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7"/>
    <p:restoredTop sz="94721"/>
  </p:normalViewPr>
  <p:slideViewPr>
    <p:cSldViewPr snapToGrid="0" snapToObjects="1">
      <p:cViewPr varScale="1">
        <p:scale>
          <a:sx n="104" d="100"/>
          <a:sy n="104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024" y="1918740"/>
            <a:ext cx="8149908" cy="1843790"/>
          </a:xfrm>
        </p:spPr>
        <p:txBody>
          <a:bodyPr/>
          <a:lstStyle/>
          <a:p>
            <a:pPr algn="ctr"/>
            <a:r>
              <a:rPr lang="en-US" sz="4800" u="sng" dirty="0" smtClean="0"/>
              <a:t>Fordyce Granules (Spots)</a:t>
            </a:r>
            <a:br>
              <a:rPr lang="en-US" sz="4800" u="sng" dirty="0" smtClean="0"/>
            </a:br>
            <a:r>
              <a:rPr lang="en-US" sz="4800" u="sng" dirty="0" smtClean="0"/>
              <a:t>&amp; Linea Alba</a:t>
            </a:r>
            <a:endParaRPr lang="en-US" sz="4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660" y="5411450"/>
            <a:ext cx="3709704" cy="121498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Denise Ferreira</a:t>
            </a:r>
          </a:p>
          <a:p>
            <a:pPr algn="l"/>
            <a:r>
              <a:rPr lang="en-US" sz="2400" b="1" dirty="0" smtClean="0"/>
              <a:t>Section: D218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79" y="152400"/>
            <a:ext cx="8596668" cy="1320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 the surface of the labial and buccal mucosa is a common variation of both Fordyce Spots and Linea Alba.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59" y="1668073"/>
            <a:ext cx="8824233" cy="4987524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Fordyce </a:t>
            </a:r>
            <a:r>
              <a:rPr lang="en-US" sz="2000" b="1" u="sng" dirty="0" smtClean="0"/>
              <a:t>Granules:</a:t>
            </a:r>
            <a:r>
              <a:rPr lang="en-US" sz="2000" b="1" dirty="0" smtClean="0"/>
              <a:t> </a:t>
            </a:r>
            <a:r>
              <a:rPr lang="en-US" sz="2000" dirty="0" smtClean="0"/>
              <a:t>enlarged </a:t>
            </a:r>
            <a:r>
              <a:rPr lang="en-US" sz="2000" dirty="0"/>
              <a:t>oil glands that </a:t>
            </a:r>
            <a:r>
              <a:rPr lang="en-US" sz="2000" dirty="0" smtClean="0"/>
              <a:t>are usually associated with hair follicles. They are completely normal, harmless, </a:t>
            </a:r>
            <a:r>
              <a:rPr lang="en-US" sz="2000" dirty="0"/>
              <a:t>and </a:t>
            </a:r>
            <a:r>
              <a:rPr lang="en-US" sz="2000" dirty="0" smtClean="0"/>
              <a:t>painless. They can appear around </a:t>
            </a:r>
            <a:r>
              <a:rPr lang="en-US" sz="2000" dirty="0"/>
              <a:t>the </a:t>
            </a:r>
            <a:r>
              <a:rPr lang="en-US" sz="2000" dirty="0" smtClean="0"/>
              <a:t>outside and inside </a:t>
            </a:r>
            <a:r>
              <a:rPr lang="en-US" sz="2000" dirty="0"/>
              <a:t>of your </a:t>
            </a:r>
            <a:r>
              <a:rPr lang="en-US" sz="2000" dirty="0" smtClean="0"/>
              <a:t>lips, the surface of your cheeks, and genital areas. These Spots usually </a:t>
            </a:r>
            <a:r>
              <a:rPr lang="en-US" sz="2000" dirty="0"/>
              <a:t>develop </a:t>
            </a:r>
            <a:r>
              <a:rPr lang="en-US" sz="2000" dirty="0" smtClean="0"/>
              <a:t>as white/yellow isolated </a:t>
            </a:r>
            <a:r>
              <a:rPr lang="en-US" sz="2000" dirty="0"/>
              <a:t>or scattered bumps, but sometimes they cluster together</a:t>
            </a:r>
            <a:r>
              <a:rPr lang="en-US" sz="2000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AutoShape 4" descr="mage result for fordyce spots mout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mage result for fordyce spots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75" y="3816428"/>
            <a:ext cx="3533356" cy="23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ge result for fordyce spots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7" y="3816428"/>
            <a:ext cx="3522687" cy="23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4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05" y="164231"/>
            <a:ext cx="9515978" cy="6693769"/>
          </a:xfrm>
        </p:spPr>
        <p:txBody>
          <a:bodyPr>
            <a:normAutofit/>
          </a:bodyPr>
          <a:lstStyle/>
          <a:p>
            <a:r>
              <a:rPr lang="en-US" sz="2000" dirty="0"/>
              <a:t>The picture </a:t>
            </a:r>
            <a:r>
              <a:rPr lang="en-US" sz="2000" dirty="0" smtClean="0"/>
              <a:t>to </a:t>
            </a:r>
            <a:r>
              <a:rPr lang="en-US" sz="2000" dirty="0"/>
              <a:t>the </a:t>
            </a:r>
            <a:r>
              <a:rPr lang="en-US" sz="2000" dirty="0" smtClean="0"/>
              <a:t>right shows a microscopic image of </a:t>
            </a:r>
            <a:r>
              <a:rPr lang="en-US" sz="2000" dirty="0"/>
              <a:t>clusters of gland cells draining their secretions through a short duct into the oral </a:t>
            </a:r>
            <a:r>
              <a:rPr lang="en-US" sz="2000" dirty="0" smtClean="0"/>
              <a:t>cavity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Fordyce spots comes naturally (present in 80% of the population), they’re </a:t>
            </a:r>
            <a:r>
              <a:rPr lang="en-US" sz="2000" dirty="0"/>
              <a:t>present at </a:t>
            </a:r>
            <a:r>
              <a:rPr lang="en-US" sz="2000" dirty="0" smtClean="0"/>
              <a:t>birth but </a:t>
            </a:r>
            <a:r>
              <a:rPr lang="en-US" sz="2000" dirty="0"/>
              <a:t>they aren’t usually noticeable until puberty, when hormonal changes enlarge them</a:t>
            </a:r>
          </a:p>
          <a:p>
            <a:r>
              <a:rPr lang="en-US" sz="2000" dirty="0" smtClean="0"/>
              <a:t>According to statistics, people with oily skin and adults have a greater chance of having these spots</a:t>
            </a:r>
          </a:p>
          <a:p>
            <a:r>
              <a:rPr lang="en-US" sz="2000" dirty="0" smtClean="0"/>
              <a:t>People who do have these spots tend to pick and squeeze them to make them go away unfortunately it is not recommended because throughout time this can cause oral infections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ordyce gran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66" y="1027195"/>
            <a:ext cx="3935055" cy="23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ge result for fordyce spots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6" y="1147116"/>
            <a:ext cx="3324110" cy="22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1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ge result for linea alba i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02" y="923835"/>
            <a:ext cx="4875332" cy="24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96" y="134724"/>
            <a:ext cx="9482548" cy="6412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Linea Alba:</a:t>
            </a:r>
            <a:r>
              <a:rPr lang="en-US" sz="2000" b="1" dirty="0" smtClean="0"/>
              <a:t> </a:t>
            </a:r>
            <a:r>
              <a:rPr lang="en-US" sz="2000" dirty="0" smtClean="0"/>
              <a:t>a white ridge of calloused tissue that extends horizontally at the level where the maxillary teeth and the mandibular teeth close together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dirty="0" smtClean="0"/>
              <a:t>Cheek </a:t>
            </a:r>
            <a:r>
              <a:rPr lang="en-US" sz="2000" dirty="0"/>
              <a:t>biting is the most common source of friction that causes </a:t>
            </a:r>
            <a:r>
              <a:rPr lang="en-US" sz="2000" dirty="0" err="1"/>
              <a:t>linea</a:t>
            </a:r>
            <a:r>
              <a:rPr lang="en-US" sz="2000" dirty="0"/>
              <a:t> alba on the </a:t>
            </a:r>
            <a:r>
              <a:rPr lang="en-US" sz="2000" dirty="0" smtClean="0"/>
              <a:t>cheek. Constant cheek biting may cause keratin deposit, </a:t>
            </a:r>
            <a:r>
              <a:rPr lang="en-US" sz="2000" dirty="0"/>
              <a:t>which results in a hard, white line. Because the hardened tissue is raised, it may get caught between the teeth while you're talking or eating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11" name="AutoShape 4" descr="mage result for linea alba in mouth"/>
          <p:cNvSpPr>
            <a:spLocks noChangeAspect="1" noChangeArrowheads="1"/>
          </p:cNvSpPr>
          <p:nvPr/>
        </p:nvSpPr>
        <p:spPr bwMode="auto">
          <a:xfrm>
            <a:off x="681925" y="650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mage result for linea alba in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8" y="4819973"/>
            <a:ext cx="4014060" cy="18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6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70" y="340963"/>
            <a:ext cx="9179588" cy="6400800"/>
          </a:xfrm>
        </p:spPr>
        <p:txBody>
          <a:bodyPr>
            <a:normAutofit/>
          </a:bodyPr>
          <a:lstStyle/>
          <a:p>
            <a:r>
              <a:rPr lang="en-US" sz="2000" dirty="0"/>
              <a:t>Some people develop a habit of </a:t>
            </a:r>
            <a:r>
              <a:rPr lang="en-US" sz="2000" dirty="0" smtClean="0"/>
              <a:t>chewing and sucking </a:t>
            </a:r>
            <a:r>
              <a:rPr lang="en-US" sz="2000" dirty="0"/>
              <a:t>on the line, which only makes it </a:t>
            </a:r>
            <a:r>
              <a:rPr lang="en-US" sz="2000" dirty="0" smtClean="0"/>
              <a:t>thicker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riction </a:t>
            </a:r>
            <a:r>
              <a:rPr lang="en-US" sz="2000" dirty="0"/>
              <a:t>from orthodontic appliances or dentures may cause </a:t>
            </a:r>
            <a:r>
              <a:rPr lang="en-US" sz="2000" dirty="0" err="1"/>
              <a:t>linea</a:t>
            </a:r>
            <a:r>
              <a:rPr lang="en-US" sz="2000" dirty="0"/>
              <a:t> alba as </a:t>
            </a:r>
            <a:r>
              <a:rPr lang="en-US" sz="2000" dirty="0" smtClean="0"/>
              <a:t>well, because </a:t>
            </a:r>
            <a:r>
              <a:rPr lang="en-US" sz="2000" dirty="0"/>
              <a:t>of this people start </a:t>
            </a:r>
            <a:r>
              <a:rPr lang="en-US" sz="2000" dirty="0" smtClean="0"/>
              <a:t>clenching/grinding </a:t>
            </a:r>
            <a:r>
              <a:rPr lang="en-US" sz="2000" dirty="0"/>
              <a:t>their </a:t>
            </a:r>
            <a:r>
              <a:rPr lang="en-US" sz="2000" dirty="0" smtClean="0"/>
              <a:t>teeth, </a:t>
            </a:r>
            <a:r>
              <a:rPr lang="en-US" sz="2000" dirty="0" smtClean="0"/>
              <a:t>and cause overbites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Dentists </a:t>
            </a:r>
            <a:r>
              <a:rPr lang="en-US" sz="2000" dirty="0"/>
              <a:t>may recommend wearing a mouth guard to protect your cheeks and teeth and </a:t>
            </a:r>
            <a:r>
              <a:rPr lang="en-US" sz="2000" dirty="0" smtClean="0"/>
              <a:t>may also recommend to </a:t>
            </a:r>
            <a:r>
              <a:rPr lang="en-US" sz="2000" dirty="0"/>
              <a:t>have adjustments made </a:t>
            </a:r>
            <a:r>
              <a:rPr lang="en-US" sz="2000" dirty="0" smtClean="0"/>
              <a:t>to appliances </a:t>
            </a:r>
            <a:r>
              <a:rPr lang="en-US" sz="2000" dirty="0"/>
              <a:t>to avoid unnecessary friction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55" y="2547190"/>
            <a:ext cx="3513949" cy="25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e result for over bite due to linea alba o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3" y="2547190"/>
            <a:ext cx="3657601" cy="27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0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89" y="-58764"/>
            <a:ext cx="9051054" cy="182709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200" dirty="0" smtClean="0"/>
              <a:t>Although </a:t>
            </a:r>
            <a:r>
              <a:rPr lang="en-US" sz="2200" dirty="0"/>
              <a:t>both</a:t>
            </a:r>
            <a:r>
              <a:rPr lang="en-US" sz="2200" b="1" dirty="0"/>
              <a:t> </a:t>
            </a:r>
            <a:r>
              <a:rPr lang="en-US" sz="2200" dirty="0"/>
              <a:t>Fordyce Granules and Linea alba </a:t>
            </a:r>
            <a:r>
              <a:rPr lang="en-US" sz="2200" dirty="0" smtClean="0"/>
              <a:t>are harmless </a:t>
            </a:r>
            <a:r>
              <a:rPr lang="en-US" sz="2200" dirty="0"/>
              <a:t>they may look </a:t>
            </a:r>
            <a:r>
              <a:rPr lang="en-US" sz="2200" dirty="0" smtClean="0"/>
              <a:t>concerning. A </a:t>
            </a:r>
            <a:r>
              <a:rPr lang="en-US" sz="2200" dirty="0"/>
              <a:t>patient may come in with various concerns and loss of confidence assuming the </a:t>
            </a:r>
            <a:r>
              <a:rPr lang="en-US" sz="2200" dirty="0" smtClean="0"/>
              <a:t>worst. That</a:t>
            </a:r>
            <a:r>
              <a:rPr lang="mr-IN" sz="2200" dirty="0" smtClean="0"/>
              <a:t>’</a:t>
            </a:r>
            <a:r>
              <a:rPr lang="en-US" sz="2200" dirty="0" smtClean="0"/>
              <a:t>s when the </a:t>
            </a:r>
            <a:r>
              <a:rPr lang="en-US" sz="2200" dirty="0"/>
              <a:t>role of the dental </a:t>
            </a:r>
            <a:r>
              <a:rPr lang="en-US" sz="2200" dirty="0" smtClean="0"/>
              <a:t>team comes in. We inform professional information, advice, and treatment options to </a:t>
            </a:r>
            <a:r>
              <a:rPr lang="en-US" sz="2200" dirty="0"/>
              <a:t>our patients and </a:t>
            </a:r>
            <a:r>
              <a:rPr lang="en-US" sz="2200" dirty="0" smtClean="0"/>
              <a:t>reassure them </a:t>
            </a:r>
            <a:r>
              <a:rPr lang="en-US" sz="2200" dirty="0"/>
              <a:t>that everything is okay </a:t>
            </a:r>
            <a:endParaRPr lang="en-US" sz="22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mage result for hygienist speaking with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23" y="4746902"/>
            <a:ext cx="5204834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concerned pat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64" y="1894328"/>
            <a:ext cx="3893686" cy="26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Happy  dental pat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2" y="1894328"/>
            <a:ext cx="3981813" cy="26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6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</TotalTime>
  <Words>409</Words>
  <Application>Microsoft Macintosh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Mangal</vt:lpstr>
      <vt:lpstr>Trebuchet MS</vt:lpstr>
      <vt:lpstr>Wingdings 3</vt:lpstr>
      <vt:lpstr>Arial</vt:lpstr>
      <vt:lpstr>Facet</vt:lpstr>
      <vt:lpstr>Fordyce Granules (Spots) &amp; Linea Alba</vt:lpstr>
      <vt:lpstr>On the surface of the labial and buccal mucosa is a common variation of both Fordyce Spots and Linea Alba.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Foryce Granules (Spots)</dc:title>
  <dc:creator>Microsoft Office User</dc:creator>
  <cp:lastModifiedBy>Microsoft Office User</cp:lastModifiedBy>
  <cp:revision>87</cp:revision>
  <cp:lastPrinted>2019-09-21T00:43:52Z</cp:lastPrinted>
  <dcterms:created xsi:type="dcterms:W3CDTF">2019-09-20T15:31:28Z</dcterms:created>
  <dcterms:modified xsi:type="dcterms:W3CDTF">2019-09-21T00:49:19Z</dcterms:modified>
</cp:coreProperties>
</file>