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C0F7F8-8FDC-4B71-BACC-84C476D5B53A}" type="datetimeFigureOut">
              <a:rPr lang="en-US" smtClean="0"/>
              <a:t>3/17/2014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59EFF6A1-5A26-4AAA-8612-D2E25A27AC01}"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0F7F8-8FDC-4B71-BACC-84C476D5B53A}" type="datetimeFigureOut">
              <a:rPr lang="en-US" smtClean="0"/>
              <a:t>3/17/2014</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FF6A1-5A26-4AAA-8612-D2E25A27AC01}"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gluckplus.com/" TargetMode="External"/><Relationship Id="rId1" Type="http://schemas.openxmlformats.org/officeDocument/2006/relationships/slideLayout" Target="../slideLayouts/slideLayout1.xml"/><Relationship Id="rId4" Type="http://schemas.openxmlformats.org/officeDocument/2006/relationships/hyperlink" Target="http://gluckplus.com/project/the-stac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d.fastcompany.net/multisite_files/codesign/imagecache/inline-large/inline/2013/07/1673057-inline-750gluck.jpg"/>
          <p:cNvPicPr>
            <a:picLocks noChangeAspect="1" noChangeArrowheads="1"/>
          </p:cNvPicPr>
          <p:nvPr/>
        </p:nvPicPr>
        <p:blipFill>
          <a:blip r:embed="rId2" cstate="print"/>
          <a:srcRect/>
          <a:stretch>
            <a:fillRect/>
          </a:stretch>
        </p:blipFill>
        <p:spPr bwMode="auto">
          <a:xfrm>
            <a:off x="2362200" y="304800"/>
            <a:ext cx="4876800" cy="5042250"/>
          </a:xfrm>
          <a:prstGeom prst="rect">
            <a:avLst/>
          </a:prstGeom>
          <a:ln>
            <a:noFill/>
          </a:ln>
          <a:effectLst>
            <a:softEdge rad="112500"/>
          </a:effectLst>
        </p:spPr>
      </p:pic>
      <p:sp>
        <p:nvSpPr>
          <p:cNvPr id="5" name="4 Rectángulo"/>
          <p:cNvSpPr/>
          <p:nvPr/>
        </p:nvSpPr>
        <p:spPr>
          <a:xfrm>
            <a:off x="1524000" y="5410200"/>
            <a:ext cx="6391493"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Modular Apartments </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47800" y="4114800"/>
            <a:ext cx="6400800" cy="2514600"/>
          </a:xfrm>
        </p:spPr>
        <p:txBody>
          <a:bodyPr>
            <a:noAutofit/>
          </a:bodyPr>
          <a:lstStyle/>
          <a:p>
            <a:r>
              <a:rPr lang="en-US" sz="1400" dirty="0">
                <a:solidFill>
                  <a:schemeClr val="tx1"/>
                </a:solidFill>
              </a:rPr>
              <a:t>A</a:t>
            </a:r>
            <a:r>
              <a:rPr lang="en-US" sz="1400" dirty="0" smtClean="0">
                <a:solidFill>
                  <a:schemeClr val="tx1"/>
                </a:solidFill>
              </a:rPr>
              <a:t> </a:t>
            </a:r>
            <a:r>
              <a:rPr lang="en-US" sz="1400" dirty="0">
                <a:solidFill>
                  <a:schemeClr val="tx1"/>
                </a:solidFill>
              </a:rPr>
              <a:t>seven-story moderate-income residential project by </a:t>
            </a:r>
            <a:r>
              <a:rPr lang="en-US" sz="1400" dirty="0">
                <a:solidFill>
                  <a:schemeClr val="tx1"/>
                </a:solidFill>
                <a:hlinkClick r:id="rId2"/>
              </a:rPr>
              <a:t>Gluck+ architects</a:t>
            </a:r>
            <a:r>
              <a:rPr lang="en-US" sz="1400" dirty="0">
                <a:solidFill>
                  <a:schemeClr val="tx1"/>
                </a:solidFill>
              </a:rPr>
              <a:t>, champions an exciting modular building method, one with a rich heritage but that has too rarely been implemented</a:t>
            </a:r>
            <a:r>
              <a:rPr lang="en-US" sz="1400" dirty="0" smtClean="0">
                <a:solidFill>
                  <a:schemeClr val="tx1"/>
                </a:solidFill>
              </a:rPr>
              <a:t>.</a:t>
            </a:r>
          </a:p>
          <a:p>
            <a:r>
              <a:rPr lang="en-US" sz="1400" dirty="0">
                <a:solidFill>
                  <a:schemeClr val="tx1"/>
                </a:solidFill>
              </a:rPr>
              <a:t>The 50-foot-wide, 150-foot-deep lot is sprinkled with a few cranes and what look like trailers but are actually building modules. From across the street, pedestrians stop in their tracks as each of the 45-foot-long oblongs seemingly takes flight. They’re slotted into place with some grace, at a pace of four a day. All of the 56 boxes are expected to be installed by next week, followed by three months of “zip up” before the first occupants move in in October. Including off-site assembly, the building will take a mere 10 months to finish--six months less than would’ve been required using traditional construction methods.</a:t>
            </a:r>
          </a:p>
        </p:txBody>
      </p:sp>
      <p:pic>
        <p:nvPicPr>
          <p:cNvPr id="1028" name="Picture 4" descr="http://a.fastcompany.net/multisite_files/codesign/imagecache/1280/poster/2013/07/1673003-poster-1280-cityblock.jpg"/>
          <p:cNvPicPr>
            <a:picLocks noChangeAspect="1" noChangeArrowheads="1"/>
          </p:cNvPicPr>
          <p:nvPr/>
        </p:nvPicPr>
        <p:blipFill>
          <a:blip r:embed="rId3" cstate="print"/>
          <a:srcRect/>
          <a:stretch>
            <a:fillRect/>
          </a:stretch>
        </p:blipFill>
        <p:spPr bwMode="auto">
          <a:xfrm>
            <a:off x="1676400" y="762000"/>
            <a:ext cx="5943600" cy="3343275"/>
          </a:xfrm>
          <a:prstGeom prst="rect">
            <a:avLst/>
          </a:prstGeom>
          <a:ln>
            <a:noFill/>
          </a:ln>
          <a:effectLst>
            <a:softEdge rad="112500"/>
          </a:effectLst>
        </p:spPr>
      </p:pic>
      <p:sp>
        <p:nvSpPr>
          <p:cNvPr id="7" name="6 Rectángulo"/>
          <p:cNvSpPr/>
          <p:nvPr/>
        </p:nvSpPr>
        <p:spPr>
          <a:xfrm>
            <a:off x="3048000" y="-152400"/>
            <a:ext cx="3085781" cy="923330"/>
          </a:xfrm>
          <a:prstGeom prst="rect">
            <a:avLst/>
          </a:prstGeom>
          <a:noFill/>
        </p:spPr>
        <p:txBody>
          <a:bodyPr wrap="square" lIns="91440" tIns="45720" rIns="91440" bIns="45720">
            <a:spAutoFit/>
          </a:bodyPr>
          <a:lstStyle/>
          <a:p>
            <a:pPr algn="ctr"/>
            <a:r>
              <a:rPr lang="en-US" sz="5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 </a:t>
            </a:r>
            <a:r>
              <a:rPr lang="en-US" sz="5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hlinkClick r:id="rId4"/>
              </a:rPr>
              <a:t>The Stack</a:t>
            </a:r>
            <a:endPar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endParaRPr lang="en-US"/>
          </a:p>
        </p:txBody>
      </p:sp>
      <p:pic>
        <p:nvPicPr>
          <p:cNvPr id="15362" name="Picture 2" descr="http://gluckplus.com/sites/default/files/styles/project-process-slideshow-slide/public/images/130220_3D%20ILLUSTRATION_Crane%20Opt3.jpg?itok=HsaRRSst"/>
          <p:cNvPicPr>
            <a:picLocks noChangeAspect="1" noChangeArrowheads="1"/>
          </p:cNvPicPr>
          <p:nvPr/>
        </p:nvPicPr>
        <p:blipFill>
          <a:blip r:embed="rId2" cstate="print"/>
          <a:srcRect/>
          <a:stretch>
            <a:fillRect/>
          </a:stretch>
        </p:blipFill>
        <p:spPr bwMode="auto">
          <a:xfrm>
            <a:off x="685800" y="381000"/>
            <a:ext cx="7848600" cy="605217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tacking Up"/>
          <p:cNvPicPr>
            <a:picLocks noChangeAspect="1" noChangeArrowheads="1"/>
          </p:cNvPicPr>
          <p:nvPr/>
        </p:nvPicPr>
        <p:blipFill>
          <a:blip r:embed="rId2" cstate="print"/>
          <a:srcRect/>
          <a:stretch>
            <a:fillRect/>
          </a:stretch>
        </p:blipFill>
        <p:spPr bwMode="auto">
          <a:xfrm>
            <a:off x="228600" y="228600"/>
            <a:ext cx="4343400" cy="4343400"/>
          </a:xfrm>
          <a:prstGeom prst="rect">
            <a:avLst/>
          </a:prstGeom>
          <a:ln>
            <a:noFill/>
          </a:ln>
          <a:effectLst>
            <a:softEdge rad="112500"/>
          </a:effectLst>
        </p:spPr>
      </p:pic>
      <p:pic>
        <p:nvPicPr>
          <p:cNvPr id="16388" name="Picture 4" descr="http://s1.ibtimes.com/sites/www.ibtimes.com/files/styles/v2_article_large/public/2013/07/12/rudyprefab1.jpg"/>
          <p:cNvPicPr>
            <a:picLocks noChangeAspect="1" noChangeArrowheads="1"/>
          </p:cNvPicPr>
          <p:nvPr/>
        </p:nvPicPr>
        <p:blipFill>
          <a:blip r:embed="rId3" cstate="print"/>
          <a:srcRect/>
          <a:stretch>
            <a:fillRect/>
          </a:stretch>
        </p:blipFill>
        <p:spPr bwMode="auto">
          <a:xfrm>
            <a:off x="4800600" y="228600"/>
            <a:ext cx="3962400" cy="2639885"/>
          </a:xfrm>
          <a:prstGeom prst="rect">
            <a:avLst/>
          </a:prstGeom>
          <a:ln>
            <a:noFill/>
          </a:ln>
          <a:effectLst>
            <a:softEdge rad="112500"/>
          </a:effectLst>
        </p:spPr>
      </p:pic>
      <p:pic>
        <p:nvPicPr>
          <p:cNvPr id="16390" name="Picture 6" descr="http://graphics8.nytimes.com/images/2013/03/10/realestate/10INWOOD2_SPAN/10INWOOD2_SPAN-articleLarge-v2.jpg"/>
          <p:cNvPicPr>
            <a:picLocks noChangeAspect="1" noChangeArrowheads="1"/>
          </p:cNvPicPr>
          <p:nvPr/>
        </p:nvPicPr>
        <p:blipFill>
          <a:blip r:embed="rId4" cstate="print"/>
          <a:srcRect/>
          <a:stretch>
            <a:fillRect/>
          </a:stretch>
        </p:blipFill>
        <p:spPr bwMode="auto">
          <a:xfrm>
            <a:off x="3276600" y="2895600"/>
            <a:ext cx="5486400" cy="36576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143000"/>
          </a:xfrm>
        </p:spPr>
        <p:txBody>
          <a:bodyPr/>
          <a:lstStyle/>
          <a:p>
            <a:r>
              <a:rPr lang="en-US" dirty="0" smtClean="0">
                <a:ln w="31550" cmpd="sng">
                  <a:gradFill>
                    <a:gsLst>
                      <a:gs pos="25000">
                        <a:schemeClr val="accent1">
                          <a:shade val="25000"/>
                          <a:satMod val="190000"/>
                        </a:schemeClr>
                      </a:gs>
                      <a:gs pos="80000">
                        <a:schemeClr val="accent1">
                          <a:tint val="75000"/>
                          <a:satMod val="190000"/>
                        </a:schemeClr>
                      </a:gs>
                    </a:gsLst>
                    <a:lin ang="5400000"/>
                  </a:gradFill>
                  <a:prstDash val="solid"/>
                </a:ln>
              </a:rPr>
              <a:t>B2 Tower</a:t>
            </a:r>
            <a:endParaRPr lang="en-US" dirty="0">
              <a:ln w="31550" cmpd="sng">
                <a:gradFill>
                  <a:gsLst>
                    <a:gs pos="25000">
                      <a:schemeClr val="accent1">
                        <a:shade val="25000"/>
                        <a:satMod val="190000"/>
                      </a:schemeClr>
                    </a:gs>
                    <a:gs pos="80000">
                      <a:schemeClr val="accent1">
                        <a:tint val="75000"/>
                        <a:satMod val="190000"/>
                      </a:schemeClr>
                    </a:gs>
                  </a:gsLst>
                  <a:lin ang="5400000"/>
                </a:gradFill>
                <a:prstDash val="solid"/>
              </a:ln>
            </a:endParaRPr>
          </a:p>
        </p:txBody>
      </p:sp>
      <p:pic>
        <p:nvPicPr>
          <p:cNvPr id="17412" name="Picture 4" descr="http://a.fastcompany.net/multisite_files/fastcompany/imagecache/slideshow_large/slideshow/2013/10/3020237-slide-screen-shot-2013-10-28-at-71201-am.png"/>
          <p:cNvPicPr>
            <a:picLocks noChangeAspect="1" noChangeArrowheads="1"/>
          </p:cNvPicPr>
          <p:nvPr/>
        </p:nvPicPr>
        <p:blipFill>
          <a:blip r:embed="rId2" cstate="print"/>
          <a:srcRect/>
          <a:stretch>
            <a:fillRect/>
          </a:stretch>
        </p:blipFill>
        <p:spPr bwMode="auto">
          <a:xfrm>
            <a:off x="1219200" y="990600"/>
            <a:ext cx="6477000" cy="3929380"/>
          </a:xfrm>
          <a:prstGeom prst="rect">
            <a:avLst/>
          </a:prstGeom>
          <a:ln>
            <a:noFill/>
          </a:ln>
          <a:effectLst>
            <a:softEdge rad="112500"/>
          </a:effectLst>
        </p:spPr>
      </p:pic>
      <p:sp>
        <p:nvSpPr>
          <p:cNvPr id="6" name="5 Rectángulo"/>
          <p:cNvSpPr/>
          <p:nvPr/>
        </p:nvSpPr>
        <p:spPr>
          <a:xfrm>
            <a:off x="685800" y="5029200"/>
            <a:ext cx="8153400" cy="1600438"/>
          </a:xfrm>
          <a:prstGeom prst="rect">
            <a:avLst/>
          </a:prstGeom>
        </p:spPr>
        <p:txBody>
          <a:bodyPr wrap="square">
            <a:spAutoFit/>
          </a:bodyPr>
          <a:lstStyle/>
          <a:p>
            <a:pPr algn="ctr"/>
            <a:r>
              <a:rPr lang="en-US" sz="1400" dirty="0"/>
              <a:t>Nowhere is this scenario more promising than in Brooklyn's Navy Yard, an industrial park where one factory is churning out extremely precise, 450- to 950-square-foot apartments that will click and seal together to form the largest modular high-rise building in the world. At 32 stories of stacked modular apartments, developer Forest City </a:t>
            </a:r>
            <a:r>
              <a:rPr lang="en-US" sz="1400" dirty="0" err="1"/>
              <a:t>Ratner's</a:t>
            </a:r>
            <a:r>
              <a:rPr lang="en-US" sz="1400" dirty="0"/>
              <a:t> "B2" building will surpass in height the 24-story student dorm erected in </a:t>
            </a:r>
            <a:r>
              <a:rPr lang="en-US" sz="1400" dirty="0" err="1"/>
              <a:t>Wolverhampton</a:t>
            </a:r>
            <a:r>
              <a:rPr lang="en-US" sz="1400" dirty="0"/>
              <a:t>, England, in 2009, then hailed as the tallest modular building of its kind. This past month, </a:t>
            </a:r>
            <a:r>
              <a:rPr lang="en-US" sz="1400" dirty="0" err="1"/>
              <a:t>Co.Exist</a:t>
            </a:r>
            <a:r>
              <a:rPr lang="en-US" sz="1400" dirty="0"/>
              <a:t> got a look inside at the reportedly faster and more efficient building process that could shape the cities we live in for years to come.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e.fastcompany.net/multisite_files/fastcompany/imagecache/slideshow_large/slideshow/2013/10/3020237-slide-s-2-made-in-new-york-worlds-tallest-modular-tower.jpg"/>
          <p:cNvPicPr>
            <a:picLocks noChangeAspect="1" noChangeArrowheads="1"/>
          </p:cNvPicPr>
          <p:nvPr/>
        </p:nvPicPr>
        <p:blipFill>
          <a:blip r:embed="rId2" cstate="print"/>
          <a:srcRect l="24000" t="16000" r="20000" b="12000"/>
          <a:stretch>
            <a:fillRect/>
          </a:stretch>
        </p:blipFill>
        <p:spPr bwMode="auto">
          <a:xfrm>
            <a:off x="304799" y="381000"/>
            <a:ext cx="3081867" cy="3962400"/>
          </a:xfrm>
          <a:prstGeom prst="rect">
            <a:avLst/>
          </a:prstGeom>
          <a:noFill/>
        </p:spPr>
      </p:pic>
      <p:pic>
        <p:nvPicPr>
          <p:cNvPr id="18436" name="Picture 4" descr="http://d.fastcompany.net/multisite_files/fastcompany/imagecache/slideshow_large/slideshow/2013/10/3020237-slide-s-3-made-in-new-york-worlds-tallest-modular-tower.jpg"/>
          <p:cNvPicPr>
            <a:picLocks noChangeAspect="1" noChangeArrowheads="1"/>
          </p:cNvPicPr>
          <p:nvPr/>
        </p:nvPicPr>
        <p:blipFill>
          <a:blip r:embed="rId3" cstate="print"/>
          <a:srcRect l="14393" t="14222" r="18441" b="11822"/>
          <a:stretch>
            <a:fillRect/>
          </a:stretch>
        </p:blipFill>
        <p:spPr bwMode="auto">
          <a:xfrm>
            <a:off x="3352800" y="381000"/>
            <a:ext cx="5029200" cy="4151086"/>
          </a:xfrm>
          <a:prstGeom prst="rect">
            <a:avLst/>
          </a:prstGeom>
          <a:noFill/>
        </p:spPr>
      </p:pic>
      <p:sp>
        <p:nvSpPr>
          <p:cNvPr id="7" name="6 Rectángulo"/>
          <p:cNvSpPr/>
          <p:nvPr/>
        </p:nvSpPr>
        <p:spPr>
          <a:xfrm>
            <a:off x="1066800" y="4800600"/>
            <a:ext cx="6934200" cy="1600438"/>
          </a:xfrm>
          <a:prstGeom prst="rect">
            <a:avLst/>
          </a:prstGeom>
        </p:spPr>
        <p:txBody>
          <a:bodyPr wrap="square">
            <a:spAutoFit/>
          </a:bodyPr>
          <a:lstStyle/>
          <a:p>
            <a:pPr algn="ctr"/>
            <a:r>
              <a:rPr lang="en-US" sz="1400" dirty="0"/>
              <a:t>Another key feature of FCR'S code is how the </a:t>
            </a:r>
            <a:r>
              <a:rPr lang="en-US" sz="1400" dirty="0" err="1"/>
              <a:t>mods</a:t>
            </a:r>
            <a:r>
              <a:rPr lang="en-US" sz="1400" dirty="0"/>
              <a:t> will actually fit and join together. To secure the building from winds and seismic shifts, it will feature both a steel brace and a conventional foundation--a hybrid of modular and traditional construction methods. But a more radical innovation takes place in between the </a:t>
            </a:r>
            <a:r>
              <a:rPr lang="en-US" sz="1400" dirty="0" err="1"/>
              <a:t>mods</a:t>
            </a:r>
            <a:r>
              <a:rPr lang="en-US" sz="1400" dirty="0"/>
              <a:t>, when they are joined together by rubber sealant, like the connections between subway cars. The sealant goes on the façade in one of the final steps before the mod is trucked out. The apartments, meanwhile, require zero welding.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f.fastcompany.net/multisite_files/fastcompany/imagecache/slideshow_large/slideshow/2013/10/3020237-slide-s-36-made-in-new-york-worlds-tallest-modular-tower.jpg"/>
          <p:cNvPicPr>
            <a:picLocks noChangeAspect="1" noChangeArrowheads="1"/>
          </p:cNvPicPr>
          <p:nvPr/>
        </p:nvPicPr>
        <p:blipFill>
          <a:blip r:embed="rId2" cstate="print"/>
          <a:srcRect/>
          <a:stretch>
            <a:fillRect/>
          </a:stretch>
        </p:blipFill>
        <p:spPr bwMode="auto">
          <a:xfrm>
            <a:off x="152400" y="228600"/>
            <a:ext cx="5791200" cy="3258515"/>
          </a:xfrm>
          <a:prstGeom prst="rect">
            <a:avLst/>
          </a:prstGeom>
          <a:ln>
            <a:noFill/>
          </a:ln>
          <a:effectLst>
            <a:softEdge rad="112500"/>
          </a:effectLst>
        </p:spPr>
      </p:pic>
      <p:pic>
        <p:nvPicPr>
          <p:cNvPr id="19460" name="Picture 4" descr="http://d.fastcompany.net/multisite_files/fastcompany/imagecache/slideshow_large/slideshow/2013/10/3020237-slide-s-32-made-in-new-york-worlds-tallest-modular-tower.jpg"/>
          <p:cNvPicPr>
            <a:picLocks noChangeAspect="1" noChangeArrowheads="1"/>
          </p:cNvPicPr>
          <p:nvPr/>
        </p:nvPicPr>
        <p:blipFill>
          <a:blip r:embed="rId3" cstate="print"/>
          <a:srcRect/>
          <a:stretch>
            <a:fillRect/>
          </a:stretch>
        </p:blipFill>
        <p:spPr bwMode="auto">
          <a:xfrm>
            <a:off x="152400" y="3581399"/>
            <a:ext cx="5257800" cy="2958389"/>
          </a:xfrm>
          <a:prstGeom prst="rect">
            <a:avLst/>
          </a:prstGeom>
          <a:ln>
            <a:noFill/>
          </a:ln>
          <a:effectLst>
            <a:softEdge rad="112500"/>
          </a:effectLst>
        </p:spPr>
      </p:pic>
      <p:sp>
        <p:nvSpPr>
          <p:cNvPr id="6" name="5 Rectángulo"/>
          <p:cNvSpPr/>
          <p:nvPr/>
        </p:nvSpPr>
        <p:spPr>
          <a:xfrm>
            <a:off x="5562600" y="4343400"/>
            <a:ext cx="3124200" cy="923330"/>
          </a:xfrm>
          <a:prstGeom prst="rect">
            <a:avLst/>
          </a:prstGeom>
        </p:spPr>
        <p:txBody>
          <a:bodyPr wrap="square">
            <a:spAutoFit/>
          </a:bodyPr>
          <a:lstStyle/>
          <a:p>
            <a:r>
              <a:rPr lang="en-US" dirty="0"/>
              <a:t>The only construction that occurs on-site will be the plumbing connections.</a:t>
            </a:r>
          </a:p>
        </p:txBody>
      </p:sp>
      <p:sp>
        <p:nvSpPr>
          <p:cNvPr id="7" name="6 Rectángulo"/>
          <p:cNvSpPr/>
          <p:nvPr/>
        </p:nvSpPr>
        <p:spPr>
          <a:xfrm>
            <a:off x="6477000" y="1371600"/>
            <a:ext cx="1828800" cy="1200329"/>
          </a:xfrm>
          <a:prstGeom prst="rect">
            <a:avLst/>
          </a:prstGeom>
        </p:spPr>
        <p:txBody>
          <a:bodyPr wrap="square">
            <a:spAutoFit/>
          </a:bodyPr>
          <a:lstStyle/>
          <a:p>
            <a:r>
              <a:rPr lang="en-US" dirty="0"/>
              <a:t>A view of the metal chassis in the Brooklyn Navy Yards.</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258</Words>
  <Application>Microsoft Office PowerPoint</Application>
  <PresentationFormat>Presentación en pantalla (4:3)</PresentationFormat>
  <Paragraphs>9</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Diapositiva 1</vt:lpstr>
      <vt:lpstr>Diapositiva 2</vt:lpstr>
      <vt:lpstr>Diapositiva 3</vt:lpstr>
      <vt:lpstr>Diapositiva 4</vt:lpstr>
      <vt:lpstr>B2 Tower</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Leslie R</dc:creator>
  <cp:lastModifiedBy>Leslie R</cp:lastModifiedBy>
  <cp:revision>28</cp:revision>
  <dcterms:created xsi:type="dcterms:W3CDTF">2014-03-18T01:30:31Z</dcterms:created>
  <dcterms:modified xsi:type="dcterms:W3CDTF">2014-03-19T02:30:23Z</dcterms:modified>
</cp:coreProperties>
</file>