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CD2040D-E259-4ABA-A41A-1616A4C406E5}"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E34F4-FA4A-463C-A9E7-151754824318}" type="slidenum">
              <a:rPr lang="en-US" smtClean="0"/>
              <a:t>‹#›</a:t>
            </a:fld>
            <a:endParaRPr lang="en-US"/>
          </a:p>
        </p:txBody>
      </p:sp>
    </p:spTree>
    <p:extLst>
      <p:ext uri="{BB962C8B-B14F-4D97-AF65-F5344CB8AC3E}">
        <p14:creationId xmlns:p14="http://schemas.microsoft.com/office/powerpoint/2010/main" val="1986748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D2040D-E259-4ABA-A41A-1616A4C406E5}"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E34F4-FA4A-463C-A9E7-151754824318}" type="slidenum">
              <a:rPr lang="en-US" smtClean="0"/>
              <a:t>‹#›</a:t>
            </a:fld>
            <a:endParaRPr lang="en-US"/>
          </a:p>
        </p:txBody>
      </p:sp>
    </p:spTree>
    <p:extLst>
      <p:ext uri="{BB962C8B-B14F-4D97-AF65-F5344CB8AC3E}">
        <p14:creationId xmlns:p14="http://schemas.microsoft.com/office/powerpoint/2010/main" val="98208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D2040D-E259-4ABA-A41A-1616A4C406E5}"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E34F4-FA4A-463C-A9E7-15175482431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407336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D2040D-E259-4ABA-A41A-1616A4C406E5}"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E34F4-FA4A-463C-A9E7-151754824318}" type="slidenum">
              <a:rPr lang="en-US" smtClean="0"/>
              <a:t>‹#›</a:t>
            </a:fld>
            <a:endParaRPr lang="en-US"/>
          </a:p>
        </p:txBody>
      </p:sp>
    </p:spTree>
    <p:extLst>
      <p:ext uri="{BB962C8B-B14F-4D97-AF65-F5344CB8AC3E}">
        <p14:creationId xmlns:p14="http://schemas.microsoft.com/office/powerpoint/2010/main" val="1198820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D2040D-E259-4ABA-A41A-1616A4C406E5}"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E34F4-FA4A-463C-A9E7-15175482431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52065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D2040D-E259-4ABA-A41A-1616A4C406E5}"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E34F4-FA4A-463C-A9E7-151754824318}" type="slidenum">
              <a:rPr lang="en-US" smtClean="0"/>
              <a:t>‹#›</a:t>
            </a:fld>
            <a:endParaRPr lang="en-US"/>
          </a:p>
        </p:txBody>
      </p:sp>
    </p:spTree>
    <p:extLst>
      <p:ext uri="{BB962C8B-B14F-4D97-AF65-F5344CB8AC3E}">
        <p14:creationId xmlns:p14="http://schemas.microsoft.com/office/powerpoint/2010/main" val="3575973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2040D-E259-4ABA-A41A-1616A4C406E5}"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E34F4-FA4A-463C-A9E7-151754824318}" type="slidenum">
              <a:rPr lang="en-US" smtClean="0"/>
              <a:t>‹#›</a:t>
            </a:fld>
            <a:endParaRPr lang="en-US"/>
          </a:p>
        </p:txBody>
      </p:sp>
    </p:spTree>
    <p:extLst>
      <p:ext uri="{BB962C8B-B14F-4D97-AF65-F5344CB8AC3E}">
        <p14:creationId xmlns:p14="http://schemas.microsoft.com/office/powerpoint/2010/main" val="34653198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2040D-E259-4ABA-A41A-1616A4C406E5}"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E34F4-FA4A-463C-A9E7-151754824318}" type="slidenum">
              <a:rPr lang="en-US" smtClean="0"/>
              <a:t>‹#›</a:t>
            </a:fld>
            <a:endParaRPr lang="en-US"/>
          </a:p>
        </p:txBody>
      </p:sp>
    </p:spTree>
    <p:extLst>
      <p:ext uri="{BB962C8B-B14F-4D97-AF65-F5344CB8AC3E}">
        <p14:creationId xmlns:p14="http://schemas.microsoft.com/office/powerpoint/2010/main" val="3157578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2040D-E259-4ABA-A41A-1616A4C406E5}"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E34F4-FA4A-463C-A9E7-151754824318}" type="slidenum">
              <a:rPr lang="en-US" smtClean="0"/>
              <a:t>‹#›</a:t>
            </a:fld>
            <a:endParaRPr lang="en-US"/>
          </a:p>
        </p:txBody>
      </p:sp>
    </p:spTree>
    <p:extLst>
      <p:ext uri="{BB962C8B-B14F-4D97-AF65-F5344CB8AC3E}">
        <p14:creationId xmlns:p14="http://schemas.microsoft.com/office/powerpoint/2010/main" val="2447872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D2040D-E259-4ABA-A41A-1616A4C406E5}"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E34F4-FA4A-463C-A9E7-151754824318}" type="slidenum">
              <a:rPr lang="en-US" smtClean="0"/>
              <a:t>‹#›</a:t>
            </a:fld>
            <a:endParaRPr lang="en-US"/>
          </a:p>
        </p:txBody>
      </p:sp>
    </p:spTree>
    <p:extLst>
      <p:ext uri="{BB962C8B-B14F-4D97-AF65-F5344CB8AC3E}">
        <p14:creationId xmlns:p14="http://schemas.microsoft.com/office/powerpoint/2010/main" val="2489316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CD2040D-E259-4ABA-A41A-1616A4C406E5}"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E34F4-FA4A-463C-A9E7-151754824318}" type="slidenum">
              <a:rPr lang="en-US" smtClean="0"/>
              <a:t>‹#›</a:t>
            </a:fld>
            <a:endParaRPr lang="en-US"/>
          </a:p>
        </p:txBody>
      </p:sp>
    </p:spTree>
    <p:extLst>
      <p:ext uri="{BB962C8B-B14F-4D97-AF65-F5344CB8AC3E}">
        <p14:creationId xmlns:p14="http://schemas.microsoft.com/office/powerpoint/2010/main" val="1508280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CD2040D-E259-4ABA-A41A-1616A4C406E5}" type="datetimeFigureOut">
              <a:rPr lang="en-US" smtClean="0"/>
              <a:t>3/19/2014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1E34F4-FA4A-463C-A9E7-151754824318}" type="slidenum">
              <a:rPr lang="en-US" smtClean="0"/>
              <a:t>‹#›</a:t>
            </a:fld>
            <a:endParaRPr lang="en-US"/>
          </a:p>
        </p:txBody>
      </p:sp>
    </p:spTree>
    <p:extLst>
      <p:ext uri="{BB962C8B-B14F-4D97-AF65-F5344CB8AC3E}">
        <p14:creationId xmlns:p14="http://schemas.microsoft.com/office/powerpoint/2010/main" val="3661249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CD2040D-E259-4ABA-A41A-1616A4C406E5}" type="datetimeFigureOut">
              <a:rPr lang="en-US" smtClean="0"/>
              <a:t>3/19/2014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1E34F4-FA4A-463C-A9E7-151754824318}" type="slidenum">
              <a:rPr lang="en-US" smtClean="0"/>
              <a:t>‹#›</a:t>
            </a:fld>
            <a:endParaRPr lang="en-US"/>
          </a:p>
        </p:txBody>
      </p:sp>
    </p:spTree>
    <p:extLst>
      <p:ext uri="{BB962C8B-B14F-4D97-AF65-F5344CB8AC3E}">
        <p14:creationId xmlns:p14="http://schemas.microsoft.com/office/powerpoint/2010/main" val="3498055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2040D-E259-4ABA-A41A-1616A4C406E5}" type="datetimeFigureOut">
              <a:rPr lang="en-US" smtClean="0"/>
              <a:t>3/19/2014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1E34F4-FA4A-463C-A9E7-151754824318}" type="slidenum">
              <a:rPr lang="en-US" smtClean="0"/>
              <a:t>‹#›</a:t>
            </a:fld>
            <a:endParaRPr lang="en-US"/>
          </a:p>
        </p:txBody>
      </p:sp>
    </p:spTree>
    <p:extLst>
      <p:ext uri="{BB962C8B-B14F-4D97-AF65-F5344CB8AC3E}">
        <p14:creationId xmlns:p14="http://schemas.microsoft.com/office/powerpoint/2010/main" val="458070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D2040D-E259-4ABA-A41A-1616A4C406E5}"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E34F4-FA4A-463C-A9E7-151754824318}" type="slidenum">
              <a:rPr lang="en-US" smtClean="0"/>
              <a:t>‹#›</a:t>
            </a:fld>
            <a:endParaRPr lang="en-US"/>
          </a:p>
        </p:txBody>
      </p:sp>
    </p:spTree>
    <p:extLst>
      <p:ext uri="{BB962C8B-B14F-4D97-AF65-F5344CB8AC3E}">
        <p14:creationId xmlns:p14="http://schemas.microsoft.com/office/powerpoint/2010/main" val="2431690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D2040D-E259-4ABA-A41A-1616A4C406E5}"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E34F4-FA4A-463C-A9E7-151754824318}" type="slidenum">
              <a:rPr lang="en-US" smtClean="0"/>
              <a:t>‹#›</a:t>
            </a:fld>
            <a:endParaRPr lang="en-US"/>
          </a:p>
        </p:txBody>
      </p:sp>
    </p:spTree>
    <p:extLst>
      <p:ext uri="{BB962C8B-B14F-4D97-AF65-F5344CB8AC3E}">
        <p14:creationId xmlns:p14="http://schemas.microsoft.com/office/powerpoint/2010/main" val="3963895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D2040D-E259-4ABA-A41A-1616A4C406E5}" type="datetimeFigureOut">
              <a:rPr lang="en-US" smtClean="0"/>
              <a:t>3/19/2014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61E34F4-FA4A-463C-A9E7-151754824318}" type="slidenum">
              <a:rPr lang="en-US" smtClean="0"/>
              <a:t>‹#›</a:t>
            </a:fld>
            <a:endParaRPr lang="en-US"/>
          </a:p>
        </p:txBody>
      </p:sp>
    </p:spTree>
    <p:extLst>
      <p:ext uri="{BB962C8B-B14F-4D97-AF65-F5344CB8AC3E}">
        <p14:creationId xmlns:p14="http://schemas.microsoft.com/office/powerpoint/2010/main" val="2055437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nachi.org/modular-manufactured-homes.htm#ixzz2wPdC09mj"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youtube.com/watch?v=zvcHZp4Nkok" TargetMode="External"/><Relationship Id="rId1" Type="http://schemas.openxmlformats.org/officeDocument/2006/relationships/slideLayout" Target="../slideLayouts/slideLayout7.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latin typeface="Times New Roman" panose="02020603050405020304" pitchFamily="18" charset="0"/>
                <a:cs typeface="Times New Roman" panose="02020603050405020304" pitchFamily="18" charset="0"/>
              </a:rPr>
              <a:t>Modular Home Study</a:t>
            </a:r>
            <a:endParaRPr lang="en-US" sz="4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dirty="0" smtClean="0">
                <a:latin typeface="Times New Roman" panose="02020603050405020304" pitchFamily="18" charset="0"/>
                <a:cs typeface="Times New Roman" panose="02020603050405020304" pitchFamily="18" charset="0"/>
              </a:rPr>
              <a:t>By Sterling M. Adames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373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745" y="219076"/>
            <a:ext cx="8596668" cy="1320800"/>
          </a:xfrm>
        </p:spPr>
        <p:txBody>
          <a:bodyPr>
            <a:normAutofit/>
          </a:bodyPr>
          <a:lstStyle/>
          <a:p>
            <a:r>
              <a:rPr lang="en-US" sz="3200" dirty="0"/>
              <a:t>Modular vs. Manufactured Homes</a:t>
            </a:r>
            <a:r>
              <a:rPr lang="en-US" dirty="0"/>
              <a:t/>
            </a:r>
            <a:br>
              <a:rPr lang="en-US" dirty="0"/>
            </a:br>
            <a:endParaRPr lang="en-US" dirty="0"/>
          </a:p>
        </p:txBody>
      </p:sp>
      <p:sp>
        <p:nvSpPr>
          <p:cNvPr id="4" name="Text Placeholder 3"/>
          <p:cNvSpPr>
            <a:spLocks noGrp="1"/>
          </p:cNvSpPr>
          <p:nvPr>
            <p:ph type="body" idx="1"/>
          </p:nvPr>
        </p:nvSpPr>
        <p:spPr>
          <a:xfrm>
            <a:off x="675744" y="1008459"/>
            <a:ext cx="4185623" cy="576262"/>
          </a:xfrm>
        </p:spPr>
        <p:txBody>
          <a:bodyPr/>
          <a:lstStyle/>
          <a:p>
            <a:r>
              <a:rPr lang="en-US" sz="2000" b="1" dirty="0">
                <a:latin typeface="Times New Roman" panose="02020603050405020304" pitchFamily="18" charset="0"/>
                <a:cs typeface="Times New Roman" panose="02020603050405020304" pitchFamily="18" charset="0"/>
              </a:rPr>
              <a:t>Modular Homes</a:t>
            </a:r>
            <a:endParaRPr lang="en-US" sz="2000"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sz="half" idx="2"/>
          </p:nvPr>
        </p:nvSpPr>
        <p:spPr>
          <a:xfrm>
            <a:off x="675743" y="1584720"/>
            <a:ext cx="4185623" cy="5273279"/>
          </a:xfrm>
        </p:spPr>
        <p:txBody>
          <a:bodyPr>
            <a:normAutofit lnSpcReduction="10000"/>
          </a:bodyPr>
          <a:lstStyle/>
          <a:p>
            <a:r>
              <a:rPr lang="en-US" sz="1200" dirty="0">
                <a:solidFill>
                  <a:srgbClr val="333333"/>
                </a:solidFill>
                <a:latin typeface="Times New Roman" panose="02020603050405020304" pitchFamily="18" charset="0"/>
                <a:cs typeface="Times New Roman" panose="02020603050405020304" pitchFamily="18" charset="0"/>
              </a:rPr>
              <a:t>Modular homes are residences constructed entirely in factories and transported to their sites on flatbed trucks</a:t>
            </a:r>
            <a:r>
              <a:rPr lang="en-US" sz="1200" dirty="0" smtClean="0">
                <a:solidFill>
                  <a:srgbClr val="333333"/>
                </a:solidFill>
                <a:latin typeface="Times New Roman" panose="02020603050405020304" pitchFamily="18" charset="0"/>
                <a:cs typeface="Times New Roman" panose="02020603050405020304" pitchFamily="18" charset="0"/>
              </a:rPr>
              <a:t>.</a:t>
            </a:r>
          </a:p>
          <a:p>
            <a:r>
              <a:rPr lang="en-US" sz="1200" dirty="0"/>
              <a:t>Wind and rain do not cause construction delays or warp building materials. In addition, modular homes:</a:t>
            </a:r>
          </a:p>
          <a:p>
            <a:r>
              <a:rPr lang="en-US" sz="1200" dirty="0"/>
              <a:t>must conform to the same local, state and regional building codes as homes built on-site;</a:t>
            </a:r>
          </a:p>
          <a:p>
            <a:r>
              <a:rPr lang="en-US" sz="1200" dirty="0"/>
              <a:t>are treated the same by banks as homes built on-site. They are easily refinanced, for example;</a:t>
            </a:r>
          </a:p>
          <a:p>
            <a:r>
              <a:rPr lang="en-US" sz="1200" dirty="0"/>
              <a:t>follow the same market trends as site-built houses;</a:t>
            </a:r>
          </a:p>
          <a:p>
            <a:r>
              <a:rPr lang="en-US" sz="1200" dirty="0"/>
              <a:t>must be structurally approved by inspectors;</a:t>
            </a:r>
          </a:p>
          <a:p>
            <a:r>
              <a:rPr lang="en-US" sz="1200" dirty="0"/>
              <a:t>can be of any size, although the block sections from which they are assembled are uniformly sized;</a:t>
            </a:r>
          </a:p>
          <a:p>
            <a:r>
              <a:rPr lang="en-US" sz="1200" dirty="0"/>
              <a:t>are often more basic than homes built on-site, but they tend to be sturdier;</a:t>
            </a:r>
          </a:p>
          <a:p>
            <a:r>
              <a:rPr lang="en-US" sz="1200" dirty="0"/>
              <a:t>are highly customizable. Design is usually decided by the buyer before construction has begun; and </a:t>
            </a:r>
          </a:p>
          <a:p>
            <a:r>
              <a:rPr lang="en-US" sz="1200" dirty="0"/>
              <a:t>generally take eight to 14 weeks to construct. Differing from a site-built home, the foundation can be dug at the same time that the house is being constructed</a:t>
            </a:r>
            <a:r>
              <a:rPr lang="en-US" sz="1200" dirty="0" smtClean="0"/>
              <a:t>.</a:t>
            </a:r>
            <a:r>
              <a:rPr lang="en-US" sz="1200" dirty="0"/>
              <a:t/>
            </a:r>
            <a:br>
              <a:rPr lang="en-US" sz="1200" dirty="0"/>
            </a:br>
            <a:r>
              <a:rPr lang="en-US" sz="1200" dirty="0"/>
              <a:t/>
            </a:r>
            <a:br>
              <a:rPr lang="en-US" sz="1200" dirty="0"/>
            </a:br>
            <a:r>
              <a:rPr lang="en-US" sz="1200" dirty="0"/>
              <a:t>From </a:t>
            </a:r>
            <a:r>
              <a:rPr lang="en-US" sz="1200" dirty="0">
                <a:hlinkClick r:id="rId2"/>
              </a:rPr>
              <a:t>Modular vs. Manufactured Homes - </a:t>
            </a:r>
            <a:r>
              <a:rPr lang="en-US" sz="1200" dirty="0" err="1">
                <a:hlinkClick r:id="rId2"/>
              </a:rPr>
              <a:t>InterNACHI</a:t>
            </a:r>
            <a:r>
              <a:rPr lang="en-US" sz="1200" dirty="0"/>
              <a:t> </a:t>
            </a:r>
            <a:r>
              <a:rPr lang="en-US" sz="1200" dirty="0">
                <a:hlinkClick r:id="rId2"/>
              </a:rPr>
              <a:t>http://www.nachi.org/modular-manufactured-homes.htm#ixzz2wPdC09mj</a:t>
            </a:r>
            <a:endParaRPr lang="en-US" sz="1200" dirty="0">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3"/>
          </p:nvPr>
        </p:nvSpPr>
        <p:spPr>
          <a:xfrm>
            <a:off x="5799584" y="1008459"/>
            <a:ext cx="4185618" cy="576262"/>
          </a:xfrm>
        </p:spPr>
        <p:txBody>
          <a:bodyPr/>
          <a:lstStyle/>
          <a:p>
            <a:r>
              <a:rPr lang="en-US" sz="2000" b="1" dirty="0">
                <a:latin typeface="Times New Roman" panose="02020603050405020304" pitchFamily="18" charset="0"/>
                <a:cs typeface="Times New Roman" panose="02020603050405020304" pitchFamily="18" charset="0"/>
              </a:rPr>
              <a:t>Manufactured</a:t>
            </a:r>
            <a:r>
              <a:rPr lang="en-US" b="1" dirty="0">
                <a:latin typeface="Times New Roman" panose="02020603050405020304" pitchFamily="18" charset="0"/>
                <a:cs typeface="Times New Roman" panose="02020603050405020304" pitchFamily="18" charset="0"/>
              </a:rPr>
              <a:t> Homes</a:t>
            </a:r>
            <a:endParaRPr lang="en-US" dirty="0">
              <a:latin typeface="Times New Roman" panose="02020603050405020304" pitchFamily="18" charset="0"/>
              <a:cs typeface="Times New Roman" panose="02020603050405020304" pitchFamily="18" charset="0"/>
            </a:endParaRPr>
          </a:p>
        </p:txBody>
      </p:sp>
      <p:sp>
        <p:nvSpPr>
          <p:cNvPr id="7" name="Content Placeholder 6"/>
          <p:cNvSpPr>
            <a:spLocks noGrp="1"/>
          </p:cNvSpPr>
          <p:nvPr>
            <p:ph sz="quarter" idx="4"/>
          </p:nvPr>
        </p:nvSpPr>
        <p:spPr>
          <a:xfrm>
            <a:off x="5799585" y="1586704"/>
            <a:ext cx="4185617" cy="5271295"/>
          </a:xfrm>
        </p:spPr>
        <p:txBody>
          <a:bodyPr>
            <a:normAutofit lnSpcReduction="10000"/>
          </a:bodyPr>
          <a:lstStyle/>
          <a:p>
            <a:r>
              <a:rPr lang="en-US" sz="1100" dirty="0">
                <a:latin typeface="Times New Roman" panose="02020603050405020304" pitchFamily="18" charset="0"/>
                <a:cs typeface="Times New Roman" panose="02020603050405020304" pitchFamily="18" charset="0"/>
              </a:rPr>
              <a:t>The term “manufactured home” is the most recent label for what were once called “mobile homes” or “trailers.” They are relatively inexpensive, small, and are held to less stringent standards than modular and site-built homes</a:t>
            </a:r>
            <a:r>
              <a:rPr lang="en-US" sz="1100" dirty="0" smtClean="0">
                <a:latin typeface="Times New Roman" panose="02020603050405020304" pitchFamily="18" charset="0"/>
                <a:cs typeface="Times New Roman" panose="02020603050405020304" pitchFamily="18" charset="0"/>
              </a:rPr>
              <a:t>.</a:t>
            </a:r>
          </a:p>
          <a:p>
            <a:r>
              <a:rPr lang="en-US" sz="1100" dirty="0"/>
              <a:t>They are available in three sizes that escalate as follows: “single-wide,” “double-wide” and “triple-wide.” In addition, manufactured homes:</a:t>
            </a:r>
          </a:p>
          <a:p>
            <a:r>
              <a:rPr lang="en-US" sz="1100" dirty="0"/>
              <a:t>conform only to Housing and Urban Development (HUD) code. Some homes contain a red tag that confirms that the unit was manufactured in compliance with this code;</a:t>
            </a:r>
          </a:p>
          <a:p>
            <a:r>
              <a:rPr lang="en-US" sz="1100" dirty="0"/>
              <a:t>are inspected, but do not have to be structurally approved by an inspector;</a:t>
            </a:r>
          </a:p>
          <a:p>
            <a:r>
              <a:rPr lang="en-US" sz="1100" dirty="0"/>
              <a:t>are manufactured in sections at factories;</a:t>
            </a:r>
          </a:p>
          <a:p>
            <a:r>
              <a:rPr lang="en-US" sz="1100" dirty="0"/>
              <a:t>are never more than one story;</a:t>
            </a:r>
          </a:p>
          <a:p>
            <a:r>
              <a:rPr lang="en-US" sz="1100" dirty="0"/>
              <a:t>do not have a permanent or conventional foundation; </a:t>
            </a:r>
          </a:p>
          <a:p>
            <a:r>
              <a:rPr lang="en-US" sz="1100" dirty="0"/>
              <a:t>tend to lose value over time because they are difficult to expand or improve;</a:t>
            </a:r>
          </a:p>
          <a:p>
            <a:r>
              <a:rPr lang="en-US" sz="1100" dirty="0"/>
              <a:t>are transported to the site on their own wheels;  </a:t>
            </a:r>
          </a:p>
          <a:p>
            <a:r>
              <a:rPr lang="en-US" sz="1100" dirty="0"/>
              <a:t>are transported on steel chassis that are never removed;   </a:t>
            </a:r>
          </a:p>
          <a:p>
            <a:r>
              <a:rPr lang="en-US" sz="1100" dirty="0"/>
              <a:t>are often placed on property owned by others, such as public land that is leased by the homeowner;</a:t>
            </a:r>
          </a:p>
          <a:p>
            <a:r>
              <a:rPr lang="en-US" sz="1100" dirty="0"/>
              <a:t>are treated as a separate lending category from modular and on-site built homes; and </a:t>
            </a:r>
          </a:p>
          <a:p>
            <a:endParaRPr lang="en-US" dirty="0"/>
          </a:p>
        </p:txBody>
      </p:sp>
    </p:spTree>
    <p:extLst>
      <p:ext uri="{BB962C8B-B14F-4D97-AF65-F5344CB8AC3E}">
        <p14:creationId xmlns:p14="http://schemas.microsoft.com/office/powerpoint/2010/main" val="846445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092200" y="6034127"/>
            <a:ext cx="5479415" cy="369332"/>
          </a:xfrm>
          <a:prstGeom prst="rect">
            <a:avLst/>
          </a:prstGeom>
          <a:noFill/>
        </p:spPr>
        <p:txBody>
          <a:bodyPr wrap="square" rtlCol="0">
            <a:spAutoFit/>
          </a:bodyPr>
          <a:lstStyle/>
          <a:p>
            <a:r>
              <a:rPr lang="en-US" dirty="0" smtClean="0">
                <a:hlinkClick r:id="rId2"/>
              </a:rPr>
              <a:t>http://www.youtube.com/watch?v=zvcHZp4Nkok</a:t>
            </a:r>
            <a:endParaRPr lang="en-US" dirty="0"/>
          </a:p>
        </p:txBody>
      </p:sp>
      <p:pic>
        <p:nvPicPr>
          <p:cNvPr id="1032" name="Picture 8" descr="http://www.texasgulfcoastonline.com/Portals/0/InovaProces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629" y="404555"/>
            <a:ext cx="8645937" cy="531598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63417" y="4017486"/>
            <a:ext cx="3640667" cy="2730500"/>
          </a:xfrm>
          <a:prstGeom prst="rect">
            <a:avLst/>
          </a:prstGeom>
        </p:spPr>
      </p:pic>
      <p:sp>
        <p:nvSpPr>
          <p:cNvPr id="17" name="TextBox 16"/>
          <p:cNvSpPr txBox="1"/>
          <p:nvPr/>
        </p:nvSpPr>
        <p:spPr>
          <a:xfrm>
            <a:off x="1877484" y="35223"/>
            <a:ext cx="5643033"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Modular Home Building Process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908604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67</TotalTime>
  <Words>247</Words>
  <Application>Microsoft Office PowerPoint</Application>
  <PresentationFormat>Widescreen</PresentationFormat>
  <Paragraphs>29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Times New Roman</vt:lpstr>
      <vt:lpstr>Trebuchet MS</vt:lpstr>
      <vt:lpstr>Wingdings 3</vt:lpstr>
      <vt:lpstr>Facet</vt:lpstr>
      <vt:lpstr>Modular Home Study</vt:lpstr>
      <vt:lpstr>Modular vs. Manufactured Homes </vt:lpstr>
      <vt:lpstr>PowerPoint Presentation</vt:lpstr>
    </vt:vector>
  </TitlesOfParts>
  <Company>NYCCT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Modular Home Study</dc:title>
  <dc:creator>student834a</dc:creator>
  <cp:lastModifiedBy>student834a</cp:lastModifiedBy>
  <cp:revision>6</cp:revision>
  <dcterms:created xsi:type="dcterms:W3CDTF">2014-03-19T12:35:54Z</dcterms:created>
  <dcterms:modified xsi:type="dcterms:W3CDTF">2014-03-19T13:43:21Z</dcterms:modified>
</cp:coreProperties>
</file>