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7" r:id="rId21"/>
    <p:sldId id="276"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35"/>
    <p:restoredTop sz="94632"/>
  </p:normalViewPr>
  <p:slideViewPr>
    <p:cSldViewPr snapToGrid="0" snapToObjects="1">
      <p:cViewPr>
        <p:scale>
          <a:sx n="89" d="100"/>
          <a:sy n="89" d="100"/>
        </p:scale>
        <p:origin x="144"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4/29/21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4/29/21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4/29/21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4/29/21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4/29/21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heart.org/en/health-topics/high-blood-pressure/the-facts-about-high-blood-pressure/what-is-high-blood-pressu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cbi.nlm.nih.gov/pmc/articles/PMC311808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eart.org/en/health-topics/high-blood-pressure/understanding-blood-pressure-reading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0834-3699-7B43-89D4-75177423A793}"/>
              </a:ext>
            </a:extLst>
          </p:cNvPr>
          <p:cNvSpPr>
            <a:spLocks noGrp="1"/>
          </p:cNvSpPr>
          <p:nvPr>
            <p:ph type="ctrTitle"/>
          </p:nvPr>
        </p:nvSpPr>
        <p:spPr/>
        <p:txBody>
          <a:bodyPr>
            <a:noAutofit/>
          </a:bodyPr>
          <a:lstStyle/>
          <a:p>
            <a:pPr algn="ctr"/>
            <a:r>
              <a:rPr lang="en-US" sz="3200" dirty="0">
                <a:latin typeface="+mn-lt"/>
              </a:rPr>
              <a:t>New York City College of Technology</a:t>
            </a:r>
            <a:br>
              <a:rPr lang="en-US" sz="3200" dirty="0">
                <a:latin typeface="+mn-lt"/>
              </a:rPr>
            </a:br>
            <a:r>
              <a:rPr lang="en-US" sz="3200" dirty="0">
                <a:latin typeface="+mn-lt"/>
              </a:rPr>
              <a:t>Department dental hygiene department </a:t>
            </a:r>
            <a:br>
              <a:rPr lang="en-US" sz="3200" dirty="0">
                <a:latin typeface="+mn-lt"/>
              </a:rPr>
            </a:br>
            <a:r>
              <a:rPr lang="en-US" sz="3200" dirty="0">
                <a:latin typeface="+mn-lt"/>
              </a:rPr>
              <a:t>Case presentation </a:t>
            </a:r>
            <a:endParaRPr lang="en-US" sz="3200" dirty="0">
              <a:latin typeface="+mn-lt"/>
              <a:cs typeface="Times New Roman" panose="02020603050405020304" pitchFamily="18" charset="0"/>
            </a:endParaRPr>
          </a:p>
        </p:txBody>
      </p:sp>
      <p:sp>
        <p:nvSpPr>
          <p:cNvPr id="8" name="TextBox 7">
            <a:extLst>
              <a:ext uri="{FF2B5EF4-FFF2-40B4-BE49-F238E27FC236}">
                <a16:creationId xmlns:a16="http://schemas.microsoft.com/office/drawing/2014/main" id="{82A89A4A-1691-044E-9976-39BC6B80E09D}"/>
              </a:ext>
            </a:extLst>
          </p:cNvPr>
          <p:cNvSpPr txBox="1"/>
          <p:nvPr/>
        </p:nvSpPr>
        <p:spPr>
          <a:xfrm>
            <a:off x="2063526" y="4485019"/>
            <a:ext cx="8028878" cy="584775"/>
          </a:xfrm>
          <a:prstGeom prst="rect">
            <a:avLst/>
          </a:prstGeom>
          <a:noFill/>
        </p:spPr>
        <p:txBody>
          <a:bodyPr wrap="square" rtlCol="0">
            <a:spAutoFit/>
          </a:bodyPr>
          <a:lstStyle/>
          <a:p>
            <a:pPr algn="ctr"/>
            <a:r>
              <a:rPr lang="en-US" sz="3200" dirty="0">
                <a:solidFill>
                  <a:schemeClr val="bg1"/>
                </a:solidFill>
              </a:rPr>
              <a:t>Danna</a:t>
            </a:r>
            <a:r>
              <a:rPr lang="en-US" sz="2800" dirty="0">
                <a:solidFill>
                  <a:schemeClr val="bg1"/>
                </a:solidFill>
              </a:rPr>
              <a:t> </a:t>
            </a:r>
            <a:r>
              <a:rPr lang="en-US" sz="3200" dirty="0">
                <a:solidFill>
                  <a:schemeClr val="bg1"/>
                </a:solidFill>
              </a:rPr>
              <a:t>Colon</a:t>
            </a:r>
            <a:r>
              <a:rPr lang="en-US" sz="2800" dirty="0">
                <a:solidFill>
                  <a:schemeClr val="bg1"/>
                </a:solidFill>
              </a:rPr>
              <a:t> </a:t>
            </a:r>
          </a:p>
        </p:txBody>
      </p:sp>
    </p:spTree>
    <p:extLst>
      <p:ext uri="{BB962C8B-B14F-4D97-AF65-F5344CB8AC3E}">
        <p14:creationId xmlns:p14="http://schemas.microsoft.com/office/powerpoint/2010/main" val="145982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77E8-0FB2-8A4C-8164-53C710C0436A}"/>
              </a:ext>
            </a:extLst>
          </p:cNvPr>
          <p:cNvSpPr>
            <a:spLocks noGrp="1"/>
          </p:cNvSpPr>
          <p:nvPr>
            <p:ph type="title"/>
          </p:nvPr>
        </p:nvSpPr>
        <p:spPr/>
        <p:txBody>
          <a:bodyPr/>
          <a:lstStyle/>
          <a:p>
            <a:pPr algn="ctr"/>
            <a:r>
              <a:rPr lang="en-US" dirty="0"/>
              <a:t>Summary of clinical findings</a:t>
            </a:r>
          </a:p>
        </p:txBody>
      </p:sp>
      <p:sp>
        <p:nvSpPr>
          <p:cNvPr id="3" name="Content Placeholder 2">
            <a:extLst>
              <a:ext uri="{FF2B5EF4-FFF2-40B4-BE49-F238E27FC236}">
                <a16:creationId xmlns:a16="http://schemas.microsoft.com/office/drawing/2014/main" id="{FE97D4E1-B828-CC46-8CDE-9E848BA90B6A}"/>
              </a:ext>
            </a:extLst>
          </p:cNvPr>
          <p:cNvSpPr>
            <a:spLocks noGrp="1"/>
          </p:cNvSpPr>
          <p:nvPr>
            <p:ph idx="1"/>
          </p:nvPr>
        </p:nvSpPr>
        <p:spPr/>
        <p:txBody>
          <a:bodyPr>
            <a:normAutofit/>
          </a:bodyPr>
          <a:lstStyle/>
          <a:p>
            <a:r>
              <a:rPr lang="en-US" sz="2400" u="sng" dirty="0"/>
              <a:t>Extraoral/Intraoral Findings: </a:t>
            </a:r>
            <a:r>
              <a:rPr lang="en-US" sz="2400" dirty="0"/>
              <a:t> Scalloped tongue,  bilateral hyperpigmentation of the tongue and enlarged tonsils. </a:t>
            </a:r>
          </a:p>
          <a:p>
            <a:r>
              <a:rPr lang="en-US" sz="2400" u="sng" dirty="0"/>
              <a:t>Occlusion: </a:t>
            </a:r>
            <a:r>
              <a:rPr lang="en-US" sz="2400" dirty="0"/>
              <a:t> Bilateral class III occlusion,  overjet/overbite – edge to edge. </a:t>
            </a:r>
          </a:p>
          <a:p>
            <a:r>
              <a:rPr lang="en-US" sz="2400" u="sng" dirty="0"/>
              <a:t>Deposits:</a:t>
            </a:r>
            <a:r>
              <a:rPr lang="en-US" sz="2400" dirty="0"/>
              <a:t> Generalized heavy subgingival calculus deposits on all quadrants. Localized moderate supragingival calculus deposits on lower interiors lingual. </a:t>
            </a:r>
            <a:endParaRPr lang="en-US" sz="2400" u="sng" dirty="0"/>
          </a:p>
        </p:txBody>
      </p:sp>
    </p:spTree>
    <p:extLst>
      <p:ext uri="{BB962C8B-B14F-4D97-AF65-F5344CB8AC3E}">
        <p14:creationId xmlns:p14="http://schemas.microsoft.com/office/powerpoint/2010/main" val="4260691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1D1411B-44F2-974D-B6AB-87D664272B02}"/>
              </a:ext>
            </a:extLst>
          </p:cNvPr>
          <p:cNvSpPr>
            <a:spLocks noGrp="1"/>
          </p:cNvSpPr>
          <p:nvPr>
            <p:ph type="title"/>
          </p:nvPr>
        </p:nvSpPr>
        <p:spPr>
          <a:xfrm>
            <a:off x="609906" y="702155"/>
            <a:ext cx="3568661" cy="1269713"/>
          </a:xfrm>
        </p:spPr>
        <p:txBody>
          <a:bodyPr>
            <a:normAutofit/>
          </a:bodyPr>
          <a:lstStyle/>
          <a:p>
            <a:r>
              <a:rPr lang="en-US" dirty="0">
                <a:solidFill>
                  <a:schemeClr val="tx2"/>
                </a:solidFill>
              </a:rPr>
              <a:t>Dental Charting</a:t>
            </a:r>
          </a:p>
        </p:txBody>
      </p:sp>
      <p:sp>
        <p:nvSpPr>
          <p:cNvPr id="12" name="Rectangle 11">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611F7B9-B486-E74A-AD8A-1190F806E656}"/>
              </a:ext>
            </a:extLst>
          </p:cNvPr>
          <p:cNvSpPr>
            <a:spLocks noGrp="1"/>
          </p:cNvSpPr>
          <p:nvPr>
            <p:ph idx="1"/>
          </p:nvPr>
        </p:nvSpPr>
        <p:spPr>
          <a:xfrm>
            <a:off x="609906" y="2340864"/>
            <a:ext cx="3568661" cy="3634486"/>
          </a:xfrm>
        </p:spPr>
        <p:txBody>
          <a:bodyPr>
            <a:normAutofit/>
          </a:bodyPr>
          <a:lstStyle/>
          <a:p>
            <a:r>
              <a:rPr lang="en-US" dirty="0"/>
              <a:t>Composite restoration on #-2O, #3-O, #4-O, #5-O, #7-M, #8-MD, #9-MD, #10-M, #11-OD, #18-OB, #19-OB, #20-O, #29-O, #30-OB and #31-OB. </a:t>
            </a:r>
          </a:p>
          <a:p>
            <a:r>
              <a:rPr lang="en-US" dirty="0"/>
              <a:t>Suspicious carious lesions on  #9-M, #15-O, and #18-D. </a:t>
            </a:r>
          </a:p>
          <a:p>
            <a:endParaRPr lang="en-US" dirty="0"/>
          </a:p>
          <a:p>
            <a:endParaRPr lang="en-US" dirty="0"/>
          </a:p>
        </p:txBody>
      </p:sp>
      <p:pic>
        <p:nvPicPr>
          <p:cNvPr id="5" name="Picture 4" descr="A graph with numbers and symbols&#10;&#10;Description automatically generated with low confidence">
            <a:extLst>
              <a:ext uri="{FF2B5EF4-FFF2-40B4-BE49-F238E27FC236}">
                <a16:creationId xmlns:a16="http://schemas.microsoft.com/office/drawing/2014/main" id="{3C60E68A-D9BF-0B43-8988-8C60D000D736}"/>
              </a:ext>
            </a:extLst>
          </p:cNvPr>
          <p:cNvPicPr>
            <a:picLocks noChangeAspect="1"/>
          </p:cNvPicPr>
          <p:nvPr/>
        </p:nvPicPr>
        <p:blipFill>
          <a:blip r:embed="rId2"/>
          <a:stretch>
            <a:fillRect/>
          </a:stretch>
        </p:blipFill>
        <p:spPr>
          <a:xfrm>
            <a:off x="4409453" y="1721779"/>
            <a:ext cx="7188299" cy="3414442"/>
          </a:xfrm>
          <a:prstGeom prst="rect">
            <a:avLst/>
          </a:prstGeom>
        </p:spPr>
      </p:pic>
    </p:spTree>
    <p:extLst>
      <p:ext uri="{BB962C8B-B14F-4D97-AF65-F5344CB8AC3E}">
        <p14:creationId xmlns:p14="http://schemas.microsoft.com/office/powerpoint/2010/main" val="293350126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EF5E-7974-314D-95CB-4F7D0069DB58}"/>
              </a:ext>
            </a:extLst>
          </p:cNvPr>
          <p:cNvSpPr>
            <a:spLocks noGrp="1"/>
          </p:cNvSpPr>
          <p:nvPr>
            <p:ph type="title"/>
          </p:nvPr>
        </p:nvSpPr>
        <p:spPr/>
        <p:txBody>
          <a:bodyPr/>
          <a:lstStyle/>
          <a:p>
            <a:pPr algn="ctr"/>
            <a:r>
              <a:rPr lang="en-US" dirty="0"/>
              <a:t>Gingival description and periodontal status</a:t>
            </a:r>
          </a:p>
        </p:txBody>
      </p:sp>
      <p:sp>
        <p:nvSpPr>
          <p:cNvPr id="3" name="Content Placeholder 2">
            <a:extLst>
              <a:ext uri="{FF2B5EF4-FFF2-40B4-BE49-F238E27FC236}">
                <a16:creationId xmlns:a16="http://schemas.microsoft.com/office/drawing/2014/main" id="{BBF24417-3C47-7F49-BEE1-FCFEBA7A53F9}"/>
              </a:ext>
            </a:extLst>
          </p:cNvPr>
          <p:cNvSpPr>
            <a:spLocks noGrp="1"/>
          </p:cNvSpPr>
          <p:nvPr>
            <p:ph idx="1"/>
          </p:nvPr>
        </p:nvSpPr>
        <p:spPr/>
        <p:txBody>
          <a:bodyPr>
            <a:normAutofit/>
          </a:bodyPr>
          <a:lstStyle/>
          <a:p>
            <a:r>
              <a:rPr lang="en-US" sz="2400" u="sng" dirty="0"/>
              <a:t>Gingival Description:</a:t>
            </a:r>
            <a:r>
              <a:rPr lang="en-US" sz="2400" dirty="0"/>
              <a:t>  Generalized pink gingiva and roll margins.  Generalized marginal redness, lost of stippling on maxillary anterior lingual, the gingiva is soft. </a:t>
            </a:r>
          </a:p>
          <a:p>
            <a:r>
              <a:rPr lang="en-US" sz="2400" u="sng" dirty="0"/>
              <a:t>Periodontal Status: </a:t>
            </a:r>
            <a:r>
              <a:rPr lang="en-US" sz="2400" dirty="0"/>
              <a:t> Stage I/Grade B based on clinical and radiographic evidence. </a:t>
            </a:r>
            <a:endParaRPr lang="en-US" sz="2400" u="sng" dirty="0"/>
          </a:p>
          <a:p>
            <a:endParaRPr lang="en-US" sz="2400" u="sng" dirty="0"/>
          </a:p>
        </p:txBody>
      </p:sp>
    </p:spTree>
    <p:extLst>
      <p:ext uri="{BB962C8B-B14F-4D97-AF65-F5344CB8AC3E}">
        <p14:creationId xmlns:p14="http://schemas.microsoft.com/office/powerpoint/2010/main" val="302795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49DC-052C-6949-86F1-CA18FF899F69}"/>
              </a:ext>
            </a:extLst>
          </p:cNvPr>
          <p:cNvSpPr>
            <a:spLocks noGrp="1"/>
          </p:cNvSpPr>
          <p:nvPr>
            <p:ph type="title"/>
          </p:nvPr>
        </p:nvSpPr>
        <p:spPr/>
        <p:txBody>
          <a:bodyPr/>
          <a:lstStyle/>
          <a:p>
            <a:pPr algn="ctr"/>
            <a:r>
              <a:rPr lang="en-US" dirty="0"/>
              <a:t>Periodontal charting </a:t>
            </a:r>
          </a:p>
        </p:txBody>
      </p:sp>
      <p:pic>
        <p:nvPicPr>
          <p:cNvPr id="5" name="Content Placeholder 4" descr="Table&#10;&#10;Description automatically generated">
            <a:extLst>
              <a:ext uri="{FF2B5EF4-FFF2-40B4-BE49-F238E27FC236}">
                <a16:creationId xmlns:a16="http://schemas.microsoft.com/office/drawing/2014/main" id="{2732F562-6AB6-7340-B7A8-C707D7D8E4FA}"/>
              </a:ext>
            </a:extLst>
          </p:cNvPr>
          <p:cNvPicPr>
            <a:picLocks noGrp="1" noChangeAspect="1"/>
          </p:cNvPicPr>
          <p:nvPr>
            <p:ph idx="1"/>
          </p:nvPr>
        </p:nvPicPr>
        <p:blipFill>
          <a:blip r:embed="rId2"/>
          <a:stretch>
            <a:fillRect/>
          </a:stretch>
        </p:blipFill>
        <p:spPr>
          <a:xfrm>
            <a:off x="1048702" y="2005889"/>
            <a:ext cx="10094595" cy="4684844"/>
          </a:xfrm>
        </p:spPr>
      </p:pic>
    </p:spTree>
    <p:extLst>
      <p:ext uri="{BB962C8B-B14F-4D97-AF65-F5344CB8AC3E}">
        <p14:creationId xmlns:p14="http://schemas.microsoft.com/office/powerpoint/2010/main" val="2430444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9C83-6D5D-C143-A093-61F9248F51BB}"/>
              </a:ext>
            </a:extLst>
          </p:cNvPr>
          <p:cNvSpPr>
            <a:spLocks noGrp="1"/>
          </p:cNvSpPr>
          <p:nvPr>
            <p:ph type="title"/>
          </p:nvPr>
        </p:nvSpPr>
        <p:spPr/>
        <p:txBody>
          <a:bodyPr/>
          <a:lstStyle/>
          <a:p>
            <a:pPr algn="ctr"/>
            <a:r>
              <a:rPr lang="en-US" dirty="0"/>
              <a:t>Dental hygiene diagnosis </a:t>
            </a:r>
          </a:p>
        </p:txBody>
      </p:sp>
      <p:sp>
        <p:nvSpPr>
          <p:cNvPr id="3" name="Content Placeholder 2">
            <a:extLst>
              <a:ext uri="{FF2B5EF4-FFF2-40B4-BE49-F238E27FC236}">
                <a16:creationId xmlns:a16="http://schemas.microsoft.com/office/drawing/2014/main" id="{5997AD9D-5740-0246-9436-B0A8211F4D7E}"/>
              </a:ext>
            </a:extLst>
          </p:cNvPr>
          <p:cNvSpPr>
            <a:spLocks noGrp="1"/>
          </p:cNvSpPr>
          <p:nvPr>
            <p:ph idx="1"/>
          </p:nvPr>
        </p:nvSpPr>
        <p:spPr/>
        <p:txBody>
          <a:bodyPr>
            <a:normAutofit/>
          </a:bodyPr>
          <a:lstStyle/>
          <a:p>
            <a:pPr marL="0" indent="0">
              <a:buNone/>
            </a:pPr>
            <a:r>
              <a:rPr lang="en-US" sz="2400" u="sng" dirty="0"/>
              <a:t>Periodontal Diagnosis:</a:t>
            </a:r>
          </a:p>
          <a:p>
            <a:pPr marL="0" indent="0">
              <a:buNone/>
            </a:pPr>
            <a:r>
              <a:rPr lang="en-US" sz="2400" dirty="0"/>
              <a:t>Stage I/Grade B  </a:t>
            </a:r>
          </a:p>
          <a:p>
            <a:r>
              <a:rPr lang="en-US" sz="2400" dirty="0"/>
              <a:t>Radiographic evidence of generalized gingival 2mm recession, generalized horizontal bone loss and localized vertical bone loss. </a:t>
            </a:r>
          </a:p>
          <a:p>
            <a:r>
              <a:rPr lang="en-US" sz="2400" dirty="0"/>
              <a:t>Generalized probing depth readings of 2-5 mm on all quadrants. </a:t>
            </a:r>
          </a:p>
          <a:p>
            <a:r>
              <a:rPr lang="en-US" sz="2400" dirty="0"/>
              <a:t>Generalized heavy subgingival calculus deposits on all quadrants. </a:t>
            </a:r>
          </a:p>
        </p:txBody>
      </p:sp>
    </p:spTree>
    <p:extLst>
      <p:ext uri="{BB962C8B-B14F-4D97-AF65-F5344CB8AC3E}">
        <p14:creationId xmlns:p14="http://schemas.microsoft.com/office/powerpoint/2010/main" val="4209429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C97F-08D1-F047-A3B6-0627124E64C3}"/>
              </a:ext>
            </a:extLst>
          </p:cNvPr>
          <p:cNvSpPr>
            <a:spLocks noGrp="1"/>
          </p:cNvSpPr>
          <p:nvPr>
            <p:ph type="title"/>
          </p:nvPr>
        </p:nvSpPr>
        <p:spPr/>
        <p:txBody>
          <a:bodyPr/>
          <a:lstStyle/>
          <a:p>
            <a:pPr algn="ctr"/>
            <a:r>
              <a:rPr lang="en-US" dirty="0"/>
              <a:t>Dental hygiene care plan </a:t>
            </a:r>
          </a:p>
        </p:txBody>
      </p:sp>
      <p:sp>
        <p:nvSpPr>
          <p:cNvPr id="3" name="Content Placeholder 2">
            <a:extLst>
              <a:ext uri="{FF2B5EF4-FFF2-40B4-BE49-F238E27FC236}">
                <a16:creationId xmlns:a16="http://schemas.microsoft.com/office/drawing/2014/main" id="{531F932C-608A-C64A-B680-7DF173DE6515}"/>
              </a:ext>
            </a:extLst>
          </p:cNvPr>
          <p:cNvSpPr>
            <a:spLocks noGrp="1"/>
          </p:cNvSpPr>
          <p:nvPr>
            <p:ph idx="1"/>
          </p:nvPr>
        </p:nvSpPr>
        <p:spPr>
          <a:xfrm>
            <a:off x="581193" y="2760359"/>
            <a:ext cx="11029615" cy="3678303"/>
          </a:xfrm>
        </p:spPr>
        <p:txBody>
          <a:bodyPr>
            <a:normAutofit fontScale="92500" lnSpcReduction="20000"/>
          </a:bodyPr>
          <a:lstStyle/>
          <a:p>
            <a:pPr marL="0" indent="0">
              <a:buNone/>
            </a:pPr>
            <a:r>
              <a:rPr lang="en-US" sz="2400" u="sng" dirty="0"/>
              <a:t>Visit One:</a:t>
            </a:r>
          </a:p>
          <a:p>
            <a:r>
              <a:rPr lang="en-US" sz="2400" dirty="0"/>
              <a:t>Pi/OHI: Power toothbrushing.  Although Ms.  C reported using a manual toothbrush; she mention having a new electric toothbrush at home. </a:t>
            </a:r>
          </a:p>
          <a:p>
            <a:r>
              <a:rPr lang="en-US" sz="2400" dirty="0"/>
              <a:t>Exposure of digital radiograph FMS. </a:t>
            </a:r>
          </a:p>
          <a:p>
            <a:pPr marL="0" indent="0">
              <a:buNone/>
            </a:pPr>
            <a:r>
              <a:rPr lang="en-US" sz="2400" u="sng" dirty="0"/>
              <a:t>Visit Two:</a:t>
            </a:r>
          </a:p>
          <a:p>
            <a:r>
              <a:rPr lang="en-US" sz="2400" dirty="0"/>
              <a:t>OHI: Listerine antiseptic.</a:t>
            </a:r>
          </a:p>
          <a:p>
            <a:r>
              <a:rPr lang="en-US" sz="2400" dirty="0"/>
              <a:t>Scale LRQ and URQ, with pain management </a:t>
            </a:r>
            <a:r>
              <a:rPr lang="en-US" sz="2400" dirty="0" err="1"/>
              <a:t>Oraqix</a:t>
            </a:r>
            <a:r>
              <a:rPr lang="en-US" sz="2400" dirty="0"/>
              <a:t>. </a:t>
            </a:r>
            <a:endParaRPr lang="en-US" sz="2400" u="sng" dirty="0"/>
          </a:p>
          <a:p>
            <a:pPr marL="0" indent="0">
              <a:buNone/>
            </a:pPr>
            <a:r>
              <a:rPr lang="en-US" sz="2400" u="sng" dirty="0"/>
              <a:t>Visit Three:</a:t>
            </a:r>
          </a:p>
          <a:p>
            <a:r>
              <a:rPr lang="en-US" sz="2400" dirty="0"/>
              <a:t>Scale ULQ and LLQ, with pain management </a:t>
            </a:r>
            <a:r>
              <a:rPr lang="en-US" sz="2400" dirty="0" err="1"/>
              <a:t>Oraqix</a:t>
            </a:r>
            <a:r>
              <a:rPr lang="en-US" sz="2400" dirty="0"/>
              <a:t>. Engine polish and apply fluoride varnish. </a:t>
            </a:r>
          </a:p>
          <a:p>
            <a:endParaRPr lang="en-US" sz="2400" dirty="0"/>
          </a:p>
          <a:p>
            <a:endParaRPr lang="en-US" sz="2400" u="sng" dirty="0"/>
          </a:p>
          <a:p>
            <a:pPr marL="0" indent="0">
              <a:buNone/>
            </a:pPr>
            <a:endParaRPr lang="en-US" sz="2400" u="sng" dirty="0"/>
          </a:p>
          <a:p>
            <a:pPr marL="0" indent="0">
              <a:buNone/>
            </a:pPr>
            <a:endParaRPr lang="en-US" sz="2400" u="sng" dirty="0"/>
          </a:p>
        </p:txBody>
      </p:sp>
    </p:spTree>
    <p:extLst>
      <p:ext uri="{BB962C8B-B14F-4D97-AF65-F5344CB8AC3E}">
        <p14:creationId xmlns:p14="http://schemas.microsoft.com/office/powerpoint/2010/main" val="108688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CBFE5-AB8B-B947-A11D-7D36499928DD}"/>
              </a:ext>
            </a:extLst>
          </p:cNvPr>
          <p:cNvSpPr>
            <a:spLocks noGrp="1"/>
          </p:cNvSpPr>
          <p:nvPr>
            <p:ph type="title"/>
          </p:nvPr>
        </p:nvSpPr>
        <p:spPr/>
        <p:txBody>
          <a:bodyPr/>
          <a:lstStyle/>
          <a:p>
            <a:pPr algn="ctr"/>
            <a:r>
              <a:rPr lang="en-US" dirty="0"/>
              <a:t>Implementation</a:t>
            </a:r>
          </a:p>
        </p:txBody>
      </p:sp>
      <p:sp>
        <p:nvSpPr>
          <p:cNvPr id="3" name="Content Placeholder 2">
            <a:extLst>
              <a:ext uri="{FF2B5EF4-FFF2-40B4-BE49-F238E27FC236}">
                <a16:creationId xmlns:a16="http://schemas.microsoft.com/office/drawing/2014/main" id="{CC8BDB6B-99CE-DD4F-849A-2A67399DFBAF}"/>
              </a:ext>
            </a:extLst>
          </p:cNvPr>
          <p:cNvSpPr>
            <a:spLocks noGrp="1"/>
          </p:cNvSpPr>
          <p:nvPr>
            <p:ph idx="1"/>
          </p:nvPr>
        </p:nvSpPr>
        <p:spPr/>
        <p:txBody>
          <a:bodyPr/>
          <a:lstStyle/>
          <a:p>
            <a:r>
              <a:rPr lang="en-US" sz="2400" u="sng" dirty="0"/>
              <a:t>Visit One:</a:t>
            </a:r>
          </a:p>
          <a:p>
            <a:r>
              <a:rPr lang="en-US" sz="2400" dirty="0"/>
              <a:t>FMS digital radiograph was exposed.  Findings were discussed with the patient. </a:t>
            </a:r>
          </a:p>
          <a:p>
            <a:r>
              <a:rPr lang="en-US" sz="2400" dirty="0"/>
              <a:t>The patient was instructed to used her electric toothbrush and Listerine antiseptic rinse twice a day. </a:t>
            </a:r>
          </a:p>
          <a:p>
            <a:endParaRPr lang="en-US" sz="2400" u="sng" dirty="0"/>
          </a:p>
          <a:p>
            <a:endParaRPr lang="en-US" sz="2400" u="sng" dirty="0"/>
          </a:p>
          <a:p>
            <a:endParaRPr lang="en-US" dirty="0"/>
          </a:p>
        </p:txBody>
      </p:sp>
    </p:spTree>
    <p:extLst>
      <p:ext uri="{BB962C8B-B14F-4D97-AF65-F5344CB8AC3E}">
        <p14:creationId xmlns:p14="http://schemas.microsoft.com/office/powerpoint/2010/main" val="478063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F8E3-B3CA-1B4D-85FD-D61020DBF6F6}"/>
              </a:ext>
            </a:extLst>
          </p:cNvPr>
          <p:cNvSpPr>
            <a:spLocks noGrp="1"/>
          </p:cNvSpPr>
          <p:nvPr>
            <p:ph type="title"/>
          </p:nvPr>
        </p:nvSpPr>
        <p:spPr/>
        <p:txBody>
          <a:bodyPr/>
          <a:lstStyle/>
          <a:p>
            <a:pPr algn="ctr"/>
            <a:r>
              <a:rPr lang="en-US" dirty="0"/>
              <a:t>Implementation </a:t>
            </a:r>
          </a:p>
        </p:txBody>
      </p:sp>
      <p:sp>
        <p:nvSpPr>
          <p:cNvPr id="3" name="Content Placeholder 2">
            <a:extLst>
              <a:ext uri="{FF2B5EF4-FFF2-40B4-BE49-F238E27FC236}">
                <a16:creationId xmlns:a16="http://schemas.microsoft.com/office/drawing/2014/main" id="{8B88EBE8-57D1-3243-9BDF-1FDCD81B195D}"/>
              </a:ext>
            </a:extLst>
          </p:cNvPr>
          <p:cNvSpPr>
            <a:spLocks noGrp="1"/>
          </p:cNvSpPr>
          <p:nvPr>
            <p:ph idx="1"/>
          </p:nvPr>
        </p:nvSpPr>
        <p:spPr/>
        <p:txBody>
          <a:bodyPr>
            <a:normAutofit fontScale="92500" lnSpcReduction="20000"/>
          </a:bodyPr>
          <a:lstStyle/>
          <a:p>
            <a:r>
              <a:rPr lang="en-US" sz="2400" u="sng" dirty="0"/>
              <a:t>Visit Two:</a:t>
            </a:r>
          </a:p>
          <a:p>
            <a:r>
              <a:rPr lang="en-US" sz="2400" dirty="0"/>
              <a:t>Pt reported no changes on medical history, no recent hospitalizations/surgeries. BP was 122/83, P:91. IO: WNL. </a:t>
            </a:r>
          </a:p>
          <a:p>
            <a:r>
              <a:rPr lang="en-US" sz="2400" dirty="0"/>
              <a:t>Gingival statement: generalized pink gingiva, with no stippling on maxillary anterior lingual, papilla is rolled. Generalized moderate marginal inflammation. </a:t>
            </a:r>
          </a:p>
          <a:p>
            <a:r>
              <a:rPr lang="en-US" sz="2400" dirty="0"/>
              <a:t>OHI: start using power toothbrush,  and continue using Listerine 2x a day. Professor recommended to increase frequency of flossing. </a:t>
            </a:r>
          </a:p>
          <a:p>
            <a:r>
              <a:rPr lang="en-US" sz="2400" dirty="0"/>
              <a:t>Debridement of UR and LRQ, with pain management </a:t>
            </a:r>
            <a:r>
              <a:rPr lang="en-US" sz="2400" dirty="0" err="1"/>
              <a:t>Oraqix</a:t>
            </a:r>
            <a:r>
              <a:rPr lang="en-US" sz="2400" dirty="0"/>
              <a:t> 2.5%. Surfaces that need re-scaling on the buccal area #3-MD, #4-D, #5-M, #-6M, #7-M, #25-D, #26-D, #30-M, #31-MBD, and on the lingual #6-D, #25-M, #26-M and #27M. </a:t>
            </a:r>
          </a:p>
          <a:p>
            <a:endParaRPr lang="en-US" sz="2400" dirty="0"/>
          </a:p>
        </p:txBody>
      </p:sp>
    </p:spTree>
    <p:extLst>
      <p:ext uri="{BB962C8B-B14F-4D97-AF65-F5344CB8AC3E}">
        <p14:creationId xmlns:p14="http://schemas.microsoft.com/office/powerpoint/2010/main" val="167882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5BFC-D1D4-1141-8658-9A10C492DCDA}"/>
              </a:ext>
            </a:extLst>
          </p:cNvPr>
          <p:cNvSpPr>
            <a:spLocks noGrp="1"/>
          </p:cNvSpPr>
          <p:nvPr>
            <p:ph type="title"/>
          </p:nvPr>
        </p:nvSpPr>
        <p:spPr/>
        <p:txBody>
          <a:bodyPr/>
          <a:lstStyle/>
          <a:p>
            <a:pPr algn="ctr"/>
            <a:r>
              <a:rPr lang="en-US" dirty="0"/>
              <a:t>Implementation </a:t>
            </a:r>
          </a:p>
        </p:txBody>
      </p:sp>
      <p:sp>
        <p:nvSpPr>
          <p:cNvPr id="3" name="Content Placeholder 2">
            <a:extLst>
              <a:ext uri="{FF2B5EF4-FFF2-40B4-BE49-F238E27FC236}">
                <a16:creationId xmlns:a16="http://schemas.microsoft.com/office/drawing/2014/main" id="{371DC4E9-1CD7-6C48-A4FC-C606B60DE193}"/>
              </a:ext>
            </a:extLst>
          </p:cNvPr>
          <p:cNvSpPr>
            <a:spLocks noGrp="1"/>
          </p:cNvSpPr>
          <p:nvPr>
            <p:ph idx="1"/>
          </p:nvPr>
        </p:nvSpPr>
        <p:spPr/>
        <p:txBody>
          <a:bodyPr>
            <a:normAutofit/>
          </a:bodyPr>
          <a:lstStyle/>
          <a:p>
            <a:r>
              <a:rPr lang="en-US" sz="2400" u="sng" dirty="0"/>
              <a:t>Visit Three:</a:t>
            </a:r>
          </a:p>
          <a:p>
            <a:r>
              <a:rPr lang="en-US" sz="2400" dirty="0"/>
              <a:t>Temperature: 97.1 </a:t>
            </a:r>
            <a:r>
              <a:rPr lang="en-US" sz="2400" dirty="0" err="1"/>
              <a:t>Covid</a:t>
            </a:r>
            <a:r>
              <a:rPr lang="en-US" sz="2400" dirty="0"/>
              <a:t> questionnaire reviewed verbally, not previously tested and reports no known exposure or symptoms.  Pt reported not changes on medical history.  BP was 137/91, P:92 1</a:t>
            </a:r>
            <a:r>
              <a:rPr lang="en-US" sz="2400" baseline="30000" dirty="0"/>
              <a:t>st</a:t>
            </a:r>
            <a:r>
              <a:rPr lang="en-US" sz="2400" dirty="0"/>
              <a:t> reading, and 2</a:t>
            </a:r>
            <a:r>
              <a:rPr lang="en-US" sz="2400" baseline="30000" dirty="0"/>
              <a:t>nd</a:t>
            </a:r>
            <a:r>
              <a:rPr lang="en-US" sz="2400" dirty="0"/>
              <a:t> reading after 25 min and water intake was BP:144/105, P:82. </a:t>
            </a:r>
          </a:p>
          <a:p>
            <a:r>
              <a:rPr lang="en-US" sz="2400" dirty="0"/>
              <a:t>Pt dismissed due to hypertension type II and advised to follow up with physician for consultation. Must present medical clearance before returning to clinic as a patient. </a:t>
            </a:r>
          </a:p>
        </p:txBody>
      </p:sp>
    </p:spTree>
    <p:extLst>
      <p:ext uri="{BB962C8B-B14F-4D97-AF65-F5344CB8AC3E}">
        <p14:creationId xmlns:p14="http://schemas.microsoft.com/office/powerpoint/2010/main" val="131308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2C627-261C-6346-AB71-A320BC981C06}"/>
              </a:ext>
            </a:extLst>
          </p:cNvPr>
          <p:cNvSpPr>
            <a:spLocks noGrp="1"/>
          </p:cNvSpPr>
          <p:nvPr>
            <p:ph type="title"/>
          </p:nvPr>
        </p:nvSpPr>
        <p:spPr/>
        <p:txBody>
          <a:bodyPr/>
          <a:lstStyle/>
          <a:p>
            <a:pPr algn="ctr"/>
            <a:r>
              <a:rPr lang="en-US" dirty="0"/>
              <a:t>Implementation</a:t>
            </a:r>
          </a:p>
        </p:txBody>
      </p:sp>
      <p:sp>
        <p:nvSpPr>
          <p:cNvPr id="3" name="Content Placeholder 2">
            <a:extLst>
              <a:ext uri="{FF2B5EF4-FFF2-40B4-BE49-F238E27FC236}">
                <a16:creationId xmlns:a16="http://schemas.microsoft.com/office/drawing/2014/main" id="{C58AA5C9-922F-CA47-834F-A7390378E7F7}"/>
              </a:ext>
            </a:extLst>
          </p:cNvPr>
          <p:cNvSpPr>
            <a:spLocks noGrp="1"/>
          </p:cNvSpPr>
          <p:nvPr>
            <p:ph idx="1"/>
          </p:nvPr>
        </p:nvSpPr>
        <p:spPr>
          <a:xfrm>
            <a:off x="423746" y="2180496"/>
            <a:ext cx="11187062" cy="3678303"/>
          </a:xfrm>
        </p:spPr>
        <p:txBody>
          <a:bodyPr>
            <a:normAutofit fontScale="92500"/>
          </a:bodyPr>
          <a:lstStyle/>
          <a:p>
            <a:r>
              <a:rPr lang="en-US" sz="2400" u="sng" dirty="0"/>
              <a:t>Visit Four: </a:t>
            </a:r>
          </a:p>
          <a:p>
            <a:r>
              <a:rPr lang="en-US" sz="2400" dirty="0"/>
              <a:t>Pt reported no changes on medical history, no recent hospitalizations/surgeries. BP was 122/96, P:86. </a:t>
            </a:r>
            <a:r>
              <a:rPr lang="en-US" sz="2400" dirty="0" err="1"/>
              <a:t>Covid</a:t>
            </a:r>
            <a:r>
              <a:rPr lang="en-US" sz="2400" dirty="0"/>
              <a:t> screening performed, temperature: 97.0</a:t>
            </a:r>
          </a:p>
          <a:p>
            <a:r>
              <a:rPr lang="en-US" sz="2400" dirty="0"/>
              <a:t>IO: Moderate marginal inflammation on LRQ and URQ, still present. Also bleeding upon exploring.  Residual calculus on #3-MD, #4-M, #5-M, #6-M, #7-M, #8-MD, #25-D, #26-D, #30-M, #31-MBD, and on the lingual #6-D, #25-M, #26-M, and #27-M. </a:t>
            </a:r>
          </a:p>
          <a:p>
            <a:r>
              <a:rPr lang="en-US" sz="2400" dirty="0"/>
              <a:t>Scaled LRQ and URQ.  Applied </a:t>
            </a:r>
            <a:r>
              <a:rPr lang="en-US" sz="2400" dirty="0" err="1"/>
              <a:t>oraqix</a:t>
            </a:r>
            <a:r>
              <a:rPr lang="en-US" sz="2400" dirty="0"/>
              <a:t> 5% on LRQ and applied 1 capsule of </a:t>
            </a:r>
            <a:r>
              <a:rPr lang="en-US" sz="2400" dirty="0" err="1"/>
              <a:t>carbocane</a:t>
            </a:r>
            <a:r>
              <a:rPr lang="en-US" sz="2400" dirty="0"/>
              <a:t> plane (PSA and MSA) on the URQ. ½ capsule of </a:t>
            </a:r>
            <a:r>
              <a:rPr lang="en-US" sz="2400" dirty="0" err="1"/>
              <a:t>carbocane</a:t>
            </a:r>
            <a:r>
              <a:rPr lang="en-US" sz="2400" dirty="0"/>
              <a:t> </a:t>
            </a:r>
            <a:r>
              <a:rPr lang="en-US" sz="2400" dirty="0" err="1"/>
              <a:t>plase</a:t>
            </a:r>
            <a:r>
              <a:rPr lang="en-US" sz="2400" dirty="0"/>
              <a:t>, PSA ULQ. Patient experience pain radiating up and under the eye, and than felt heaviness which remained until end of session. </a:t>
            </a:r>
          </a:p>
          <a:p>
            <a:endParaRPr lang="en-US" sz="2400" u="sng" dirty="0"/>
          </a:p>
        </p:txBody>
      </p:sp>
    </p:spTree>
    <p:extLst>
      <p:ext uri="{BB962C8B-B14F-4D97-AF65-F5344CB8AC3E}">
        <p14:creationId xmlns:p14="http://schemas.microsoft.com/office/powerpoint/2010/main" val="23271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84EC-57A4-B044-849B-FE865D095EF8}"/>
              </a:ext>
            </a:extLst>
          </p:cNvPr>
          <p:cNvSpPr>
            <a:spLocks noGrp="1"/>
          </p:cNvSpPr>
          <p:nvPr>
            <p:ph type="title"/>
          </p:nvPr>
        </p:nvSpPr>
        <p:spPr/>
        <p:txBody>
          <a:bodyPr>
            <a:normAutofit/>
          </a:bodyPr>
          <a:lstStyle/>
          <a:p>
            <a:pPr algn="ctr"/>
            <a:r>
              <a:rPr lang="en-US" sz="3200" dirty="0"/>
              <a:t>Patient Profile </a:t>
            </a:r>
          </a:p>
        </p:txBody>
      </p:sp>
      <p:sp>
        <p:nvSpPr>
          <p:cNvPr id="3" name="Content Placeholder 2">
            <a:extLst>
              <a:ext uri="{FF2B5EF4-FFF2-40B4-BE49-F238E27FC236}">
                <a16:creationId xmlns:a16="http://schemas.microsoft.com/office/drawing/2014/main" id="{A65A03A7-C74E-E14D-B541-102BD34680FE}"/>
              </a:ext>
            </a:extLst>
          </p:cNvPr>
          <p:cNvSpPr>
            <a:spLocks noGrp="1"/>
          </p:cNvSpPr>
          <p:nvPr>
            <p:ph idx="1"/>
          </p:nvPr>
        </p:nvSpPr>
        <p:spPr>
          <a:xfrm>
            <a:off x="581192" y="2180496"/>
            <a:ext cx="11029615" cy="3975348"/>
          </a:xfrm>
        </p:spPr>
        <p:txBody>
          <a:bodyPr>
            <a:normAutofit/>
          </a:bodyPr>
          <a:lstStyle/>
          <a:p>
            <a:pPr marL="0" indent="0">
              <a:buNone/>
            </a:pPr>
            <a:r>
              <a:rPr lang="en-US" sz="2400" dirty="0"/>
              <a:t>Ms. C is a 23 year-old Asian female. </a:t>
            </a:r>
          </a:p>
          <a:p>
            <a:pPr marL="0" indent="0">
              <a:buNone/>
            </a:pPr>
            <a:r>
              <a:rPr lang="en-US" sz="2400" dirty="0"/>
              <a:t>The patient’s status is single, unemployed, and lives and the city. </a:t>
            </a:r>
          </a:p>
          <a:p>
            <a:pPr marL="0" indent="0">
              <a:buNone/>
            </a:pPr>
            <a:r>
              <a:rPr lang="en-US" sz="2400" dirty="0"/>
              <a:t>Her last dental and hygiene visit was in 2018.  </a:t>
            </a:r>
          </a:p>
          <a:p>
            <a:pPr marL="0" indent="0">
              <a:buNone/>
            </a:pPr>
            <a:r>
              <a:rPr lang="en-US" sz="2400" dirty="0"/>
              <a:t>The patient states that she uses a manual toothbrush twice a day.  She flosses every 2 days and rinses every 2 days with Listerine.  The patient was instructed to use electric toothbrush twice a day and rinse with Listerine antiseptic twice a day.</a:t>
            </a:r>
          </a:p>
          <a:p>
            <a:endParaRPr lang="en-US" sz="2200" dirty="0"/>
          </a:p>
        </p:txBody>
      </p:sp>
    </p:spTree>
    <p:extLst>
      <p:ext uri="{BB962C8B-B14F-4D97-AF65-F5344CB8AC3E}">
        <p14:creationId xmlns:p14="http://schemas.microsoft.com/office/powerpoint/2010/main" val="1038237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19E78-B540-2241-A6D5-12A2C0A4C44D}"/>
              </a:ext>
            </a:extLst>
          </p:cNvPr>
          <p:cNvSpPr>
            <a:spLocks noGrp="1"/>
          </p:cNvSpPr>
          <p:nvPr>
            <p:ph type="title"/>
          </p:nvPr>
        </p:nvSpPr>
        <p:spPr/>
        <p:txBody>
          <a:bodyPr/>
          <a:lstStyle/>
          <a:p>
            <a:pPr algn="ctr"/>
            <a:r>
              <a:rPr lang="en-US" dirty="0" err="1"/>
              <a:t>IMplementation</a:t>
            </a:r>
            <a:endParaRPr lang="en-US" dirty="0"/>
          </a:p>
        </p:txBody>
      </p:sp>
      <p:sp>
        <p:nvSpPr>
          <p:cNvPr id="3" name="Content Placeholder 2">
            <a:extLst>
              <a:ext uri="{FF2B5EF4-FFF2-40B4-BE49-F238E27FC236}">
                <a16:creationId xmlns:a16="http://schemas.microsoft.com/office/drawing/2014/main" id="{A0878536-D4AC-EA43-BFB4-0A878A112984}"/>
              </a:ext>
            </a:extLst>
          </p:cNvPr>
          <p:cNvSpPr>
            <a:spLocks noGrp="1"/>
          </p:cNvSpPr>
          <p:nvPr>
            <p:ph idx="1"/>
          </p:nvPr>
        </p:nvSpPr>
        <p:spPr>
          <a:xfrm>
            <a:off x="581192" y="2180496"/>
            <a:ext cx="11029615" cy="3975348"/>
          </a:xfrm>
        </p:spPr>
        <p:txBody>
          <a:bodyPr>
            <a:normAutofit fontScale="85000" lnSpcReduction="20000"/>
          </a:bodyPr>
          <a:lstStyle/>
          <a:p>
            <a:r>
              <a:rPr lang="en-US" sz="2400" u="sng" dirty="0"/>
              <a:t>Visit Five:</a:t>
            </a:r>
            <a:r>
              <a:rPr lang="en-US" sz="2400" dirty="0"/>
              <a:t> Pt reported no changes on medical history, no recent hospitalizations/surgeries. BP was 120/88, P:88. </a:t>
            </a:r>
            <a:r>
              <a:rPr lang="en-US" sz="2400" dirty="0" err="1"/>
              <a:t>Covid</a:t>
            </a:r>
            <a:r>
              <a:rPr lang="en-US" sz="2400" dirty="0"/>
              <a:t> screening performed, temperature: 97.0</a:t>
            </a:r>
          </a:p>
          <a:p>
            <a:r>
              <a:rPr lang="en-US" sz="2400" dirty="0"/>
              <a:t>Inflammation reduced on previously scaled areas (URQ and LLQ), from moderate marginal inflammation to slight marginal inflammation. There is not bleeding upon exploring, and less marginal redness present. Pt compliant with OHI given at previous visit and states that she started using her electric toothbrush. </a:t>
            </a:r>
          </a:p>
          <a:p>
            <a:r>
              <a:rPr lang="en-US" sz="2400" dirty="0"/>
              <a:t>Residual calculus present on #3-M, #25D and #26D. Treatment plan modified whitening added. </a:t>
            </a:r>
          </a:p>
          <a:p>
            <a:r>
              <a:rPr lang="en-US" sz="2400" dirty="0"/>
              <a:t>Debridement of residual calculus was completed.  After residual calculus was scaled, I proceeded to debride the ULQ and LLQ with hand instruments. </a:t>
            </a:r>
          </a:p>
          <a:p>
            <a:r>
              <a:rPr lang="en-US" sz="2400" dirty="0"/>
              <a:t>Engine polished. Colgate Optic White kit purchased. Teeth whitening information was give, consent obtained. Initial shade was taken as B2, photo obtained. First application performed for 10 min. Pt did not have any discomfort. Kit was given for home use. </a:t>
            </a:r>
          </a:p>
          <a:p>
            <a:endParaRPr lang="en-US" u="sng" dirty="0"/>
          </a:p>
        </p:txBody>
      </p:sp>
    </p:spTree>
    <p:extLst>
      <p:ext uri="{BB962C8B-B14F-4D97-AF65-F5344CB8AC3E}">
        <p14:creationId xmlns:p14="http://schemas.microsoft.com/office/powerpoint/2010/main" val="114698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994D8-8EB7-EF42-96BB-59432CE6CD67}"/>
              </a:ext>
            </a:extLst>
          </p:cNvPr>
          <p:cNvSpPr>
            <a:spLocks noGrp="1"/>
          </p:cNvSpPr>
          <p:nvPr>
            <p:ph type="title"/>
          </p:nvPr>
        </p:nvSpPr>
        <p:spPr/>
        <p:txBody>
          <a:bodyPr/>
          <a:lstStyle/>
          <a:p>
            <a:pPr algn="ctr"/>
            <a:r>
              <a:rPr lang="en-US" dirty="0"/>
              <a:t>Evaluation of care</a:t>
            </a:r>
          </a:p>
        </p:txBody>
      </p:sp>
      <p:sp>
        <p:nvSpPr>
          <p:cNvPr id="3" name="Content Placeholder 2">
            <a:extLst>
              <a:ext uri="{FF2B5EF4-FFF2-40B4-BE49-F238E27FC236}">
                <a16:creationId xmlns:a16="http://schemas.microsoft.com/office/drawing/2014/main" id="{0AEB0C87-BD7C-C549-BE35-8659F9A2559F}"/>
              </a:ext>
            </a:extLst>
          </p:cNvPr>
          <p:cNvSpPr>
            <a:spLocks noGrp="1"/>
          </p:cNvSpPr>
          <p:nvPr>
            <p:ph idx="1"/>
          </p:nvPr>
        </p:nvSpPr>
        <p:spPr/>
        <p:txBody>
          <a:bodyPr>
            <a:normAutofit/>
          </a:bodyPr>
          <a:lstStyle/>
          <a:p>
            <a:r>
              <a:rPr lang="en-US" sz="2400" dirty="0"/>
              <a:t>Ms. C treatment was extended due to several inconvenient. Her subgingival calculus was extremely tenacious, and difficult to remove with hand instrumentation.  Also, her blood pressure was out of control, so she had to get a clearance from her doctor.  </a:t>
            </a:r>
          </a:p>
          <a:p>
            <a:r>
              <a:rPr lang="en-US" sz="2400" dirty="0"/>
              <a:t>If Ms. C continues implementing the oral hygiene care and uses the referral given to visit the general dentist, she would accomplish stability in her oral cavity. </a:t>
            </a:r>
          </a:p>
        </p:txBody>
      </p:sp>
    </p:spTree>
    <p:extLst>
      <p:ext uri="{BB962C8B-B14F-4D97-AF65-F5344CB8AC3E}">
        <p14:creationId xmlns:p14="http://schemas.microsoft.com/office/powerpoint/2010/main" val="3460275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5DC77-E330-2848-BC8C-905D38704A6F}"/>
              </a:ext>
            </a:extLst>
          </p:cNvPr>
          <p:cNvSpPr>
            <a:spLocks noGrp="1"/>
          </p:cNvSpPr>
          <p:nvPr>
            <p:ph type="title"/>
          </p:nvPr>
        </p:nvSpPr>
        <p:spPr/>
        <p:txBody>
          <a:bodyPr/>
          <a:lstStyle/>
          <a:p>
            <a:pPr algn="ctr"/>
            <a:r>
              <a:rPr lang="en-US" dirty="0"/>
              <a:t>Continued care recommendations </a:t>
            </a:r>
          </a:p>
        </p:txBody>
      </p:sp>
      <p:sp>
        <p:nvSpPr>
          <p:cNvPr id="3" name="Content Placeholder 2">
            <a:extLst>
              <a:ext uri="{FF2B5EF4-FFF2-40B4-BE49-F238E27FC236}">
                <a16:creationId xmlns:a16="http://schemas.microsoft.com/office/drawing/2014/main" id="{4E73620D-2285-3F44-A96C-C5EE293768D3}"/>
              </a:ext>
            </a:extLst>
          </p:cNvPr>
          <p:cNvSpPr>
            <a:spLocks noGrp="1"/>
          </p:cNvSpPr>
          <p:nvPr>
            <p:ph idx="1"/>
          </p:nvPr>
        </p:nvSpPr>
        <p:spPr/>
        <p:txBody>
          <a:bodyPr>
            <a:normAutofit/>
          </a:bodyPr>
          <a:lstStyle/>
          <a:p>
            <a:r>
              <a:rPr lang="en-US" sz="2400" dirty="0"/>
              <a:t>The ra-care recommendation given to the patient is three months. </a:t>
            </a:r>
          </a:p>
          <a:p>
            <a:r>
              <a:rPr lang="en-US" sz="2400" dirty="0"/>
              <a:t>A three month re-care was recommended to the patient due to her periodontal status. We would like her to get frequent prophylaxis in order to maintain a stable oral health. </a:t>
            </a:r>
          </a:p>
        </p:txBody>
      </p:sp>
    </p:spTree>
    <p:extLst>
      <p:ext uri="{BB962C8B-B14F-4D97-AF65-F5344CB8AC3E}">
        <p14:creationId xmlns:p14="http://schemas.microsoft.com/office/powerpoint/2010/main" val="167153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954B-2726-584D-8FA8-6E91AD70CF42}"/>
              </a:ext>
            </a:extLst>
          </p:cNvPr>
          <p:cNvSpPr>
            <a:spLocks noGrp="1"/>
          </p:cNvSpPr>
          <p:nvPr>
            <p:ph type="title"/>
          </p:nvPr>
        </p:nvSpPr>
        <p:spPr/>
        <p:txBody>
          <a:bodyPr/>
          <a:lstStyle/>
          <a:p>
            <a:pPr algn="ctr"/>
            <a:r>
              <a:rPr lang="en-US" dirty="0"/>
              <a:t>Health history overview</a:t>
            </a:r>
          </a:p>
        </p:txBody>
      </p:sp>
      <p:sp>
        <p:nvSpPr>
          <p:cNvPr id="3" name="Content Placeholder 2">
            <a:extLst>
              <a:ext uri="{FF2B5EF4-FFF2-40B4-BE49-F238E27FC236}">
                <a16:creationId xmlns:a16="http://schemas.microsoft.com/office/drawing/2014/main" id="{A02A30F5-4A4A-D341-B010-2D2DCFCF958A}"/>
              </a:ext>
            </a:extLst>
          </p:cNvPr>
          <p:cNvSpPr>
            <a:spLocks noGrp="1"/>
          </p:cNvSpPr>
          <p:nvPr>
            <p:ph idx="1"/>
          </p:nvPr>
        </p:nvSpPr>
        <p:spPr/>
        <p:txBody>
          <a:bodyPr/>
          <a:lstStyle/>
          <a:p>
            <a:pPr marL="0" indent="0">
              <a:buNone/>
            </a:pPr>
            <a:r>
              <a:rPr lang="en-US" sz="2400" dirty="0"/>
              <a:t>Blood Pressure: 125/94, Pulse:94, ASA: II</a:t>
            </a:r>
          </a:p>
          <a:p>
            <a:pPr marL="0" indent="0">
              <a:buNone/>
            </a:pPr>
            <a:r>
              <a:rPr lang="en-US" sz="2400" u="sng" dirty="0"/>
              <a:t>Medical Condition: </a:t>
            </a:r>
          </a:p>
          <a:p>
            <a:r>
              <a:rPr lang="en-US" sz="2400" dirty="0"/>
              <a:t>Hypertension </a:t>
            </a:r>
          </a:p>
          <a:p>
            <a:pPr marL="0" indent="0">
              <a:buNone/>
            </a:pPr>
            <a:r>
              <a:rPr lang="en-US" sz="2400" u="sng" dirty="0"/>
              <a:t>Current Medication:</a:t>
            </a:r>
            <a:endParaRPr lang="en-US" sz="2400" dirty="0"/>
          </a:p>
          <a:p>
            <a:r>
              <a:rPr lang="en-US" sz="2400" dirty="0"/>
              <a:t>Amlodipine: 5mg/day </a:t>
            </a:r>
          </a:p>
          <a:p>
            <a:endParaRPr lang="en-US" dirty="0"/>
          </a:p>
        </p:txBody>
      </p:sp>
    </p:spTree>
    <p:extLst>
      <p:ext uri="{BB962C8B-B14F-4D97-AF65-F5344CB8AC3E}">
        <p14:creationId xmlns:p14="http://schemas.microsoft.com/office/powerpoint/2010/main" val="1825609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273A-D2AE-AB47-A002-14FC807EFF57}"/>
              </a:ext>
            </a:extLst>
          </p:cNvPr>
          <p:cNvSpPr>
            <a:spLocks noGrp="1"/>
          </p:cNvSpPr>
          <p:nvPr>
            <p:ph type="title"/>
          </p:nvPr>
        </p:nvSpPr>
        <p:spPr/>
        <p:txBody>
          <a:bodyPr/>
          <a:lstStyle/>
          <a:p>
            <a:pPr algn="ctr"/>
            <a:r>
              <a:rPr lang="en-US" dirty="0"/>
              <a:t>Hypertension </a:t>
            </a:r>
          </a:p>
        </p:txBody>
      </p:sp>
      <p:sp>
        <p:nvSpPr>
          <p:cNvPr id="3" name="Content Placeholder 2">
            <a:extLst>
              <a:ext uri="{FF2B5EF4-FFF2-40B4-BE49-F238E27FC236}">
                <a16:creationId xmlns:a16="http://schemas.microsoft.com/office/drawing/2014/main" id="{CEEBAEA9-ACD1-834E-A7D8-01B4898BB2DE}"/>
              </a:ext>
            </a:extLst>
          </p:cNvPr>
          <p:cNvSpPr>
            <a:spLocks noGrp="1"/>
          </p:cNvSpPr>
          <p:nvPr>
            <p:ph idx="1"/>
          </p:nvPr>
        </p:nvSpPr>
        <p:spPr/>
        <p:txBody>
          <a:bodyPr>
            <a:normAutofit/>
          </a:bodyPr>
          <a:lstStyle/>
          <a:p>
            <a:r>
              <a:rPr lang="en-US" sz="2400" dirty="0"/>
              <a:t>According to the American Hearth Association ”High blood pressure (HBP or Hypertension) is when your blood pressure, the force of your blood pushing against the walls of your blood vessels, is consistently too high.”</a:t>
            </a:r>
          </a:p>
          <a:p>
            <a:r>
              <a:rPr lang="en-US" sz="2400" dirty="0"/>
              <a:t>HBP harm the heart and blood vessels by “making them work more and less efficiently” (American Heart Association, 2016).</a:t>
            </a:r>
          </a:p>
          <a:p>
            <a:r>
              <a:rPr lang="en-US" sz="2400" dirty="0"/>
              <a:t>Force and friction cause by HBP overtime damage the inside of the arteries.  As a result, LDL (bad) cholesterol forms plaque along the walls of the arteries, which lead to atherosclerosis. </a:t>
            </a:r>
          </a:p>
        </p:txBody>
      </p:sp>
    </p:spTree>
    <p:extLst>
      <p:ext uri="{BB962C8B-B14F-4D97-AF65-F5344CB8AC3E}">
        <p14:creationId xmlns:p14="http://schemas.microsoft.com/office/powerpoint/2010/main" val="287934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D69D7-ED48-8740-897A-80B6C8884DD4}"/>
              </a:ext>
            </a:extLst>
          </p:cNvPr>
          <p:cNvSpPr>
            <a:spLocks noGrp="1"/>
          </p:cNvSpPr>
          <p:nvPr>
            <p:ph type="title"/>
          </p:nvPr>
        </p:nvSpPr>
        <p:spPr/>
        <p:txBody>
          <a:bodyPr/>
          <a:lstStyle/>
          <a:p>
            <a:pPr algn="ctr"/>
            <a:r>
              <a:rPr lang="en-US" dirty="0"/>
              <a:t>Hypertension </a:t>
            </a:r>
          </a:p>
        </p:txBody>
      </p:sp>
      <p:sp>
        <p:nvSpPr>
          <p:cNvPr id="3" name="Content Placeholder 2">
            <a:extLst>
              <a:ext uri="{FF2B5EF4-FFF2-40B4-BE49-F238E27FC236}">
                <a16:creationId xmlns:a16="http://schemas.microsoft.com/office/drawing/2014/main" id="{D8E31274-08DC-E44C-A722-FC4EE12EDDEC}"/>
              </a:ext>
            </a:extLst>
          </p:cNvPr>
          <p:cNvSpPr>
            <a:spLocks noGrp="1"/>
          </p:cNvSpPr>
          <p:nvPr>
            <p:ph idx="1"/>
          </p:nvPr>
        </p:nvSpPr>
        <p:spPr/>
        <p:txBody>
          <a:bodyPr>
            <a:normAutofit/>
          </a:bodyPr>
          <a:lstStyle/>
          <a:p>
            <a:r>
              <a:rPr lang="en-US" sz="2400" dirty="0"/>
              <a:t>High blood pressure (hypertension) is knowns as a “silent killer,” and with time as the accumulation of plaque in the arteries and the damage increases, further harms can result in the rest of your body. The damage overtime can lead to conditions such as arrhythmia, heart attack and stokes. </a:t>
            </a:r>
          </a:p>
          <a:p>
            <a:pPr marL="0" indent="0">
              <a:buNone/>
            </a:pPr>
            <a:r>
              <a:rPr lang="en-US" sz="2400" u="sng" dirty="0"/>
              <a:t>Reference:</a:t>
            </a:r>
          </a:p>
          <a:p>
            <a:pPr marL="0" indent="0">
              <a:buNone/>
            </a:pPr>
            <a:r>
              <a:rPr lang="en-US" sz="2400" u="sng" dirty="0">
                <a:hlinkClick r:id="rId2"/>
              </a:rPr>
              <a:t>https://www.heart.org/en/health-topics/high-blood-pressure/the-facts-about-high-blood-pressure/what-is-high-blood-pressure</a:t>
            </a:r>
            <a:r>
              <a:rPr lang="en-US" sz="2400" u="sng" dirty="0"/>
              <a:t>  </a:t>
            </a:r>
          </a:p>
          <a:p>
            <a:pPr marL="0" indent="0">
              <a:buNone/>
            </a:pPr>
            <a:endParaRPr lang="en-US" sz="2400" dirty="0"/>
          </a:p>
        </p:txBody>
      </p:sp>
    </p:spTree>
    <p:extLst>
      <p:ext uri="{BB962C8B-B14F-4D97-AF65-F5344CB8AC3E}">
        <p14:creationId xmlns:p14="http://schemas.microsoft.com/office/powerpoint/2010/main" val="109077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567E-A1A6-9B4F-8C99-0DFCA2F365AE}"/>
              </a:ext>
            </a:extLst>
          </p:cNvPr>
          <p:cNvSpPr>
            <a:spLocks noGrp="1"/>
          </p:cNvSpPr>
          <p:nvPr>
            <p:ph type="title"/>
          </p:nvPr>
        </p:nvSpPr>
        <p:spPr/>
        <p:txBody>
          <a:bodyPr/>
          <a:lstStyle/>
          <a:p>
            <a:pPr algn="ctr"/>
            <a:r>
              <a:rPr lang="en-US" dirty="0"/>
              <a:t>Amlodipine</a:t>
            </a:r>
          </a:p>
        </p:txBody>
      </p:sp>
      <p:sp>
        <p:nvSpPr>
          <p:cNvPr id="3" name="Content Placeholder 2">
            <a:extLst>
              <a:ext uri="{FF2B5EF4-FFF2-40B4-BE49-F238E27FC236}">
                <a16:creationId xmlns:a16="http://schemas.microsoft.com/office/drawing/2014/main" id="{D6E1BFF0-FEA4-7D40-8EBF-9759C986205B}"/>
              </a:ext>
            </a:extLst>
          </p:cNvPr>
          <p:cNvSpPr>
            <a:spLocks noGrp="1"/>
          </p:cNvSpPr>
          <p:nvPr>
            <p:ph idx="1"/>
          </p:nvPr>
        </p:nvSpPr>
        <p:spPr/>
        <p:txBody>
          <a:bodyPr>
            <a:normAutofit/>
          </a:bodyPr>
          <a:lstStyle/>
          <a:p>
            <a:r>
              <a:rPr lang="en-US" sz="2400" dirty="0"/>
              <a:t>Amlodipine is a calcium channel blocker use in the treatment of hypertension. </a:t>
            </a:r>
          </a:p>
          <a:p>
            <a:r>
              <a:rPr lang="en-US" sz="2400" dirty="0"/>
              <a:t>Amlodipine is associated with gingival enlargement,  and this condition is managed by scaling and root planning. </a:t>
            </a:r>
          </a:p>
          <a:p>
            <a:pPr marL="0" indent="0">
              <a:buNone/>
            </a:pPr>
            <a:r>
              <a:rPr lang="en-US" sz="2400" u="sng" dirty="0"/>
              <a:t>Reference:</a:t>
            </a:r>
          </a:p>
          <a:p>
            <a:pPr marL="0" indent="0">
              <a:buNone/>
            </a:pPr>
            <a:r>
              <a:rPr lang="en-US" sz="2400" u="sng" dirty="0">
                <a:hlinkClick r:id="rId2"/>
              </a:rPr>
              <a:t>https://www.ncbi.nlm.nih.gov/pmc/articles/PMC3118083/</a:t>
            </a:r>
            <a:r>
              <a:rPr lang="en-US" sz="2400" u="sng" dirty="0"/>
              <a:t> </a:t>
            </a:r>
          </a:p>
          <a:p>
            <a:endParaRPr lang="en-US" sz="2400" dirty="0"/>
          </a:p>
        </p:txBody>
      </p:sp>
    </p:spTree>
    <p:extLst>
      <p:ext uri="{BB962C8B-B14F-4D97-AF65-F5344CB8AC3E}">
        <p14:creationId xmlns:p14="http://schemas.microsoft.com/office/powerpoint/2010/main" val="268572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E3896EF-C6AF-1F4B-B903-086DE3FBA2C5}"/>
              </a:ext>
            </a:extLst>
          </p:cNvPr>
          <p:cNvSpPr>
            <a:spLocks noGrp="1"/>
          </p:cNvSpPr>
          <p:nvPr>
            <p:ph type="title"/>
          </p:nvPr>
        </p:nvSpPr>
        <p:spPr>
          <a:xfrm>
            <a:off x="764110" y="826346"/>
            <a:ext cx="3171905" cy="1013800"/>
          </a:xfrm>
        </p:spPr>
        <p:txBody>
          <a:bodyPr>
            <a:normAutofit/>
          </a:bodyPr>
          <a:lstStyle/>
          <a:p>
            <a:r>
              <a:rPr lang="en-US" sz="2400">
                <a:solidFill>
                  <a:srgbClr val="FFFFFF"/>
                </a:solidFill>
              </a:rPr>
              <a:t>Dental Hygiene Management </a:t>
            </a:r>
          </a:p>
        </p:txBody>
      </p:sp>
      <p:grpSp>
        <p:nvGrpSpPr>
          <p:cNvPr id="14" name="Group 13">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534C8BAF-FBD9-8E45-9853-14CA8B85A625}"/>
              </a:ext>
            </a:extLst>
          </p:cNvPr>
          <p:cNvSpPr>
            <a:spLocks noGrp="1"/>
          </p:cNvSpPr>
          <p:nvPr>
            <p:ph idx="1"/>
          </p:nvPr>
        </p:nvSpPr>
        <p:spPr>
          <a:xfrm>
            <a:off x="764110" y="2052084"/>
            <a:ext cx="3033249" cy="3856229"/>
          </a:xfrm>
        </p:spPr>
        <p:txBody>
          <a:bodyPr anchor="t">
            <a:normAutofit/>
          </a:bodyPr>
          <a:lstStyle/>
          <a:p>
            <a:r>
              <a:rPr lang="en-US" sz="1600" dirty="0">
                <a:solidFill>
                  <a:srgbClr val="FFFFFF"/>
                </a:solidFill>
              </a:rPr>
              <a:t>As per the American Hearth Associations they are 5 blood pressure categories. </a:t>
            </a:r>
          </a:p>
          <a:p>
            <a:r>
              <a:rPr lang="en-US" sz="1600" dirty="0">
                <a:solidFill>
                  <a:srgbClr val="FFFFFF"/>
                </a:solidFill>
              </a:rPr>
              <a:t>We can only treat patient in categories 1 – 4, if the patient has a hypertensive crisis, a medical consultation is need it immediately. </a:t>
            </a:r>
          </a:p>
          <a:p>
            <a:r>
              <a:rPr lang="en-US" sz="1600" dirty="0">
                <a:solidFill>
                  <a:srgbClr val="FFFFFF"/>
                </a:solidFill>
                <a:hlinkClick r:id="rId2"/>
              </a:rPr>
              <a:t>https://www.heart.org/en/health-topics/high-blood-pressure/understanding-blood-pressure-readings</a:t>
            </a:r>
            <a:r>
              <a:rPr lang="en-US" sz="1600" dirty="0">
                <a:solidFill>
                  <a:srgbClr val="FFFFFF"/>
                </a:solidFill>
              </a:rPr>
              <a:t> </a:t>
            </a:r>
          </a:p>
        </p:txBody>
      </p:sp>
      <p:pic>
        <p:nvPicPr>
          <p:cNvPr id="5" name="Picture 4" descr="Graphical user interface&#10;&#10;Description automatically generated with medium confidence">
            <a:extLst>
              <a:ext uri="{FF2B5EF4-FFF2-40B4-BE49-F238E27FC236}">
                <a16:creationId xmlns:a16="http://schemas.microsoft.com/office/drawing/2014/main" id="{A82AE5E4-C65C-D342-B267-A106A1B27326}"/>
              </a:ext>
            </a:extLst>
          </p:cNvPr>
          <p:cNvPicPr>
            <a:picLocks noChangeAspect="1"/>
          </p:cNvPicPr>
          <p:nvPr/>
        </p:nvPicPr>
        <p:blipFill>
          <a:blip r:embed="rId3"/>
          <a:stretch>
            <a:fillRect/>
          </a:stretch>
        </p:blipFill>
        <p:spPr>
          <a:xfrm>
            <a:off x="4357156" y="1605914"/>
            <a:ext cx="7078150" cy="3766185"/>
          </a:xfrm>
          <a:prstGeom prst="rect">
            <a:avLst/>
          </a:prstGeom>
        </p:spPr>
      </p:pic>
    </p:spTree>
    <p:extLst>
      <p:ext uri="{BB962C8B-B14F-4D97-AF65-F5344CB8AC3E}">
        <p14:creationId xmlns:p14="http://schemas.microsoft.com/office/powerpoint/2010/main" val="106889586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505D1-D067-A446-8350-F6E7706AD2AC}"/>
              </a:ext>
            </a:extLst>
          </p:cNvPr>
          <p:cNvSpPr>
            <a:spLocks noGrp="1"/>
          </p:cNvSpPr>
          <p:nvPr>
            <p:ph idx="1"/>
          </p:nvPr>
        </p:nvSpPr>
        <p:spPr/>
        <p:txBody>
          <a:bodyPr>
            <a:normAutofit/>
          </a:bodyPr>
          <a:lstStyle/>
          <a:p>
            <a:pPr marL="0" indent="0" algn="ctr">
              <a:buNone/>
            </a:pPr>
            <a:r>
              <a:rPr lang="en-US" sz="3200" dirty="0"/>
              <a:t>Comprehensive Assessments</a:t>
            </a:r>
          </a:p>
        </p:txBody>
      </p:sp>
    </p:spTree>
    <p:extLst>
      <p:ext uri="{BB962C8B-B14F-4D97-AF65-F5344CB8AC3E}">
        <p14:creationId xmlns:p14="http://schemas.microsoft.com/office/powerpoint/2010/main" val="336243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4" descr="A picture containing text, indoor, several&#10;&#10;Description automatically generated">
            <a:extLst>
              <a:ext uri="{FF2B5EF4-FFF2-40B4-BE49-F238E27FC236}">
                <a16:creationId xmlns:a16="http://schemas.microsoft.com/office/drawing/2014/main" id="{94C1B662-6618-AD44-9A69-3372D6743BFD}"/>
              </a:ext>
            </a:extLst>
          </p:cNvPr>
          <p:cNvPicPr>
            <a:picLocks noChangeAspect="1"/>
          </p:cNvPicPr>
          <p:nvPr/>
        </p:nvPicPr>
        <p:blipFill>
          <a:blip r:embed="rId2"/>
          <a:stretch>
            <a:fillRect/>
          </a:stretch>
        </p:blipFill>
        <p:spPr>
          <a:xfrm>
            <a:off x="1588065" y="447234"/>
            <a:ext cx="9020321" cy="3450273"/>
          </a:xfrm>
          <a:prstGeom prst="rect">
            <a:avLst/>
          </a:prstGeom>
        </p:spPr>
      </p:pic>
      <p:sp>
        <p:nvSpPr>
          <p:cNvPr id="17" name="Rectangle 16">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chemeClr val="tx2"/>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9022C06-CB41-E744-B257-733CE8BA3CD9}"/>
              </a:ext>
            </a:extLst>
          </p:cNvPr>
          <p:cNvSpPr>
            <a:spLocks noGrp="1"/>
          </p:cNvSpPr>
          <p:nvPr>
            <p:ph type="title"/>
          </p:nvPr>
        </p:nvSpPr>
        <p:spPr>
          <a:xfrm>
            <a:off x="679600" y="4596992"/>
            <a:ext cx="3353432" cy="1607013"/>
          </a:xfrm>
        </p:spPr>
        <p:txBody>
          <a:bodyPr anchor="ctr">
            <a:normAutofit/>
          </a:bodyPr>
          <a:lstStyle/>
          <a:p>
            <a:r>
              <a:rPr lang="en-US" dirty="0"/>
              <a:t>Radiographs</a:t>
            </a:r>
          </a:p>
        </p:txBody>
      </p:sp>
      <p:sp>
        <p:nvSpPr>
          <p:cNvPr id="9" name="Content Placeholder 8">
            <a:extLst>
              <a:ext uri="{FF2B5EF4-FFF2-40B4-BE49-F238E27FC236}">
                <a16:creationId xmlns:a16="http://schemas.microsoft.com/office/drawing/2014/main" id="{42EDE6DF-299C-A244-B16F-599515BB9EF5}"/>
              </a:ext>
            </a:extLst>
          </p:cNvPr>
          <p:cNvSpPr>
            <a:spLocks noGrp="1"/>
          </p:cNvSpPr>
          <p:nvPr>
            <p:ph idx="1"/>
          </p:nvPr>
        </p:nvSpPr>
        <p:spPr>
          <a:xfrm>
            <a:off x="4271491" y="4359623"/>
            <a:ext cx="7240909" cy="2303393"/>
          </a:xfrm>
        </p:spPr>
        <p:txBody>
          <a:bodyPr>
            <a:normAutofit fontScale="92500" lnSpcReduction="10000"/>
          </a:bodyPr>
          <a:lstStyle/>
          <a:p>
            <a:pPr>
              <a:lnSpc>
                <a:spcPct val="90000"/>
              </a:lnSpc>
            </a:pPr>
            <a:r>
              <a:rPr lang="en-US" sz="2200" dirty="0">
                <a:solidFill>
                  <a:schemeClr val="bg1"/>
                </a:solidFill>
              </a:rPr>
              <a:t>Radiograph shows evidence of generalized horizontal bone loss and localized vertical bone loss on maxillary posteriors.  Teeth # 24 and 25 have shorter root, </a:t>
            </a:r>
          </a:p>
          <a:p>
            <a:pPr>
              <a:lnSpc>
                <a:spcPct val="90000"/>
              </a:lnSpc>
            </a:pPr>
            <a:r>
              <a:rPr lang="en-US" sz="2200" dirty="0">
                <a:solidFill>
                  <a:schemeClr val="bg1"/>
                </a:solidFill>
              </a:rPr>
              <a:t>Radiographic evidence of suspicious lesions on #9-M and #18-M.</a:t>
            </a:r>
          </a:p>
          <a:p>
            <a:pPr>
              <a:lnSpc>
                <a:spcPct val="90000"/>
              </a:lnSpc>
            </a:pPr>
            <a:r>
              <a:rPr lang="en-US" sz="2200" dirty="0">
                <a:solidFill>
                  <a:schemeClr val="bg1"/>
                </a:solidFill>
              </a:rPr>
              <a:t>Composite restoration on #-2O, #3-O, #4-O, #5-O, #7-M, #8-MD, #9-MD, #10-M, #11-OD, #18-OB, #19-OB, #20-O, #29-O, #30-OB and #31-OB. </a:t>
            </a:r>
          </a:p>
          <a:p>
            <a:pPr>
              <a:lnSpc>
                <a:spcPct val="90000"/>
              </a:lnSpc>
            </a:pPr>
            <a:endParaRPr lang="en-US" sz="1700" dirty="0">
              <a:solidFill>
                <a:schemeClr val="bg1"/>
              </a:solidFill>
            </a:endParaRPr>
          </a:p>
        </p:txBody>
      </p:sp>
    </p:spTree>
    <p:extLst>
      <p:ext uri="{BB962C8B-B14F-4D97-AF65-F5344CB8AC3E}">
        <p14:creationId xmlns:p14="http://schemas.microsoft.com/office/powerpoint/2010/main" val="74317930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otalTime>11653</TotalTime>
  <Words>1523</Words>
  <Application>Microsoft Macintosh PowerPoint</Application>
  <PresentationFormat>Widescreen</PresentationFormat>
  <Paragraphs>95</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Gill Sans MT</vt:lpstr>
      <vt:lpstr>Wingdings 2</vt:lpstr>
      <vt:lpstr>Dividend</vt:lpstr>
      <vt:lpstr>New York City College of Technology Department dental hygiene department  Case presentation </vt:lpstr>
      <vt:lpstr>Patient Profile </vt:lpstr>
      <vt:lpstr>Health history overview</vt:lpstr>
      <vt:lpstr>Hypertension </vt:lpstr>
      <vt:lpstr>Hypertension </vt:lpstr>
      <vt:lpstr>Amlodipine</vt:lpstr>
      <vt:lpstr>Dental Hygiene Management </vt:lpstr>
      <vt:lpstr>PowerPoint Presentation</vt:lpstr>
      <vt:lpstr>Radiographs</vt:lpstr>
      <vt:lpstr>Summary of clinical findings</vt:lpstr>
      <vt:lpstr>Dental Charting</vt:lpstr>
      <vt:lpstr>Gingival description and periodontal status</vt:lpstr>
      <vt:lpstr>Periodontal charting </vt:lpstr>
      <vt:lpstr>Dental hygiene diagnosis </vt:lpstr>
      <vt:lpstr>Dental hygiene care plan </vt:lpstr>
      <vt:lpstr>Implementation</vt:lpstr>
      <vt:lpstr>Implementation </vt:lpstr>
      <vt:lpstr>Implementation </vt:lpstr>
      <vt:lpstr>Implementation</vt:lpstr>
      <vt:lpstr>IMplementation</vt:lpstr>
      <vt:lpstr>Evaluation of care</vt:lpstr>
      <vt:lpstr>Continued care recommendations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City College of Technology Department dental hygiene department  Case presentation </dc:title>
  <dc:creator>Microsoft Office User</dc:creator>
  <cp:lastModifiedBy>Microsoft Office User</cp:lastModifiedBy>
  <cp:revision>3</cp:revision>
  <dcterms:created xsi:type="dcterms:W3CDTF">2021-04-29T21:36:38Z</dcterms:created>
  <dcterms:modified xsi:type="dcterms:W3CDTF">2021-05-07T23:49:39Z</dcterms:modified>
</cp:coreProperties>
</file>