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2"/>
  </p:notesMasterIdLst>
  <p:sldIdLst>
    <p:sldId id="256" r:id="rId3"/>
    <p:sldId id="257" r:id="rId4"/>
    <p:sldId id="258" r:id="rId5"/>
    <p:sldId id="260" r:id="rId6"/>
    <p:sldId id="259"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6EC7F-9E0D-40C1-B35B-7380B17D9CD3}"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6E3DF-3705-499B-84BA-84DBA17CD944}" type="slidenum">
              <a:rPr lang="en-US" smtClean="0"/>
              <a:t>‹#›</a:t>
            </a:fld>
            <a:endParaRPr lang="en-US"/>
          </a:p>
        </p:txBody>
      </p:sp>
    </p:spTree>
    <p:extLst>
      <p:ext uri="{BB962C8B-B14F-4D97-AF65-F5344CB8AC3E}">
        <p14:creationId xmlns:p14="http://schemas.microsoft.com/office/powerpoint/2010/main" val="332438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099E9-55A5-47F7-81C1-6FD5729DDA2F}" type="slidenum">
              <a:rPr lang="en-US" smtClean="0"/>
              <a:t>9</a:t>
            </a:fld>
            <a:endParaRPr lang="en-US" dirty="0"/>
          </a:p>
        </p:txBody>
      </p:sp>
    </p:spTree>
    <p:extLst>
      <p:ext uri="{BB962C8B-B14F-4D97-AF65-F5344CB8AC3E}">
        <p14:creationId xmlns:p14="http://schemas.microsoft.com/office/powerpoint/2010/main" val="18159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284F-3FB4-477F-975E-18411E3364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AEC3E-4848-437B-816D-F1CDC4190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26336-B760-485F-81DC-A4527EE66EDD}"/>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5" name="Footer Placeholder 4">
            <a:extLst>
              <a:ext uri="{FF2B5EF4-FFF2-40B4-BE49-F238E27FC236}">
                <a16:creationId xmlns:a16="http://schemas.microsoft.com/office/drawing/2014/main" id="{2C8136D7-A242-42B9-9C5D-B741CB42D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2A77E-67DF-4623-B389-8116E67E5DD1}"/>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395490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D487-109F-4D9D-9BFF-A751070D14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1403D-E813-49EC-AE50-8DA3EFAF2D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A9A90-E861-492E-B9A8-164D5C0E1212}"/>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5" name="Footer Placeholder 4">
            <a:extLst>
              <a:ext uri="{FF2B5EF4-FFF2-40B4-BE49-F238E27FC236}">
                <a16:creationId xmlns:a16="http://schemas.microsoft.com/office/drawing/2014/main" id="{6552C893-5C93-4B06-BA20-16D63E64D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E2DB2-FE06-431B-8C19-1F6912AE8409}"/>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228229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FA57A-1B4B-4370-B375-419CC1367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3BB335-56ED-4B75-B908-A350C332C3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83E41-07AE-4606-8340-AC64E8E16D05}"/>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5" name="Footer Placeholder 4">
            <a:extLst>
              <a:ext uri="{FF2B5EF4-FFF2-40B4-BE49-F238E27FC236}">
                <a16:creationId xmlns:a16="http://schemas.microsoft.com/office/drawing/2014/main" id="{94E21E84-2C4A-439F-B1A0-705BB55F9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485CB-20B8-4242-9EAD-2F637FB26EAE}"/>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233769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321EB48-236C-477F-8F2C-39ACC086AB1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621D-B8B7-40F3-97F2-20D0C207D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765AB0-8305-44BD-9C60-9DE484A4E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23343-8D19-4527-BD53-9CCA463885E4}"/>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5" name="Footer Placeholder 4">
            <a:extLst>
              <a:ext uri="{FF2B5EF4-FFF2-40B4-BE49-F238E27FC236}">
                <a16:creationId xmlns:a16="http://schemas.microsoft.com/office/drawing/2014/main" id="{6BAAB794-D823-4C9E-B184-43B70AE49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D85D6-869D-45DD-A45A-40A37B010058}"/>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122083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BC9C-BD5E-4978-A236-5305B733B6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3625D9-1E21-4389-BF24-585286060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7C3DB-9BF0-455E-A63F-18470A41D84B}"/>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5" name="Footer Placeholder 4">
            <a:extLst>
              <a:ext uri="{FF2B5EF4-FFF2-40B4-BE49-F238E27FC236}">
                <a16:creationId xmlns:a16="http://schemas.microsoft.com/office/drawing/2014/main" id="{2E548038-BB25-47CB-95FB-A86819610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95204-64E0-472B-889C-006E874CD2C4}"/>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227405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D95B-AA45-4259-8D1F-63781239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EB720-C13B-4597-8413-0E4ACC58E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A0CC66-B83D-423A-AB31-4494330FD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B45FF9-A8EF-4386-A86B-7885DD2CA787}"/>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6" name="Footer Placeholder 5">
            <a:extLst>
              <a:ext uri="{FF2B5EF4-FFF2-40B4-BE49-F238E27FC236}">
                <a16:creationId xmlns:a16="http://schemas.microsoft.com/office/drawing/2014/main" id="{A07CAC7F-43F9-4C03-A527-06D1EA29C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459A3-2634-4F05-BF8E-BB121352B9A0}"/>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40624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0016-5DE8-4F54-A49A-994D805B6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DCC4E-6FBD-48DD-A6F6-B370194F9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A2BE2-2939-4FF9-9197-18E1CFC3C7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1267FE-F40A-4BC9-A149-502DC8FA5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18241-6EE0-4217-911D-450765730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AFCCA-2BFA-40D0-94EF-E4A7AC774592}"/>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8" name="Footer Placeholder 7">
            <a:extLst>
              <a:ext uri="{FF2B5EF4-FFF2-40B4-BE49-F238E27FC236}">
                <a16:creationId xmlns:a16="http://schemas.microsoft.com/office/drawing/2014/main" id="{5335AE01-A3E7-444E-8C88-6286D884A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84DEF0-3C97-43CB-9F5F-3FCE3C1F80DF}"/>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344456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BFD3-2E43-413B-A222-C40CD998DA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C9BFA6-80BE-48F1-8A14-EB75F831AE70}"/>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4" name="Footer Placeholder 3">
            <a:extLst>
              <a:ext uri="{FF2B5EF4-FFF2-40B4-BE49-F238E27FC236}">
                <a16:creationId xmlns:a16="http://schemas.microsoft.com/office/drawing/2014/main" id="{B61952D5-2C0F-4734-BC00-A608DE238D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F898B-C538-479D-9686-70639798BAEA}"/>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299803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797D5-3F5D-4D4A-A092-C2F7B69E40D4}"/>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3" name="Footer Placeholder 2">
            <a:extLst>
              <a:ext uri="{FF2B5EF4-FFF2-40B4-BE49-F238E27FC236}">
                <a16:creationId xmlns:a16="http://schemas.microsoft.com/office/drawing/2014/main" id="{C586D6D3-2E5C-4F43-BE48-A79C8EF57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398E3A-79A4-4B4D-9245-2A1AE56E5167}"/>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402242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87CD-CF41-4206-BE41-81505B7CB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1298AD-6FA4-4A51-B746-D0544FE35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A484F7-9F58-4446-9A60-8CC1D7386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68CCC-EABF-4B14-BE61-408374C39BE2}"/>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6" name="Footer Placeholder 5">
            <a:extLst>
              <a:ext uri="{FF2B5EF4-FFF2-40B4-BE49-F238E27FC236}">
                <a16:creationId xmlns:a16="http://schemas.microsoft.com/office/drawing/2014/main" id="{5D54D09E-6F0B-4AF6-B386-9B41ABD5D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E4BFE-848F-4963-A071-0C6FEFC5BB90}"/>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360417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C51D-7F62-430C-B8E9-20507077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72692-443A-41DA-A3A2-23F508D93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ECDDA-71AD-4070-AB80-1AA5EF34C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980C9-38B5-4634-AC8F-D2FC8CADED18}"/>
              </a:ext>
            </a:extLst>
          </p:cNvPr>
          <p:cNvSpPr>
            <a:spLocks noGrp="1"/>
          </p:cNvSpPr>
          <p:nvPr>
            <p:ph type="dt" sz="half" idx="10"/>
          </p:nvPr>
        </p:nvSpPr>
        <p:spPr/>
        <p:txBody>
          <a:bodyPr/>
          <a:lstStyle/>
          <a:p>
            <a:fld id="{07141CEC-332C-4567-A1FF-C5CC83BC3B75}" type="datetimeFigureOut">
              <a:rPr lang="en-US" smtClean="0"/>
              <a:t>5/13/2021</a:t>
            </a:fld>
            <a:endParaRPr lang="en-US"/>
          </a:p>
        </p:txBody>
      </p:sp>
      <p:sp>
        <p:nvSpPr>
          <p:cNvPr id="6" name="Footer Placeholder 5">
            <a:extLst>
              <a:ext uri="{FF2B5EF4-FFF2-40B4-BE49-F238E27FC236}">
                <a16:creationId xmlns:a16="http://schemas.microsoft.com/office/drawing/2014/main" id="{16EE395B-7529-4B94-97A5-182B0CE56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D12BE-1F00-43D5-ABE0-8E14416D3A5E}"/>
              </a:ext>
            </a:extLst>
          </p:cNvPr>
          <p:cNvSpPr>
            <a:spLocks noGrp="1"/>
          </p:cNvSpPr>
          <p:nvPr>
            <p:ph type="sldNum" sz="quarter" idx="12"/>
          </p:nvPr>
        </p:nvSpPr>
        <p:spPr/>
        <p:txBody>
          <a:bodyPr/>
          <a:lstStyle/>
          <a:p>
            <a:fld id="{4A6C3C9E-D98F-419A-81DC-7D9F48AEBAD5}" type="slidenum">
              <a:rPr lang="en-US" smtClean="0"/>
              <a:t>‹#›</a:t>
            </a:fld>
            <a:endParaRPr lang="en-US"/>
          </a:p>
        </p:txBody>
      </p:sp>
    </p:spTree>
    <p:extLst>
      <p:ext uri="{BB962C8B-B14F-4D97-AF65-F5344CB8AC3E}">
        <p14:creationId xmlns:p14="http://schemas.microsoft.com/office/powerpoint/2010/main" val="166491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6A4E8-C80B-428B-B43B-A89490B866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20716-F3F7-4395-8DAB-B71A2917F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6E259-56BE-495F-B350-30085CA2E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41CEC-332C-4567-A1FF-C5CC83BC3B75}" type="datetimeFigureOut">
              <a:rPr lang="en-US" smtClean="0"/>
              <a:t>5/13/2021</a:t>
            </a:fld>
            <a:endParaRPr lang="en-US"/>
          </a:p>
        </p:txBody>
      </p:sp>
      <p:sp>
        <p:nvSpPr>
          <p:cNvPr id="5" name="Footer Placeholder 4">
            <a:extLst>
              <a:ext uri="{FF2B5EF4-FFF2-40B4-BE49-F238E27FC236}">
                <a16:creationId xmlns:a16="http://schemas.microsoft.com/office/drawing/2014/main" id="{E961968D-C9A2-429E-B084-1D9AF3FEB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83331B-ECDD-4585-9F64-867D8B942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C3C9E-D98F-419A-81DC-7D9F48AEBAD5}" type="slidenum">
              <a:rPr lang="en-US" smtClean="0"/>
              <a:t>‹#›</a:t>
            </a:fld>
            <a:endParaRPr lang="en-US"/>
          </a:p>
        </p:txBody>
      </p:sp>
    </p:spTree>
    <p:extLst>
      <p:ext uri="{BB962C8B-B14F-4D97-AF65-F5344CB8AC3E}">
        <p14:creationId xmlns:p14="http://schemas.microsoft.com/office/powerpoint/2010/main" val="315852201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199" y="609523"/>
            <a:ext cx="10363603" cy="1143000"/>
          </a:xfrm>
          <a:prstGeom prst="rect">
            <a:avLst/>
          </a:prstGeom>
          <a:noFill/>
          <a:ln w="9525">
            <a:noFill/>
            <a:miter lim="800000"/>
            <a:headEnd/>
            <a:tailEnd/>
          </a:ln>
          <a:effectLst/>
        </p:spPr>
        <p:txBody>
          <a:bodyPr vert="horz" wrap="square" lIns="381433" tIns="190716" rIns="381433" bIns="190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199" y="1981046"/>
            <a:ext cx="10363603" cy="4114954"/>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198" y="6248477"/>
            <a:ext cx="2540000" cy="457046"/>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defTabSz="922791">
              <a:defRPr sz="1403"/>
            </a:lvl1pPr>
          </a:lstStyle>
          <a:p>
            <a:endParaRPr lang="en-US" dirty="0"/>
          </a:p>
        </p:txBody>
      </p:sp>
      <p:sp>
        <p:nvSpPr>
          <p:cNvPr id="1029" name="Rectangle 5"/>
          <p:cNvSpPr>
            <a:spLocks noGrp="1" noChangeArrowheads="1"/>
          </p:cNvSpPr>
          <p:nvPr>
            <p:ph type="ftr" sz="quarter" idx="3"/>
          </p:nvPr>
        </p:nvSpPr>
        <p:spPr bwMode="auto">
          <a:xfrm>
            <a:off x="4165802" y="6248477"/>
            <a:ext cx="3860397" cy="457046"/>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ctr" defTabSz="922791">
              <a:defRPr sz="1403"/>
            </a:lvl1pPr>
          </a:lstStyle>
          <a:p>
            <a:endParaRPr lang="en-US" dirty="0"/>
          </a:p>
        </p:txBody>
      </p:sp>
      <p:sp>
        <p:nvSpPr>
          <p:cNvPr id="1030" name="Rectangle 6"/>
          <p:cNvSpPr>
            <a:spLocks noGrp="1" noChangeArrowheads="1"/>
          </p:cNvSpPr>
          <p:nvPr>
            <p:ph type="sldNum" sz="quarter" idx="4"/>
          </p:nvPr>
        </p:nvSpPr>
        <p:spPr bwMode="auto">
          <a:xfrm>
            <a:off x="8737802" y="6248477"/>
            <a:ext cx="2540000" cy="457046"/>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r" defTabSz="922791">
              <a:defRPr sz="1403"/>
            </a:lvl1pPr>
          </a:lstStyle>
          <a:p>
            <a:fld id="{A26B2162-77ED-49DB-83E4-15F39E9932C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3814763" rtl="0" fontAlgn="base">
        <a:spcBef>
          <a:spcPct val="0"/>
        </a:spcBef>
        <a:spcAft>
          <a:spcPct val="0"/>
        </a:spcAft>
        <a:defRPr sz="18400">
          <a:solidFill>
            <a:schemeClr val="tx2"/>
          </a:solidFill>
          <a:latin typeface="+mj-lt"/>
          <a:ea typeface="+mj-ea"/>
          <a:cs typeface="+mj-cs"/>
        </a:defRPr>
      </a:lvl1pPr>
      <a:lvl2pPr algn="ctr" defTabSz="3814763" rtl="0" fontAlgn="base">
        <a:spcBef>
          <a:spcPct val="0"/>
        </a:spcBef>
        <a:spcAft>
          <a:spcPct val="0"/>
        </a:spcAft>
        <a:defRPr sz="18400">
          <a:solidFill>
            <a:schemeClr val="tx2"/>
          </a:solidFill>
          <a:latin typeface="Times New Roman" charset="0"/>
        </a:defRPr>
      </a:lvl2pPr>
      <a:lvl3pPr algn="ctr" defTabSz="3814763" rtl="0" fontAlgn="base">
        <a:spcBef>
          <a:spcPct val="0"/>
        </a:spcBef>
        <a:spcAft>
          <a:spcPct val="0"/>
        </a:spcAft>
        <a:defRPr sz="18400">
          <a:solidFill>
            <a:schemeClr val="tx2"/>
          </a:solidFill>
          <a:latin typeface="Times New Roman" charset="0"/>
        </a:defRPr>
      </a:lvl3pPr>
      <a:lvl4pPr algn="ctr" defTabSz="3814763" rtl="0" fontAlgn="base">
        <a:spcBef>
          <a:spcPct val="0"/>
        </a:spcBef>
        <a:spcAft>
          <a:spcPct val="0"/>
        </a:spcAft>
        <a:defRPr sz="18400">
          <a:solidFill>
            <a:schemeClr val="tx2"/>
          </a:solidFill>
          <a:latin typeface="Times New Roman" charset="0"/>
        </a:defRPr>
      </a:lvl4pPr>
      <a:lvl5pPr algn="ctr" defTabSz="3814763" rtl="0" fontAlgn="base">
        <a:spcBef>
          <a:spcPct val="0"/>
        </a:spcBef>
        <a:spcAft>
          <a:spcPct val="0"/>
        </a:spcAft>
        <a:defRPr sz="18400">
          <a:solidFill>
            <a:schemeClr val="tx2"/>
          </a:solidFill>
          <a:latin typeface="Times New Roman" charset="0"/>
        </a:defRPr>
      </a:lvl5pPr>
      <a:lvl6pPr marL="457200" algn="ctr" defTabSz="3814763" rtl="0" fontAlgn="base">
        <a:spcBef>
          <a:spcPct val="0"/>
        </a:spcBef>
        <a:spcAft>
          <a:spcPct val="0"/>
        </a:spcAft>
        <a:defRPr sz="18400">
          <a:solidFill>
            <a:schemeClr val="tx2"/>
          </a:solidFill>
          <a:latin typeface="Times New Roman" charset="0"/>
        </a:defRPr>
      </a:lvl6pPr>
      <a:lvl7pPr marL="914400" algn="ctr" defTabSz="3814763" rtl="0" fontAlgn="base">
        <a:spcBef>
          <a:spcPct val="0"/>
        </a:spcBef>
        <a:spcAft>
          <a:spcPct val="0"/>
        </a:spcAft>
        <a:defRPr sz="18400">
          <a:solidFill>
            <a:schemeClr val="tx2"/>
          </a:solidFill>
          <a:latin typeface="Times New Roman" charset="0"/>
        </a:defRPr>
      </a:lvl7pPr>
      <a:lvl8pPr marL="1371600" algn="ctr" defTabSz="3814763" rtl="0" fontAlgn="base">
        <a:spcBef>
          <a:spcPct val="0"/>
        </a:spcBef>
        <a:spcAft>
          <a:spcPct val="0"/>
        </a:spcAft>
        <a:defRPr sz="18400">
          <a:solidFill>
            <a:schemeClr val="tx2"/>
          </a:solidFill>
          <a:latin typeface="Times New Roman" charset="0"/>
        </a:defRPr>
      </a:lvl8pPr>
      <a:lvl9pPr marL="1828800" algn="ctr" defTabSz="3814763" rtl="0" fontAlgn="base">
        <a:spcBef>
          <a:spcPct val="0"/>
        </a:spcBef>
        <a:spcAft>
          <a:spcPct val="0"/>
        </a:spcAft>
        <a:defRPr sz="18400">
          <a:solidFill>
            <a:schemeClr val="tx2"/>
          </a:solidFill>
          <a:latin typeface="Times New Roman" charset="0"/>
        </a:defRPr>
      </a:lvl9pPr>
    </p:titleStyle>
    <p:bodyStyle>
      <a:lvl1pPr marL="1430338" indent="-1430338" algn="l" defTabSz="3814763" rtl="0" fontAlgn="base">
        <a:spcBef>
          <a:spcPct val="20000"/>
        </a:spcBef>
        <a:spcAft>
          <a:spcPct val="0"/>
        </a:spcAft>
        <a:buChar char="•"/>
        <a:defRPr sz="13300">
          <a:solidFill>
            <a:schemeClr val="tx1"/>
          </a:solidFill>
          <a:latin typeface="+mn-lt"/>
          <a:ea typeface="+mn-ea"/>
          <a:cs typeface="+mn-cs"/>
        </a:defRPr>
      </a:lvl1pPr>
      <a:lvl2pPr marL="3098800" indent="-1192213" algn="l" defTabSz="3814763" rtl="0" fontAlgn="base">
        <a:spcBef>
          <a:spcPct val="20000"/>
        </a:spcBef>
        <a:spcAft>
          <a:spcPct val="0"/>
        </a:spcAft>
        <a:buChar char="–"/>
        <a:defRPr sz="11700">
          <a:solidFill>
            <a:schemeClr val="tx1"/>
          </a:solidFill>
          <a:latin typeface="+mn-lt"/>
        </a:defRPr>
      </a:lvl2pPr>
      <a:lvl3pPr marL="4767263" indent="-952500" algn="l" defTabSz="3814763" rtl="0" fontAlgn="base">
        <a:spcBef>
          <a:spcPct val="20000"/>
        </a:spcBef>
        <a:spcAft>
          <a:spcPct val="0"/>
        </a:spcAft>
        <a:buChar char="•"/>
        <a:defRPr sz="10000">
          <a:solidFill>
            <a:schemeClr val="tx1"/>
          </a:solidFill>
          <a:latin typeface="+mn-lt"/>
        </a:defRPr>
      </a:lvl3pPr>
      <a:lvl4pPr marL="6675438" indent="-954088" algn="l" defTabSz="3814763" rtl="0" fontAlgn="base">
        <a:spcBef>
          <a:spcPct val="20000"/>
        </a:spcBef>
        <a:spcAft>
          <a:spcPct val="0"/>
        </a:spcAft>
        <a:buChar char="–"/>
        <a:defRPr sz="8300">
          <a:solidFill>
            <a:schemeClr val="tx1"/>
          </a:solidFill>
          <a:latin typeface="+mn-lt"/>
        </a:defRPr>
      </a:lvl4pPr>
      <a:lvl5pPr marL="8582025" indent="-954088" algn="l" defTabSz="3814763" rtl="0" fontAlgn="base">
        <a:spcBef>
          <a:spcPct val="20000"/>
        </a:spcBef>
        <a:spcAft>
          <a:spcPct val="0"/>
        </a:spcAft>
        <a:buChar char="»"/>
        <a:defRPr sz="8300">
          <a:solidFill>
            <a:schemeClr val="tx1"/>
          </a:solidFill>
          <a:latin typeface="+mn-lt"/>
        </a:defRPr>
      </a:lvl5pPr>
      <a:lvl6pPr marL="9039225" indent="-954088" algn="l" defTabSz="3814763" rtl="0" fontAlgn="base">
        <a:spcBef>
          <a:spcPct val="20000"/>
        </a:spcBef>
        <a:spcAft>
          <a:spcPct val="0"/>
        </a:spcAft>
        <a:buChar char="»"/>
        <a:defRPr sz="8300">
          <a:solidFill>
            <a:schemeClr val="tx1"/>
          </a:solidFill>
          <a:latin typeface="+mn-lt"/>
        </a:defRPr>
      </a:lvl6pPr>
      <a:lvl7pPr marL="9496425" indent="-954088" algn="l" defTabSz="3814763" rtl="0" fontAlgn="base">
        <a:spcBef>
          <a:spcPct val="20000"/>
        </a:spcBef>
        <a:spcAft>
          <a:spcPct val="0"/>
        </a:spcAft>
        <a:buChar char="»"/>
        <a:defRPr sz="8300">
          <a:solidFill>
            <a:schemeClr val="tx1"/>
          </a:solidFill>
          <a:latin typeface="+mn-lt"/>
        </a:defRPr>
      </a:lvl7pPr>
      <a:lvl8pPr marL="9953625" indent="-954088" algn="l" defTabSz="3814763" rtl="0" fontAlgn="base">
        <a:spcBef>
          <a:spcPct val="20000"/>
        </a:spcBef>
        <a:spcAft>
          <a:spcPct val="0"/>
        </a:spcAft>
        <a:buChar char="»"/>
        <a:defRPr sz="8300">
          <a:solidFill>
            <a:schemeClr val="tx1"/>
          </a:solidFill>
          <a:latin typeface="+mn-lt"/>
        </a:defRPr>
      </a:lvl8pPr>
      <a:lvl9pPr marL="10410825" indent="-954088" algn="l" defTabSz="3814763" rtl="0" fontAlgn="base">
        <a:spcBef>
          <a:spcPct val="20000"/>
        </a:spcBef>
        <a:spcAft>
          <a:spcPct val="0"/>
        </a:spcAft>
        <a:buChar char="»"/>
        <a:defRPr sz="8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OWDZwNw6wa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692FB99-428A-4151-9665-80E56EF0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24786"/>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4448DE-B93D-47CC-8B39-38046F8D6E9B}"/>
              </a:ext>
            </a:extLst>
          </p:cNvPr>
          <p:cNvSpPr>
            <a:spLocks noGrp="1"/>
          </p:cNvSpPr>
          <p:nvPr>
            <p:ph type="ctrTitle"/>
          </p:nvPr>
        </p:nvSpPr>
        <p:spPr>
          <a:xfrm>
            <a:off x="6789743" y="2530063"/>
            <a:ext cx="4996329" cy="1936752"/>
          </a:xfrm>
        </p:spPr>
        <p:txBody>
          <a:bodyPr>
            <a:normAutofit/>
          </a:bodyPr>
          <a:lstStyle/>
          <a:p>
            <a:r>
              <a:rPr lang="en-US" dirty="0">
                <a:solidFill>
                  <a:srgbClr val="FFFFFF"/>
                </a:solidFill>
              </a:rPr>
              <a:t>Culmination</a:t>
            </a:r>
          </a:p>
        </p:txBody>
      </p:sp>
      <p:sp>
        <p:nvSpPr>
          <p:cNvPr id="3" name="Subtitle 2">
            <a:extLst>
              <a:ext uri="{FF2B5EF4-FFF2-40B4-BE49-F238E27FC236}">
                <a16:creationId xmlns:a16="http://schemas.microsoft.com/office/drawing/2014/main" id="{DCA625D6-F2F6-4329-9D73-C77F494DFCFA}"/>
              </a:ext>
            </a:extLst>
          </p:cNvPr>
          <p:cNvSpPr>
            <a:spLocks noGrp="1"/>
          </p:cNvSpPr>
          <p:nvPr>
            <p:ph type="subTitle" idx="1"/>
          </p:nvPr>
        </p:nvSpPr>
        <p:spPr>
          <a:xfrm>
            <a:off x="6789743" y="4632160"/>
            <a:ext cx="4996328" cy="1068293"/>
          </a:xfrm>
        </p:spPr>
        <p:txBody>
          <a:bodyPr>
            <a:normAutofit/>
          </a:bodyPr>
          <a:lstStyle/>
          <a:p>
            <a:r>
              <a:rPr lang="en-US" dirty="0">
                <a:solidFill>
                  <a:srgbClr val="FFFFFF"/>
                </a:solidFill>
              </a:rPr>
              <a:t>Diane Baez</a:t>
            </a:r>
          </a:p>
        </p:txBody>
      </p:sp>
    </p:spTree>
    <p:extLst>
      <p:ext uri="{BB962C8B-B14F-4D97-AF65-F5344CB8AC3E}">
        <p14:creationId xmlns:p14="http://schemas.microsoft.com/office/powerpoint/2010/main" val="1846560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D0D758-76D0-48BF-BDEB-094452912723}"/>
              </a:ext>
            </a:extLst>
          </p:cNvPr>
          <p:cNvSpPr>
            <a:spLocks noGrp="1"/>
          </p:cNvSpPr>
          <p:nvPr>
            <p:ph type="title"/>
          </p:nvPr>
        </p:nvSpPr>
        <p:spPr>
          <a:xfrm>
            <a:off x="750242" y="632990"/>
            <a:ext cx="4062643" cy="1043409"/>
          </a:xfrm>
        </p:spPr>
        <p:txBody>
          <a:bodyPr>
            <a:normAutofit/>
          </a:bodyPr>
          <a:lstStyle/>
          <a:p>
            <a:r>
              <a:rPr lang="en-US" sz="3600" dirty="0"/>
              <a:t>Project </a:t>
            </a:r>
          </a:p>
        </p:txBody>
      </p:sp>
      <p:sp>
        <p:nvSpPr>
          <p:cNvPr id="3" name="Content Placeholder 2">
            <a:extLst>
              <a:ext uri="{FF2B5EF4-FFF2-40B4-BE49-F238E27FC236}">
                <a16:creationId xmlns:a16="http://schemas.microsoft.com/office/drawing/2014/main" id="{F4FB682A-79C8-4959-9F35-C99A26D44CFF}"/>
              </a:ext>
            </a:extLst>
          </p:cNvPr>
          <p:cNvSpPr>
            <a:spLocks noGrp="1"/>
          </p:cNvSpPr>
          <p:nvPr>
            <p:ph idx="1"/>
          </p:nvPr>
        </p:nvSpPr>
        <p:spPr>
          <a:xfrm>
            <a:off x="518474" y="1774372"/>
            <a:ext cx="4064409" cy="2754086"/>
          </a:xfrm>
        </p:spPr>
        <p:txBody>
          <a:bodyPr anchor="t">
            <a:normAutofit/>
          </a:bodyPr>
          <a:lstStyle/>
          <a:p>
            <a:r>
              <a:rPr lang="en-US" sz="1800" dirty="0"/>
              <a:t>10-minute short film </a:t>
            </a:r>
          </a:p>
          <a:p>
            <a:r>
              <a:rPr lang="en-US" sz="1800" dirty="0"/>
              <a:t>Drama/Mystery</a:t>
            </a:r>
          </a:p>
          <a:p>
            <a:r>
              <a:rPr lang="en-US" sz="1600" b="0" i="0" dirty="0">
                <a:solidFill>
                  <a:srgbClr val="1155CC"/>
                </a:solidFill>
                <a:effectLst/>
                <a:hlinkClick r:id="rId2"/>
              </a:rPr>
              <a:t>https://youtu.be/OWDZwNw6waQ</a:t>
            </a:r>
            <a:endParaRPr lang="en-US" sz="1600" dirty="0"/>
          </a:p>
          <a:p>
            <a:r>
              <a:rPr lang="en-US" sz="1800" dirty="0"/>
              <a:t>Roles</a:t>
            </a:r>
          </a:p>
          <a:p>
            <a:pPr lvl="1"/>
            <a:r>
              <a:rPr lang="en-US" sz="1800" dirty="0"/>
              <a:t>Diane Baez: video editor</a:t>
            </a:r>
          </a:p>
          <a:p>
            <a:pPr lvl="1"/>
            <a:r>
              <a:rPr lang="en-US" sz="1800" dirty="0"/>
              <a:t>Maurice Fulton: writer, director, producer, </a:t>
            </a:r>
            <a:r>
              <a:rPr lang="en-US" sz="1800" dirty="0" err="1"/>
              <a:t>fx</a:t>
            </a:r>
            <a:r>
              <a:rPr lang="en-US" sz="1800" dirty="0"/>
              <a:t> editor </a:t>
            </a:r>
            <a:r>
              <a:rPr lang="en-US" sz="1800" dirty="0" err="1"/>
              <a:t>etc</a:t>
            </a:r>
            <a:r>
              <a:rPr lang="en-US" sz="1800" dirty="0"/>
              <a:t>,.</a:t>
            </a:r>
          </a:p>
          <a:p>
            <a:pPr marL="457200" lvl="1" indent="0">
              <a:buNone/>
            </a:pPr>
            <a:endParaRPr lang="en-US" sz="1800" dirty="0"/>
          </a:p>
        </p:txBody>
      </p:sp>
      <p:pic>
        <p:nvPicPr>
          <p:cNvPr id="5" name="Picture 4" descr="A screenshot of a computer&#10;&#10;Description automatically generated with medium confidence">
            <a:extLst>
              <a:ext uri="{FF2B5EF4-FFF2-40B4-BE49-F238E27FC236}">
                <a16:creationId xmlns:a16="http://schemas.microsoft.com/office/drawing/2014/main" id="{95013BBA-B2FD-4CF7-A7DB-28F47DA20418}"/>
              </a:ext>
            </a:extLst>
          </p:cNvPr>
          <p:cNvPicPr>
            <a:picLocks noChangeAspect="1"/>
          </p:cNvPicPr>
          <p:nvPr/>
        </p:nvPicPr>
        <p:blipFill rotWithShape="1">
          <a:blip r:embed="rId3">
            <a:extLst>
              <a:ext uri="{28A0092B-C50C-407E-A947-70E740481C1C}">
                <a14:useLocalDpi xmlns:a14="http://schemas.microsoft.com/office/drawing/2010/main" val="0"/>
              </a:ext>
            </a:extLst>
          </a:blip>
          <a:srcRect l="45221" t="13549" r="24027" b="60430"/>
          <a:stretch/>
        </p:blipFill>
        <p:spPr>
          <a:xfrm>
            <a:off x="6038101" y="1726270"/>
            <a:ext cx="5510771" cy="3112534"/>
          </a:xfrm>
          <a:prstGeom prst="rect">
            <a:avLst/>
          </a:prstGeom>
        </p:spPr>
      </p:pic>
    </p:spTree>
    <p:extLst>
      <p:ext uri="{BB962C8B-B14F-4D97-AF65-F5344CB8AC3E}">
        <p14:creationId xmlns:p14="http://schemas.microsoft.com/office/powerpoint/2010/main" val="10714245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8BD7AA-000F-4149-9FF6-E8DB2DE6F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792587" cy="6858000"/>
          </a:xfrm>
          <a:custGeom>
            <a:avLst/>
            <a:gdLst>
              <a:gd name="connsiteX0" fmla="*/ 9792587 w 9792587"/>
              <a:gd name="connsiteY0" fmla="*/ 0 h 6858000"/>
              <a:gd name="connsiteX1" fmla="*/ 2339431 w 9792587"/>
              <a:gd name="connsiteY1" fmla="*/ 0 h 6858000"/>
              <a:gd name="connsiteX2" fmla="*/ 2190696 w 9792587"/>
              <a:gd name="connsiteY2" fmla="*/ 145339 h 6858000"/>
              <a:gd name="connsiteX3" fmla="*/ 0 w 9792587"/>
              <a:gd name="connsiteY3" fmla="*/ 5565888 h 6858000"/>
              <a:gd name="connsiteX4" fmla="*/ 79127 w 9792587"/>
              <a:gd name="connsiteY4" fmla="*/ 6681235 h 6858000"/>
              <a:gd name="connsiteX5" fmla="*/ 108694 w 9792587"/>
              <a:gd name="connsiteY5" fmla="*/ 6858000 h 6858000"/>
              <a:gd name="connsiteX6" fmla="*/ 9792587 w 97925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2587" h="6858000">
                <a:moveTo>
                  <a:pt x="9792587" y="0"/>
                </a:moveTo>
                <a:lnTo>
                  <a:pt x="2339431" y="0"/>
                </a:lnTo>
                <a:lnTo>
                  <a:pt x="2190696" y="145339"/>
                </a:lnTo>
                <a:cubicBezTo>
                  <a:pt x="834428" y="1548908"/>
                  <a:pt x="0" y="3459953"/>
                  <a:pt x="0" y="5565888"/>
                </a:cubicBezTo>
                <a:cubicBezTo>
                  <a:pt x="0" y="5944579"/>
                  <a:pt x="26981" y="6316967"/>
                  <a:pt x="79127" y="6681235"/>
                </a:cubicBezTo>
                <a:lnTo>
                  <a:pt x="108694" y="6858000"/>
                </a:lnTo>
                <a:lnTo>
                  <a:pt x="9792587"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4A4A823-72DC-4BA8-8157-D36A8939A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492529" cy="6858000"/>
          </a:xfrm>
          <a:custGeom>
            <a:avLst/>
            <a:gdLst>
              <a:gd name="connsiteX0" fmla="*/ 9492529 w 9492529"/>
              <a:gd name="connsiteY0" fmla="*/ 0 h 6858000"/>
              <a:gd name="connsiteX1" fmla="*/ 2472310 w 9492529"/>
              <a:gd name="connsiteY1" fmla="*/ 0 h 6858000"/>
              <a:gd name="connsiteX2" fmla="*/ 2157501 w 9492529"/>
              <a:gd name="connsiteY2" fmla="*/ 301488 h 6858000"/>
              <a:gd name="connsiteX3" fmla="*/ 0 w 9492529"/>
              <a:gd name="connsiteY3" fmla="*/ 5565888 h 6858000"/>
              <a:gd name="connsiteX4" fmla="*/ 76084 w 9492529"/>
              <a:gd name="connsiteY4" fmla="*/ 6638337 h 6858000"/>
              <a:gd name="connsiteX5" fmla="*/ 112827 w 9492529"/>
              <a:gd name="connsiteY5" fmla="*/ 6858000 h 6858000"/>
              <a:gd name="connsiteX6" fmla="*/ 9492529 w 9492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2529" h="6858000">
                <a:moveTo>
                  <a:pt x="9492529" y="0"/>
                </a:moveTo>
                <a:lnTo>
                  <a:pt x="2472310" y="0"/>
                </a:lnTo>
                <a:lnTo>
                  <a:pt x="2157501" y="301488"/>
                </a:lnTo>
                <a:cubicBezTo>
                  <a:pt x="823309" y="1655711"/>
                  <a:pt x="0" y="3514654"/>
                  <a:pt x="0" y="5565888"/>
                </a:cubicBezTo>
                <a:cubicBezTo>
                  <a:pt x="0" y="5930014"/>
                  <a:pt x="25944" y="6288079"/>
                  <a:pt x="76084" y="6638337"/>
                </a:cubicBezTo>
                <a:lnTo>
                  <a:pt x="112827" y="6858000"/>
                </a:lnTo>
                <a:lnTo>
                  <a:pt x="9492529"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6E2C53-0D19-47B1-ACFF-C569B503889A}"/>
              </a:ext>
            </a:extLst>
          </p:cNvPr>
          <p:cNvSpPr>
            <a:spLocks noGrp="1"/>
          </p:cNvSpPr>
          <p:nvPr>
            <p:ph type="title"/>
          </p:nvPr>
        </p:nvSpPr>
        <p:spPr>
          <a:xfrm>
            <a:off x="804672" y="1445494"/>
            <a:ext cx="7165235" cy="1288238"/>
          </a:xfrm>
        </p:spPr>
        <p:txBody>
          <a:bodyPr anchor="ctr">
            <a:normAutofit/>
          </a:bodyPr>
          <a:lstStyle/>
          <a:p>
            <a:r>
              <a:rPr lang="en-US"/>
              <a:t>Schedule </a:t>
            </a:r>
            <a:endParaRPr lang="en-US" dirty="0"/>
          </a:p>
        </p:txBody>
      </p:sp>
      <p:sp>
        <p:nvSpPr>
          <p:cNvPr id="3" name="Content Placeholder 2">
            <a:extLst>
              <a:ext uri="{FF2B5EF4-FFF2-40B4-BE49-F238E27FC236}">
                <a16:creationId xmlns:a16="http://schemas.microsoft.com/office/drawing/2014/main" id="{62B20EA4-BC77-46CC-9412-E09A77CAE293}"/>
              </a:ext>
            </a:extLst>
          </p:cNvPr>
          <p:cNvSpPr>
            <a:spLocks noGrp="1"/>
          </p:cNvSpPr>
          <p:nvPr>
            <p:ph idx="1"/>
          </p:nvPr>
        </p:nvSpPr>
        <p:spPr>
          <a:xfrm>
            <a:off x="804671" y="2897372"/>
            <a:ext cx="7860863" cy="3152553"/>
          </a:xfrm>
        </p:spPr>
        <p:txBody>
          <a:bodyPr anchor="t">
            <a:normAutofit/>
          </a:bodyPr>
          <a:lstStyle/>
          <a:p>
            <a:r>
              <a:rPr lang="en-US" sz="2400"/>
              <a:t>Pre-Production</a:t>
            </a:r>
          </a:p>
          <a:p>
            <a:pPr lvl="1"/>
            <a:r>
              <a:rPr lang="en-US"/>
              <a:t>Script: 1/4/21 – 2/19/21</a:t>
            </a:r>
          </a:p>
          <a:p>
            <a:pPr lvl="1"/>
            <a:r>
              <a:rPr lang="en-US"/>
              <a:t>Cast &amp; location: 2/15/21 – 2/28/21 </a:t>
            </a:r>
          </a:p>
          <a:p>
            <a:r>
              <a:rPr lang="en-US" sz="2400"/>
              <a:t>Production</a:t>
            </a:r>
          </a:p>
          <a:p>
            <a:pPr lvl="1"/>
            <a:r>
              <a:rPr lang="en-US"/>
              <a:t>Filming: 3/3/21 – 3/12/21</a:t>
            </a:r>
          </a:p>
          <a:p>
            <a:r>
              <a:rPr lang="en-US" sz="2400"/>
              <a:t>Post-Production</a:t>
            </a:r>
          </a:p>
          <a:p>
            <a:pPr lvl="1"/>
            <a:r>
              <a:rPr lang="en-US"/>
              <a:t>Editing: 3/19/21 – 5/3/21</a:t>
            </a:r>
          </a:p>
          <a:p>
            <a:pPr lvl="1"/>
            <a:endParaRPr lang="en-US" dirty="0"/>
          </a:p>
        </p:txBody>
      </p:sp>
    </p:spTree>
    <p:extLst>
      <p:ext uri="{BB962C8B-B14F-4D97-AF65-F5344CB8AC3E}">
        <p14:creationId xmlns:p14="http://schemas.microsoft.com/office/powerpoint/2010/main" val="19561541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Freeform: Shape 38">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0">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D19825-359A-4E17-B950-93543D111FE1}"/>
              </a:ext>
            </a:extLst>
          </p:cNvPr>
          <p:cNvSpPr>
            <a:spLocks noGrp="1"/>
          </p:cNvSpPr>
          <p:nvPr>
            <p:ph type="title"/>
          </p:nvPr>
        </p:nvSpPr>
        <p:spPr>
          <a:xfrm>
            <a:off x="804671" y="1330007"/>
            <a:ext cx="3820669" cy="4692396"/>
          </a:xfrm>
        </p:spPr>
        <p:txBody>
          <a:bodyPr anchor="ctr">
            <a:normAutofit/>
          </a:bodyPr>
          <a:lstStyle/>
          <a:p>
            <a:r>
              <a:rPr lang="en-US" sz="5400"/>
              <a:t>Required Resources</a:t>
            </a:r>
          </a:p>
        </p:txBody>
      </p:sp>
      <p:sp>
        <p:nvSpPr>
          <p:cNvPr id="3" name="Content Placeholder 2">
            <a:extLst>
              <a:ext uri="{FF2B5EF4-FFF2-40B4-BE49-F238E27FC236}">
                <a16:creationId xmlns:a16="http://schemas.microsoft.com/office/drawing/2014/main" id="{7386F9F1-69B3-4638-B00B-00248D65F693}"/>
              </a:ext>
            </a:extLst>
          </p:cNvPr>
          <p:cNvSpPr>
            <a:spLocks noGrp="1"/>
          </p:cNvSpPr>
          <p:nvPr>
            <p:ph idx="1"/>
          </p:nvPr>
        </p:nvSpPr>
        <p:spPr>
          <a:xfrm>
            <a:off x="6071616" y="1330007"/>
            <a:ext cx="5477256" cy="4692396"/>
          </a:xfrm>
        </p:spPr>
        <p:txBody>
          <a:bodyPr anchor="ctr">
            <a:normAutofit/>
          </a:bodyPr>
          <a:lstStyle/>
          <a:p>
            <a:r>
              <a:rPr lang="en-US" sz="2200"/>
              <a:t>Wifi</a:t>
            </a:r>
          </a:p>
          <a:p>
            <a:r>
              <a:rPr lang="en-US" sz="2200"/>
              <a:t>Laptop</a:t>
            </a:r>
          </a:p>
          <a:p>
            <a:r>
              <a:rPr lang="en-US" sz="2200"/>
              <a:t>External hard drive </a:t>
            </a:r>
          </a:p>
          <a:p>
            <a:r>
              <a:rPr lang="en-US" sz="2200"/>
              <a:t>Editing software </a:t>
            </a:r>
          </a:p>
          <a:p>
            <a:pPr lvl="1"/>
            <a:r>
              <a:rPr lang="en-US" sz="2200"/>
              <a:t>Adobe Premiere Pro</a:t>
            </a:r>
          </a:p>
          <a:p>
            <a:pPr lvl="1"/>
            <a:r>
              <a:rPr lang="en-US" sz="2200"/>
              <a:t>AVID</a:t>
            </a:r>
          </a:p>
          <a:p>
            <a:pPr lvl="1"/>
            <a:r>
              <a:rPr lang="en-US" sz="2200"/>
              <a:t>Adobe Audition</a:t>
            </a:r>
          </a:p>
          <a:p>
            <a:r>
              <a:rPr lang="en-US" sz="2200"/>
              <a:t>Documentation</a:t>
            </a:r>
          </a:p>
          <a:p>
            <a:pPr lvl="1"/>
            <a:r>
              <a:rPr lang="en-US" sz="2200"/>
              <a:t>Script</a:t>
            </a:r>
          </a:p>
          <a:p>
            <a:pPr lvl="1"/>
            <a:r>
              <a:rPr lang="en-US" sz="2200"/>
              <a:t>Storyboard</a:t>
            </a:r>
          </a:p>
        </p:txBody>
      </p:sp>
    </p:spTree>
    <p:extLst>
      <p:ext uri="{BB962C8B-B14F-4D97-AF65-F5344CB8AC3E}">
        <p14:creationId xmlns:p14="http://schemas.microsoft.com/office/powerpoint/2010/main" val="13622121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D1E8-E265-439F-B415-8DCA870171E8}"/>
              </a:ext>
            </a:extLst>
          </p:cNvPr>
          <p:cNvSpPr>
            <a:spLocks noGrp="1"/>
          </p:cNvSpPr>
          <p:nvPr>
            <p:ph type="title"/>
          </p:nvPr>
        </p:nvSpPr>
        <p:spPr>
          <a:xfrm>
            <a:off x="804673" y="1445494"/>
            <a:ext cx="3616856" cy="4376572"/>
          </a:xfrm>
        </p:spPr>
        <p:txBody>
          <a:bodyPr anchor="ctr">
            <a:normAutofit/>
          </a:bodyPr>
          <a:lstStyle/>
          <a:p>
            <a:r>
              <a:rPr lang="en-US" sz="4800"/>
              <a:t>Budget</a:t>
            </a:r>
          </a:p>
        </p:txBody>
      </p:sp>
      <p:sp>
        <p:nvSpPr>
          <p:cNvPr id="23" name="Freeform: Shape 22">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784000-17D8-47E9-8DC7-324037BE6C6D}"/>
              </a:ext>
            </a:extLst>
          </p:cNvPr>
          <p:cNvSpPr>
            <a:spLocks noGrp="1"/>
          </p:cNvSpPr>
          <p:nvPr>
            <p:ph idx="1"/>
          </p:nvPr>
        </p:nvSpPr>
        <p:spPr>
          <a:xfrm>
            <a:off x="6096000" y="1399032"/>
            <a:ext cx="5501834" cy="4471416"/>
          </a:xfrm>
        </p:spPr>
        <p:txBody>
          <a:bodyPr anchor="ctr">
            <a:normAutofit/>
          </a:bodyPr>
          <a:lstStyle/>
          <a:p>
            <a:r>
              <a:rPr lang="en-US" sz="2200" dirty="0"/>
              <a:t>AVID</a:t>
            </a:r>
          </a:p>
          <a:p>
            <a:pPr lvl="1"/>
            <a:r>
              <a:rPr lang="en-US" sz="2200" dirty="0"/>
              <a:t>$9.99 per month</a:t>
            </a:r>
          </a:p>
          <a:p>
            <a:r>
              <a:rPr lang="en-US" sz="2200" dirty="0"/>
              <a:t>Adobe Premiere Pro</a:t>
            </a:r>
          </a:p>
          <a:p>
            <a:pPr lvl="1"/>
            <a:r>
              <a:rPr lang="en-US" sz="2200" dirty="0"/>
              <a:t>CUNY student account = FREE</a:t>
            </a:r>
          </a:p>
          <a:p>
            <a:r>
              <a:rPr lang="en-US" sz="2200" dirty="0"/>
              <a:t>Adobe Audition</a:t>
            </a:r>
          </a:p>
          <a:p>
            <a:pPr lvl="1"/>
            <a:r>
              <a:rPr lang="en-US" sz="2200" dirty="0"/>
              <a:t>CUNY student account = FREE</a:t>
            </a:r>
          </a:p>
          <a:p>
            <a:endParaRPr lang="en-US" sz="2200" dirty="0"/>
          </a:p>
        </p:txBody>
      </p:sp>
    </p:spTree>
    <p:extLst>
      <p:ext uri="{BB962C8B-B14F-4D97-AF65-F5344CB8AC3E}">
        <p14:creationId xmlns:p14="http://schemas.microsoft.com/office/powerpoint/2010/main" val="16175211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8ADB-6CF0-47B8-9EFD-2711C623F12A}"/>
              </a:ext>
            </a:extLst>
          </p:cNvPr>
          <p:cNvSpPr>
            <a:spLocks noGrp="1"/>
          </p:cNvSpPr>
          <p:nvPr>
            <p:ph type="title"/>
          </p:nvPr>
        </p:nvSpPr>
        <p:spPr>
          <a:xfrm>
            <a:off x="801099" y="1396289"/>
            <a:ext cx="4249006" cy="1325563"/>
          </a:xfrm>
        </p:spPr>
        <p:txBody>
          <a:bodyPr>
            <a:normAutofit/>
          </a:bodyPr>
          <a:lstStyle/>
          <a:p>
            <a:r>
              <a:rPr lang="en-US"/>
              <a:t>The Process</a:t>
            </a:r>
            <a:endParaRPr lang="en-US" dirty="0"/>
          </a:p>
        </p:txBody>
      </p:sp>
      <p:sp>
        <p:nvSpPr>
          <p:cNvPr id="3" name="Content Placeholder 2">
            <a:extLst>
              <a:ext uri="{FF2B5EF4-FFF2-40B4-BE49-F238E27FC236}">
                <a16:creationId xmlns:a16="http://schemas.microsoft.com/office/drawing/2014/main" id="{47D20240-BF17-4EAD-863C-BC29948F47FD}"/>
              </a:ext>
            </a:extLst>
          </p:cNvPr>
          <p:cNvSpPr>
            <a:spLocks noGrp="1"/>
          </p:cNvSpPr>
          <p:nvPr>
            <p:ph idx="1"/>
          </p:nvPr>
        </p:nvSpPr>
        <p:spPr>
          <a:xfrm>
            <a:off x="805544" y="2871982"/>
            <a:ext cx="4245428" cy="3181684"/>
          </a:xfrm>
        </p:spPr>
        <p:txBody>
          <a:bodyPr anchor="t">
            <a:normAutofit/>
          </a:bodyPr>
          <a:lstStyle/>
          <a:p>
            <a:r>
              <a:rPr lang="en-US" sz="1800"/>
              <a:t>Organizing footage</a:t>
            </a:r>
          </a:p>
          <a:p>
            <a:r>
              <a:rPr lang="en-US" sz="1800"/>
              <a:t>Marking in &amp; out</a:t>
            </a:r>
          </a:p>
          <a:p>
            <a:r>
              <a:rPr lang="en-US" sz="1800"/>
              <a:t>Assembly</a:t>
            </a:r>
          </a:p>
          <a:p>
            <a:r>
              <a:rPr lang="en-US" sz="1800"/>
              <a:t>Make edits</a:t>
            </a:r>
          </a:p>
          <a:p>
            <a:r>
              <a:rPr lang="en-US" sz="1800"/>
              <a:t>Add effects</a:t>
            </a:r>
          </a:p>
          <a:p>
            <a:r>
              <a:rPr lang="en-US" sz="1800"/>
              <a:t>Color correction</a:t>
            </a:r>
          </a:p>
          <a:p>
            <a:r>
              <a:rPr lang="en-US" sz="1800"/>
              <a:t>Audio touch up</a:t>
            </a:r>
          </a:p>
          <a:p>
            <a:r>
              <a:rPr lang="en-US" sz="1800"/>
              <a:t>Render &amp; Share </a:t>
            </a:r>
          </a:p>
          <a:p>
            <a:endParaRPr lang="en-US" sz="1800"/>
          </a:p>
        </p:txBody>
      </p:sp>
      <p:sp>
        <p:nvSpPr>
          <p:cNvPr id="23" name="Freeform: Shape 2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ext, monitor, screenshot&#10;&#10;Description automatically generated">
            <a:extLst>
              <a:ext uri="{FF2B5EF4-FFF2-40B4-BE49-F238E27FC236}">
                <a16:creationId xmlns:a16="http://schemas.microsoft.com/office/drawing/2014/main" id="{03A6882A-7413-477B-954A-5F6C21AC8A5D}"/>
              </a:ext>
            </a:extLst>
          </p:cNvPr>
          <p:cNvPicPr>
            <a:picLocks noChangeAspect="1"/>
          </p:cNvPicPr>
          <p:nvPr/>
        </p:nvPicPr>
        <p:blipFill rotWithShape="1">
          <a:blip r:embed="rId2">
            <a:extLst>
              <a:ext uri="{28A0092B-C50C-407E-A947-70E740481C1C}">
                <a14:useLocalDpi xmlns:a14="http://schemas.microsoft.com/office/drawing/2010/main" val="0"/>
              </a:ext>
            </a:extLst>
          </a:blip>
          <a:srcRect t="2583" b="9134"/>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5" name="Freeform: Shape 2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screenshot of a computer&#10;&#10;Description automatically generated with medium confidence">
            <a:extLst>
              <a:ext uri="{FF2B5EF4-FFF2-40B4-BE49-F238E27FC236}">
                <a16:creationId xmlns:a16="http://schemas.microsoft.com/office/drawing/2014/main" id="{3BB97FAC-6735-44C6-88E8-7CF53A1BD327}"/>
              </a:ext>
            </a:extLst>
          </p:cNvPr>
          <p:cNvPicPr>
            <a:picLocks noChangeAspect="1"/>
          </p:cNvPicPr>
          <p:nvPr/>
        </p:nvPicPr>
        <p:blipFill rotWithShape="1">
          <a:blip r:embed="rId3">
            <a:extLst>
              <a:ext uri="{28A0092B-C50C-407E-A947-70E740481C1C}">
                <a14:useLocalDpi xmlns:a14="http://schemas.microsoft.com/office/drawing/2010/main" val="0"/>
              </a:ext>
            </a:extLst>
          </a:blip>
          <a:srcRect l="10063" r="18935" b="3"/>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3221915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6644D0-02CB-4017-9F1A-FA827B2CE3C1}"/>
              </a:ext>
            </a:extLst>
          </p:cNvPr>
          <p:cNvSpPr>
            <a:spLocks noGrp="1"/>
          </p:cNvSpPr>
          <p:nvPr>
            <p:ph type="title"/>
          </p:nvPr>
        </p:nvSpPr>
        <p:spPr>
          <a:xfrm>
            <a:off x="804671" y="365125"/>
            <a:ext cx="3405821" cy="3117038"/>
          </a:xfrm>
        </p:spPr>
        <p:txBody>
          <a:bodyPr anchor="ctr">
            <a:normAutofit/>
          </a:bodyPr>
          <a:lstStyle/>
          <a:p>
            <a:r>
              <a:rPr lang="en-US" dirty="0"/>
              <a:t>Challenges</a:t>
            </a:r>
            <a:endParaRPr lang="en-US"/>
          </a:p>
        </p:txBody>
      </p:sp>
      <p:sp>
        <p:nvSpPr>
          <p:cNvPr id="3" name="Content Placeholder 2">
            <a:extLst>
              <a:ext uri="{FF2B5EF4-FFF2-40B4-BE49-F238E27FC236}">
                <a16:creationId xmlns:a16="http://schemas.microsoft.com/office/drawing/2014/main" id="{E2D520F6-3FA2-434A-BF3E-912A366D6AB5}"/>
              </a:ext>
            </a:extLst>
          </p:cNvPr>
          <p:cNvSpPr>
            <a:spLocks noGrp="1"/>
          </p:cNvSpPr>
          <p:nvPr>
            <p:ph idx="1"/>
          </p:nvPr>
        </p:nvSpPr>
        <p:spPr>
          <a:xfrm>
            <a:off x="6374219" y="994145"/>
            <a:ext cx="5156364" cy="4832498"/>
          </a:xfrm>
        </p:spPr>
        <p:txBody>
          <a:bodyPr anchor="ctr">
            <a:normAutofit/>
          </a:bodyPr>
          <a:lstStyle/>
          <a:p>
            <a:r>
              <a:rPr lang="en-US" sz="2100"/>
              <a:t>Collaboration</a:t>
            </a:r>
          </a:p>
          <a:p>
            <a:pPr lvl="1"/>
            <a:r>
              <a:rPr lang="en-US" sz="2100"/>
              <a:t>Time</a:t>
            </a:r>
          </a:p>
          <a:p>
            <a:r>
              <a:rPr lang="en-US" sz="2100"/>
              <a:t>Color Correction</a:t>
            </a:r>
          </a:p>
          <a:p>
            <a:r>
              <a:rPr lang="en-US" sz="2100"/>
              <a:t>Audio</a:t>
            </a:r>
          </a:p>
          <a:p>
            <a:endParaRPr lang="en-US" sz="2100"/>
          </a:p>
        </p:txBody>
      </p:sp>
    </p:spTree>
    <p:extLst>
      <p:ext uri="{BB962C8B-B14F-4D97-AF65-F5344CB8AC3E}">
        <p14:creationId xmlns:p14="http://schemas.microsoft.com/office/powerpoint/2010/main" val="8195063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97EA2F-816C-40B4-95F5-E44363A956EC}"/>
              </a:ext>
            </a:extLst>
          </p:cNvPr>
          <p:cNvSpPr>
            <a:spLocks noGrp="1"/>
          </p:cNvSpPr>
          <p:nvPr>
            <p:ph type="title"/>
          </p:nvPr>
        </p:nvSpPr>
        <p:spPr>
          <a:xfrm>
            <a:off x="2311147" y="365760"/>
            <a:ext cx="7569706" cy="1288238"/>
          </a:xfrm>
        </p:spPr>
        <p:txBody>
          <a:bodyPr anchor="ctr">
            <a:normAutofit/>
          </a:bodyPr>
          <a:lstStyle/>
          <a:p>
            <a:pPr algn="ctr"/>
            <a:r>
              <a:rPr lang="en-US" dirty="0"/>
              <a:t>Conclusion</a:t>
            </a:r>
            <a:endParaRPr lang="en-US"/>
          </a:p>
        </p:txBody>
      </p:sp>
      <p:sp>
        <p:nvSpPr>
          <p:cNvPr id="3" name="Content Placeholder 2">
            <a:extLst>
              <a:ext uri="{FF2B5EF4-FFF2-40B4-BE49-F238E27FC236}">
                <a16:creationId xmlns:a16="http://schemas.microsoft.com/office/drawing/2014/main" id="{51B1D3F2-6E34-4A65-9968-EDCDA82FB93E}"/>
              </a:ext>
            </a:extLst>
          </p:cNvPr>
          <p:cNvSpPr>
            <a:spLocks noGrp="1"/>
          </p:cNvSpPr>
          <p:nvPr>
            <p:ph idx="1"/>
          </p:nvPr>
        </p:nvSpPr>
        <p:spPr>
          <a:xfrm>
            <a:off x="2165569" y="1956816"/>
            <a:ext cx="7860863" cy="4024884"/>
          </a:xfrm>
        </p:spPr>
        <p:txBody>
          <a:bodyPr anchor="t">
            <a:normAutofit/>
          </a:bodyPr>
          <a:lstStyle/>
          <a:p>
            <a:r>
              <a:rPr lang="en-US" sz="2400"/>
              <a:t>YouTube</a:t>
            </a:r>
          </a:p>
          <a:p>
            <a:r>
              <a:rPr lang="en-US" sz="2400"/>
              <a:t>Small film festival</a:t>
            </a:r>
          </a:p>
          <a:p>
            <a:r>
              <a:rPr lang="en-US" sz="2400"/>
              <a:t>Future/career in video editing</a:t>
            </a:r>
          </a:p>
          <a:p>
            <a:r>
              <a:rPr lang="en-US" sz="2400"/>
              <a:t>Personal projects </a:t>
            </a:r>
          </a:p>
        </p:txBody>
      </p:sp>
    </p:spTree>
    <p:extLst>
      <p:ext uri="{BB962C8B-B14F-4D97-AF65-F5344CB8AC3E}">
        <p14:creationId xmlns:p14="http://schemas.microsoft.com/office/powerpoint/2010/main" val="16876885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1081" y="34567"/>
            <a:ext cx="7571991" cy="1033831"/>
          </a:xfrm>
        </p:spPr>
        <p:txBody>
          <a:bodyPr/>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r>
              <a:rPr lang="en-US" sz="1742" b="1" dirty="0">
                <a:solidFill>
                  <a:schemeClr val="tx1"/>
                </a:solidFill>
              </a:rPr>
              <a:t>“Genesis” </a:t>
            </a:r>
            <a:br>
              <a:rPr lang="en-US" sz="2322" dirty="0">
                <a:solidFill>
                  <a:srgbClr val="FF0000"/>
                </a:solidFill>
              </a:rPr>
            </a:br>
            <a:r>
              <a:rPr lang="en-US" sz="1161" b="1" dirty="0">
                <a:solidFill>
                  <a:schemeClr val="accent2"/>
                </a:solidFill>
              </a:rPr>
              <a:t>Diane Baez</a:t>
            </a:r>
            <a:br>
              <a:rPr lang="en-US" sz="1935" b="1" dirty="0">
                <a:solidFill>
                  <a:schemeClr val="accent2"/>
                </a:solidFill>
              </a:rPr>
            </a:br>
            <a:r>
              <a:rPr lang="en-US" sz="1306" b="1" i="1" dirty="0">
                <a:solidFill>
                  <a:schemeClr val="tx1"/>
                </a:solidFill>
              </a:rPr>
              <a:t>Department of  Entertainment Technology</a:t>
            </a:r>
            <a:r>
              <a:rPr lang="en-US" sz="1306" b="1" dirty="0">
                <a:solidFill>
                  <a:schemeClr val="accent2"/>
                </a:solidFill>
              </a:rPr>
              <a:t> </a:t>
            </a:r>
          </a:p>
        </p:txBody>
      </p:sp>
      <p:sp>
        <p:nvSpPr>
          <p:cNvPr id="6148" name="Line 4"/>
          <p:cNvSpPr>
            <a:spLocks noChangeShapeType="1"/>
          </p:cNvSpPr>
          <p:nvPr/>
        </p:nvSpPr>
        <p:spPr bwMode="auto">
          <a:xfrm>
            <a:off x="1975669" y="1050823"/>
            <a:ext cx="8222226" cy="0"/>
          </a:xfrm>
          <a:prstGeom prst="line">
            <a:avLst/>
          </a:prstGeom>
          <a:noFill/>
          <a:ln w="57150">
            <a:solidFill>
              <a:schemeClr val="tx1"/>
            </a:solidFill>
            <a:round/>
            <a:headEnd/>
            <a:tailEnd/>
          </a:ln>
          <a:effectLst/>
        </p:spPr>
        <p:txBody>
          <a:bodyPr/>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endParaRPr lang="en-US" sz="690" dirty="0"/>
          </a:p>
        </p:txBody>
      </p:sp>
      <p:pic>
        <p:nvPicPr>
          <p:cNvPr id="6150" name="Picture 6" descr="158064_138483227619_2126546364_n"/>
          <p:cNvPicPr>
            <a:picLocks noChangeAspect="1" noChangeArrowheads="1"/>
          </p:cNvPicPr>
          <p:nvPr/>
        </p:nvPicPr>
        <p:blipFill>
          <a:blip r:embed="rId3" cstate="print"/>
          <a:srcRect/>
          <a:stretch>
            <a:fillRect/>
          </a:stretch>
        </p:blipFill>
        <p:spPr bwMode="auto">
          <a:xfrm>
            <a:off x="1848926" y="155550"/>
            <a:ext cx="725897" cy="725897"/>
          </a:xfrm>
          <a:prstGeom prst="rect">
            <a:avLst/>
          </a:prstGeom>
          <a:noFill/>
        </p:spPr>
      </p:pic>
      <p:sp>
        <p:nvSpPr>
          <p:cNvPr id="7" name="Text Box 7"/>
          <p:cNvSpPr txBox="1">
            <a:spLocks noChangeArrowheads="1"/>
          </p:cNvSpPr>
          <p:nvPr/>
        </p:nvSpPr>
        <p:spPr bwMode="auto">
          <a:xfrm>
            <a:off x="1708355" y="1161435"/>
            <a:ext cx="2027903" cy="3373694"/>
          </a:xfrm>
          <a:prstGeom prst="rect">
            <a:avLst/>
          </a:prstGeom>
          <a:solidFill>
            <a:schemeClr val="bg1"/>
          </a:solidFill>
          <a:ln w="12700">
            <a:solidFill>
              <a:schemeClr val="hlink"/>
            </a:solidFill>
            <a:miter lim="800000"/>
            <a:headEnd/>
            <a:tailEnd/>
          </a:ln>
        </p:spPr>
        <p:txBody>
          <a:bodyPr lIns="221226" tIns="110613" rIns="221226" bIns="221226"/>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pPr algn="just">
              <a:spcBef>
                <a:spcPct val="50000"/>
              </a:spcBef>
              <a:tabLst>
                <a:tab pos="120965" algn="l"/>
              </a:tabLst>
            </a:pPr>
            <a:r>
              <a:rPr lang="en-US" sz="1064" b="1" dirty="0">
                <a:solidFill>
                  <a:srgbClr val="FF8000"/>
                </a:solidFill>
                <a:latin typeface="+mn-lt"/>
              </a:rPr>
              <a:t>Summary</a:t>
            </a:r>
            <a:endParaRPr lang="en-US" sz="1064" b="1" dirty="0">
              <a:latin typeface="+mn-lt"/>
            </a:endParaRPr>
          </a:p>
          <a:p>
            <a:pPr marL="0" marR="0">
              <a:lnSpc>
                <a:spcPct val="200000"/>
              </a:lnSpc>
              <a:spcBef>
                <a:spcPts val="0"/>
              </a:spcBef>
              <a:spcAft>
                <a:spcPts val="0"/>
              </a:spcAf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87" dirty="0">
                <a:effectLst/>
                <a:latin typeface="Times New Roman" panose="02020603050405020304" pitchFamily="18" charset="0"/>
                <a:ea typeface="Calibri" panose="020F0502020204030204" pitchFamily="34" charset="0"/>
                <a:cs typeface="Times New Roman" panose="02020603050405020304" pitchFamily="18" charset="0"/>
              </a:rPr>
              <a:t>Maurice Fulton and I will be working on a short 5 to 7 minute long story together as a way to express our artistic abilities for our culmination project. As the series will be a drama-mystery, its purpose is to keep the audience on edge but still entertained. Maurice will be responsible for the content as he will write, direct, and film whereas I will be the video editor. As for the purpose of the assignment, it will prove to us and our audience what we are capable of and what we need to work on. 	</a:t>
            </a:r>
          </a:p>
          <a:p>
            <a:pPr marL="0" marR="0">
              <a:lnSpc>
                <a:spcPct val="200000"/>
              </a:lnSpc>
              <a:spcBef>
                <a:spcPts val="0"/>
              </a:spcBef>
              <a:spcAft>
                <a:spcPts val="0"/>
              </a:spcAft>
            </a:pPr>
            <a:r>
              <a:rPr lang="en-US" sz="387" dirty="0">
                <a:latin typeface="Times New Roman" panose="02020603050405020304" pitchFamily="18" charset="0"/>
                <a:ea typeface="Calibri" panose="020F0502020204030204" pitchFamily="34" charset="0"/>
                <a:cs typeface="Times New Roman" panose="02020603050405020304" pitchFamily="18" charset="0"/>
              </a:rPr>
              <a:t>	</a:t>
            </a:r>
            <a:r>
              <a:rPr lang="en-US" sz="387" dirty="0">
                <a:effectLst/>
                <a:latin typeface="Times New Roman" panose="02020603050405020304" pitchFamily="18" charset="0"/>
                <a:ea typeface="Calibri" panose="020F0502020204030204" pitchFamily="34" charset="0"/>
                <a:cs typeface="Times New Roman" panose="02020603050405020304" pitchFamily="18" charset="0"/>
              </a:rPr>
              <a:t>The short film, Genesis, is about three brothers, Cain, Able, and Seth, who are still dealing with their grief, in different ways, a year later after their mother Eva passed away from cancer. When Eva got sick, Able refused to assist, leaving Seth and Cain alone, watching her as she passed. Unable to forgive Able, Seth and Cain try to make amends but Able is murdered, thrown off from a roof but by who? The story starts from the beginning, told from </a:t>
            </a:r>
            <a:r>
              <a:rPr lang="en-US" sz="387" dirty="0" err="1">
                <a:effectLst/>
                <a:latin typeface="Times New Roman" panose="02020603050405020304" pitchFamily="18" charset="0"/>
                <a:ea typeface="Calibri" panose="020F0502020204030204" pitchFamily="34" charset="0"/>
                <a:cs typeface="Times New Roman" panose="02020603050405020304" pitchFamily="18" charset="0"/>
              </a:rPr>
              <a:t>Able’s</a:t>
            </a:r>
            <a:r>
              <a:rPr lang="en-US" sz="387" dirty="0">
                <a:effectLst/>
                <a:latin typeface="Times New Roman" panose="02020603050405020304" pitchFamily="18" charset="0"/>
                <a:ea typeface="Calibri" panose="020F0502020204030204" pitchFamily="34" charset="0"/>
                <a:cs typeface="Times New Roman" panose="02020603050405020304" pitchFamily="18" charset="0"/>
              </a:rPr>
              <a:t> perspective as he travels to NJ to meet with his brothers. The storyline takes place in present day New York and New Jersey.</a:t>
            </a:r>
          </a:p>
          <a:p>
            <a:pPr marL="0" marR="0">
              <a:lnSpc>
                <a:spcPct val="200000"/>
              </a:lnSpc>
              <a:spcBef>
                <a:spcPts val="0"/>
              </a:spcBef>
              <a:spcAft>
                <a:spcPts val="0"/>
              </a:spcAft>
            </a:pPr>
            <a:r>
              <a:rPr lang="en-US" sz="1064" b="1" dirty="0">
                <a:solidFill>
                  <a:srgbClr val="FF8000"/>
                </a:solidFill>
                <a:latin typeface="+mn-lt"/>
              </a:rPr>
              <a:t>Description</a:t>
            </a:r>
          </a:p>
          <a:p>
            <a:pPr marL="0" marR="0">
              <a:lnSpc>
                <a:spcPct val="200000"/>
              </a:lnSpc>
              <a:spcBef>
                <a:spcPts val="0"/>
              </a:spcBef>
              <a:spcAft>
                <a:spcPts val="0"/>
              </a:spcAft>
            </a:pPr>
            <a:r>
              <a:rPr lang="en-US" sz="435" dirty="0">
                <a:effectLst/>
                <a:latin typeface="Times New Roman" panose="02020603050405020304" pitchFamily="18" charset="0"/>
                <a:ea typeface="Calibri" panose="020F0502020204030204" pitchFamily="34" charset="0"/>
              </a:rPr>
              <a:t>	To successfully utilize video editing skills and the use of special effects to accurately portray a short drama-mystery film. Through organization and communication, it will be easy to shoot and provide the content in order for it to be edited. With a weekly schedule, rough and final cuts will be provided in a timely manner for review and official release on Maurice’s YouTube Channel. </a:t>
            </a:r>
            <a:endParaRPr lang="en-US" sz="1064" b="1" dirty="0"/>
          </a:p>
          <a:p>
            <a:pPr>
              <a:spcBef>
                <a:spcPct val="10000"/>
              </a:spcBef>
              <a:tabLst>
                <a:tab pos="120965" algn="l"/>
              </a:tabLst>
            </a:pPr>
            <a:r>
              <a:rPr lang="en-US" sz="581" dirty="0">
                <a:latin typeface="Times New Roman" charset="0"/>
              </a:rPr>
              <a:t>	</a:t>
            </a:r>
            <a:endParaRPr lang="en-US" sz="581" i="1" dirty="0">
              <a:solidFill>
                <a:schemeClr val="accent2"/>
              </a:solidFill>
              <a:latin typeface="Times New Roman" charset="0"/>
            </a:endParaRPr>
          </a:p>
          <a:p>
            <a:pPr>
              <a:spcBef>
                <a:spcPct val="10000"/>
              </a:spcBef>
              <a:tabLst>
                <a:tab pos="120965" algn="l"/>
              </a:tabLst>
            </a:pPr>
            <a:endParaRPr lang="en-US" sz="581" dirty="0">
              <a:latin typeface="Times New Roman" charset="0"/>
            </a:endParaRPr>
          </a:p>
        </p:txBody>
      </p:sp>
      <p:sp>
        <p:nvSpPr>
          <p:cNvPr id="8" name="Text Box 11"/>
          <p:cNvSpPr txBox="1">
            <a:spLocks noChangeArrowheads="1"/>
          </p:cNvSpPr>
          <p:nvPr/>
        </p:nvSpPr>
        <p:spPr bwMode="auto">
          <a:xfrm>
            <a:off x="3853228" y="1179011"/>
            <a:ext cx="2101645" cy="1309779"/>
          </a:xfrm>
          <a:prstGeom prst="rect">
            <a:avLst/>
          </a:prstGeom>
          <a:solidFill>
            <a:schemeClr val="bg1"/>
          </a:solidFill>
          <a:ln w="12700">
            <a:solidFill>
              <a:schemeClr val="hlink"/>
            </a:solidFill>
            <a:miter lim="800000"/>
            <a:headEnd/>
            <a:tailEnd/>
          </a:ln>
        </p:spPr>
        <p:txBody>
          <a:bodyPr lIns="221226" tIns="110613" rIns="221226" bIns="221226"/>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pPr algn="just">
              <a:spcBef>
                <a:spcPct val="50000"/>
              </a:spcBef>
              <a:tabLst>
                <a:tab pos="122885" algn="l"/>
              </a:tabLst>
            </a:pPr>
            <a:r>
              <a:rPr lang="en-US" sz="1064" b="1" dirty="0">
                <a:solidFill>
                  <a:srgbClr val="FF8000"/>
                </a:solidFill>
              </a:rPr>
              <a:t>Methods</a:t>
            </a:r>
          </a:p>
          <a:p>
            <a:pPr marL="82948" marR="0" lvl="0" indent="-82948">
              <a:lnSpc>
                <a:spcPct val="200000"/>
              </a:lnSpc>
              <a:spcBef>
                <a:spcPts val="0"/>
              </a:spcBef>
              <a:spcAft>
                <a:spcPts val="0"/>
              </a:spcAft>
              <a:buFont typeface="Times New Roman" panose="02020603050405020304" pitchFamily="18" charset="0"/>
              <a:buChar char="-"/>
            </a:pPr>
            <a:r>
              <a:rPr lang="en-US" sz="484" dirty="0">
                <a:effectLst/>
                <a:latin typeface="Times New Roman" panose="02020603050405020304" pitchFamily="18" charset="0"/>
                <a:ea typeface="Calibri" panose="020F0502020204030204" pitchFamily="34" charset="0"/>
                <a:cs typeface="Times New Roman" panose="02020603050405020304" pitchFamily="18" charset="0"/>
              </a:rPr>
              <a:t>Research online of editing styles used in other films similar in genre</a:t>
            </a:r>
            <a:endParaRPr lang="en-US" sz="484"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Times New Roman" panose="02020603050405020304" pitchFamily="18" charset="0"/>
              <a:buChar char="-"/>
            </a:pPr>
            <a:r>
              <a:rPr lang="en-US" sz="484" dirty="0">
                <a:effectLst/>
                <a:latin typeface="Times New Roman" panose="02020603050405020304" pitchFamily="18" charset="0"/>
                <a:ea typeface="Calibri" panose="020F0502020204030204" pitchFamily="34" charset="0"/>
                <a:cs typeface="Times New Roman" panose="02020603050405020304" pitchFamily="18" charset="0"/>
              </a:rPr>
              <a:t>Research on appropriate color correction</a:t>
            </a:r>
            <a:endParaRPr lang="en-US" sz="484"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Times New Roman" panose="02020603050405020304" pitchFamily="18" charset="0"/>
              <a:buChar char="-"/>
            </a:pPr>
            <a:r>
              <a:rPr lang="en-US" sz="484" dirty="0">
                <a:effectLst/>
                <a:latin typeface="Times New Roman" panose="02020603050405020304" pitchFamily="18" charset="0"/>
                <a:ea typeface="Calibri" panose="020F0502020204030204" pitchFamily="34" charset="0"/>
                <a:cs typeface="Times New Roman" panose="02020603050405020304" pitchFamily="18" charset="0"/>
              </a:rPr>
              <a:t>Research online on how to create effects on Premiere Pro &amp; AVID</a:t>
            </a:r>
            <a:endParaRPr lang="en-US" sz="484"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Times New Roman" panose="02020603050405020304" pitchFamily="18" charset="0"/>
              <a:buChar char="-"/>
            </a:pPr>
            <a:r>
              <a:rPr lang="en-US" sz="484" dirty="0">
                <a:effectLst/>
                <a:latin typeface="Times New Roman" panose="02020603050405020304" pitchFamily="18" charset="0"/>
                <a:ea typeface="Calibri" panose="020F0502020204030204" pitchFamily="34" charset="0"/>
                <a:cs typeface="Times New Roman" panose="02020603050405020304" pitchFamily="18" charset="0"/>
              </a:rPr>
              <a:t>Plan and schedule time to edit based on due dates</a:t>
            </a:r>
            <a:endParaRPr lang="en-US" sz="484"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677" dirty="0"/>
          </a:p>
          <a:p>
            <a:endParaRPr lang="en-US" sz="677" dirty="0"/>
          </a:p>
          <a:p>
            <a:endParaRPr lang="en-US" sz="581" dirty="0"/>
          </a:p>
          <a:p>
            <a:endParaRPr lang="en-US" sz="581" dirty="0"/>
          </a:p>
          <a:p>
            <a:endParaRPr lang="en-US" sz="581" dirty="0"/>
          </a:p>
          <a:p>
            <a:endParaRPr lang="en-US" sz="581" dirty="0"/>
          </a:p>
          <a:p>
            <a:endParaRPr lang="en-US" sz="581" dirty="0"/>
          </a:p>
          <a:p>
            <a:endParaRPr lang="en-US" sz="581" dirty="0"/>
          </a:p>
          <a:p>
            <a:pPr>
              <a:spcBef>
                <a:spcPct val="10000"/>
              </a:spcBef>
              <a:tabLst>
                <a:tab pos="122885" algn="l"/>
              </a:tabLst>
            </a:pPr>
            <a:endParaRPr lang="en-US" sz="581" dirty="0">
              <a:latin typeface="Times New Roman" charset="0"/>
            </a:endParaRPr>
          </a:p>
        </p:txBody>
      </p:sp>
      <p:sp>
        <p:nvSpPr>
          <p:cNvPr id="9" name="Text Box 13"/>
          <p:cNvSpPr txBox="1">
            <a:spLocks noChangeArrowheads="1"/>
          </p:cNvSpPr>
          <p:nvPr/>
        </p:nvSpPr>
        <p:spPr bwMode="auto">
          <a:xfrm>
            <a:off x="8455742" y="1124564"/>
            <a:ext cx="2027903" cy="3244645"/>
          </a:xfrm>
          <a:prstGeom prst="rect">
            <a:avLst/>
          </a:prstGeom>
          <a:solidFill>
            <a:schemeClr val="bg1"/>
          </a:solidFill>
          <a:ln w="12700">
            <a:solidFill>
              <a:schemeClr val="hlink"/>
            </a:solidFill>
            <a:miter lim="800000"/>
            <a:headEnd/>
            <a:tailEnd/>
          </a:ln>
        </p:spPr>
        <p:txBody>
          <a:bodyPr lIns="221226" tIns="110613" rIns="221226" bIns="221226"/>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pPr>
              <a:spcBef>
                <a:spcPct val="50000"/>
              </a:spcBef>
              <a:tabLst>
                <a:tab pos="153607" algn="l"/>
              </a:tabLst>
            </a:pPr>
            <a:r>
              <a:rPr lang="en-US" sz="1064" b="1" dirty="0">
                <a:solidFill>
                  <a:srgbClr val="FF8000"/>
                </a:solidFill>
              </a:rPr>
              <a:t>Results</a:t>
            </a:r>
          </a:p>
          <a:p>
            <a:pPr>
              <a:lnSpc>
                <a:spcPct val="200000"/>
              </a:lnSpc>
              <a:spcBef>
                <a:spcPct val="50000"/>
              </a:spcBef>
              <a:tabLst>
                <a:tab pos="153607" algn="l"/>
              </a:tabLst>
            </a:pPr>
            <a:r>
              <a:rPr lang="en-US" sz="435" dirty="0">
                <a:effectLst/>
                <a:latin typeface="Times New Roman" panose="02020603050405020304" pitchFamily="18" charset="0"/>
                <a:ea typeface="Calibri" panose="020F0502020204030204" pitchFamily="34" charset="0"/>
              </a:rPr>
              <a:t>	</a:t>
            </a:r>
            <a:r>
              <a:rPr lang="en-US" sz="435" dirty="0">
                <a:effectLst/>
                <a:latin typeface="Times New Roman" panose="02020603050405020304" pitchFamily="18" charset="0"/>
                <a:ea typeface="Calibri" panose="020F0502020204030204" pitchFamily="34" charset="0"/>
                <a:cs typeface="Times New Roman" panose="02020603050405020304" pitchFamily="18" charset="0"/>
              </a:rPr>
              <a:t>When finished, the short film will be uploaded onto Maurice’s YouTube channel where his subscribers can watch it for free. As a result, we hope that our project successfully entertains the audience. Depending on the feedback we receive online and from our peers, we can also try to screen it at any film festivals. I hope I get the most from this experience when it comes video editing. I hope I develop better techniques and expand my creativity. I know I will benefit from this experience as I will take what I learned as an editor and collaborator with me when I find a job in the industry after I graduate as a video editor. </a:t>
            </a:r>
            <a:r>
              <a:rPr lang="en-US" sz="435" dirty="0">
                <a:effectLst/>
                <a:latin typeface="Calibri" panose="020F0502020204030204" pitchFamily="34" charset="0"/>
                <a:ea typeface="Calibri" panose="020F0502020204030204" pitchFamily="34" charset="0"/>
                <a:cs typeface="Times New Roman" panose="02020603050405020304" pitchFamily="18" charset="0"/>
              </a:rPr>
              <a:t>                                                               </a:t>
            </a:r>
            <a:r>
              <a:rPr lang="en-US" sz="1064" b="1" dirty="0">
                <a:solidFill>
                  <a:srgbClr val="FF8000"/>
                </a:solidFill>
              </a:rPr>
              <a:t>Conclusion</a:t>
            </a:r>
          </a:p>
          <a:p>
            <a:pPr>
              <a:lnSpc>
                <a:spcPct val="200000"/>
              </a:lnSpc>
              <a:spcBef>
                <a:spcPct val="50000"/>
              </a:spcBef>
              <a:tabLst>
                <a:tab pos="153607" algn="l"/>
              </a:tabLst>
            </a:pPr>
            <a:r>
              <a:rPr lang="en-US" sz="435" dirty="0">
                <a:effectLst/>
                <a:latin typeface="Times New Roman" panose="02020603050405020304" pitchFamily="18" charset="0"/>
                <a:ea typeface="Calibri" panose="020F0502020204030204" pitchFamily="34" charset="0"/>
              </a:rPr>
              <a:t>	</a:t>
            </a:r>
            <a:r>
              <a:rPr lang="en-US" sz="435" dirty="0">
                <a:effectLst/>
                <a:latin typeface="Times New Roman" panose="02020603050405020304" pitchFamily="18" charset="0"/>
                <a:ea typeface="Calibri" panose="020F0502020204030204" pitchFamily="34" charset="0"/>
                <a:cs typeface="Times New Roman" panose="02020603050405020304" pitchFamily="18" charset="0"/>
              </a:rPr>
              <a:t>Although I won’t be on set, when shooting, it is important to keep your distance, 6 feet apart, and wear masks at all time to ensure safety and security for the project to be completed efficiently. Luckily for Maurice, his cast and crew are mostly family so cross contamination is not extreme. It will also be important to consistently sanitize the equipment when being used. As for the equipment, being advised on the right ones to use and going through trial and error is the best way to go about the situation in order to find out what works best when filming. </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ct val="50000"/>
              </a:spcBef>
              <a:tabLst>
                <a:tab pos="153607" algn="l"/>
              </a:tabLst>
            </a:pPr>
            <a:endParaRPr lang="en-US" sz="581" dirty="0">
              <a:solidFill>
                <a:srgbClr val="FF8000"/>
              </a:solidFill>
            </a:endParaRPr>
          </a:p>
        </p:txBody>
      </p:sp>
      <p:sp>
        <p:nvSpPr>
          <p:cNvPr id="11" name="Text Box 15"/>
          <p:cNvSpPr txBox="1">
            <a:spLocks noChangeArrowheads="1"/>
          </p:cNvSpPr>
          <p:nvPr/>
        </p:nvSpPr>
        <p:spPr bwMode="auto">
          <a:xfrm>
            <a:off x="8418871" y="4461387"/>
            <a:ext cx="2068339" cy="2009468"/>
          </a:xfrm>
          <a:prstGeom prst="rect">
            <a:avLst/>
          </a:prstGeom>
          <a:solidFill>
            <a:schemeClr val="bg1"/>
          </a:solidFill>
          <a:ln w="12700">
            <a:solidFill>
              <a:schemeClr val="hlink"/>
            </a:solidFill>
            <a:miter lim="800000"/>
            <a:headEnd/>
            <a:tailEnd/>
          </a:ln>
        </p:spPr>
        <p:txBody>
          <a:bodyPr lIns="221226" tIns="110613" rIns="221226" bIns="221226"/>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pPr marL="120965" indent="-120965">
              <a:spcBef>
                <a:spcPct val="50000"/>
              </a:spcBef>
            </a:pPr>
            <a:r>
              <a:rPr lang="en-US" sz="1064" b="1" dirty="0">
                <a:solidFill>
                  <a:srgbClr val="FF8000"/>
                </a:solidFill>
              </a:rPr>
              <a:t>AVID Media Composer</a:t>
            </a:r>
          </a:p>
          <a:p>
            <a:pPr marL="120965" indent="-120965">
              <a:spcBef>
                <a:spcPct val="50000"/>
              </a:spcBef>
            </a:pPr>
            <a:endParaRPr lang="en-US" sz="1064" b="1" dirty="0"/>
          </a:p>
          <a:p>
            <a:pPr marL="120965" indent="-120965">
              <a:spcBef>
                <a:spcPct val="10000"/>
              </a:spcBef>
            </a:pPr>
            <a:endParaRPr lang="en-US" sz="484" dirty="0">
              <a:latin typeface="Times New Roman" charset="0"/>
            </a:endParaRPr>
          </a:p>
        </p:txBody>
      </p:sp>
      <p:sp>
        <p:nvSpPr>
          <p:cNvPr id="12" name="Text Box 12"/>
          <p:cNvSpPr txBox="1">
            <a:spLocks noChangeArrowheads="1"/>
          </p:cNvSpPr>
          <p:nvPr/>
        </p:nvSpPr>
        <p:spPr bwMode="auto">
          <a:xfrm>
            <a:off x="3863261" y="2595032"/>
            <a:ext cx="2064774" cy="2137733"/>
          </a:xfrm>
          <a:prstGeom prst="rect">
            <a:avLst/>
          </a:prstGeom>
          <a:solidFill>
            <a:schemeClr val="bg1"/>
          </a:solidFill>
          <a:ln w="12700">
            <a:solidFill>
              <a:schemeClr val="hlink"/>
            </a:solidFill>
            <a:miter lim="800000"/>
            <a:headEnd/>
            <a:tailEnd/>
          </a:ln>
        </p:spPr>
        <p:txBody>
          <a:bodyPr lIns="221226" tIns="110613" rIns="221226" bIns="221226"/>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pPr algn="just">
              <a:tabLst>
                <a:tab pos="120965" algn="l"/>
              </a:tabLst>
            </a:pPr>
            <a:r>
              <a:rPr lang="en-US" sz="1064" b="1" dirty="0">
                <a:solidFill>
                  <a:srgbClr val="FF8000"/>
                </a:solidFill>
              </a:rPr>
              <a:t>Deliverables</a:t>
            </a:r>
          </a:p>
          <a:p>
            <a:pPr marL="82948" marR="0" lvl="0" indent="-82948">
              <a:lnSpc>
                <a:spcPct val="200000"/>
              </a:lnSpc>
              <a:spcBef>
                <a:spcPts val="0"/>
              </a:spcBef>
              <a:spcAft>
                <a:spcPts val="0"/>
              </a:spcAft>
              <a:buFont typeface="+mj-lt"/>
              <a:buAutoNum type="arabicPeriod"/>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Calendar</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Rough and Final cuts</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YouTube link</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Final Summary</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Poster</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20965" algn="l"/>
              </a:tabLst>
            </a:pPr>
            <a:r>
              <a:rPr lang="en-US" sz="1064" b="1" dirty="0">
                <a:solidFill>
                  <a:srgbClr val="FF8000"/>
                </a:solidFill>
              </a:rPr>
              <a:t>Required Resources</a:t>
            </a:r>
            <a:endParaRPr lang="en-US" sz="1064" dirty="0">
              <a:latin typeface="Times New Roman" charset="0"/>
            </a:endParaRPr>
          </a:p>
          <a:p>
            <a:pPr marL="82948" marR="0" lvl="0" indent="-82948">
              <a:lnSpc>
                <a:spcPct val="200000"/>
              </a:lnSpc>
              <a:spcBef>
                <a:spcPts val="0"/>
              </a:spcBef>
              <a:spcAft>
                <a:spcPts val="0"/>
              </a:spcAft>
              <a:buFont typeface="Times New Roman" panose="02020603050405020304" pitchFamily="18" charset="0"/>
              <a:buChar char="-"/>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Access to internet</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Times New Roman" panose="02020603050405020304" pitchFamily="18" charset="0"/>
              <a:buChar char="-"/>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My personal laptop</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Times New Roman" panose="02020603050405020304" pitchFamily="18" charset="0"/>
              <a:buChar char="-"/>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External hard-drive </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Times New Roman" panose="02020603050405020304" pitchFamily="18" charset="0"/>
              <a:buChar char="-"/>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Assess to editing software</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AVID Media Composer</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Premiere Pro</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82948" marR="0" lvl="0" indent="-82948">
              <a:lnSpc>
                <a:spcPct val="200000"/>
              </a:lnSpc>
              <a:spcBef>
                <a:spcPts val="0"/>
              </a:spcBef>
              <a:spcAft>
                <a:spcPts val="0"/>
              </a:spcAft>
              <a:buFont typeface="+mj-lt"/>
              <a:buAutoNum type="arabicPeriod"/>
              <a:tabLst>
                <a:tab pos="35790" algn="l"/>
              </a:tabLst>
            </a:pPr>
            <a:r>
              <a:rPr lang="en-US" sz="435" dirty="0">
                <a:effectLst/>
                <a:latin typeface="Times New Roman" panose="02020603050405020304" pitchFamily="18" charset="0"/>
                <a:ea typeface="Calibri" panose="020F0502020204030204" pitchFamily="34" charset="0"/>
                <a:cs typeface="Times New Roman" panose="02020603050405020304" pitchFamily="18" charset="0"/>
              </a:rPr>
              <a:t>After Effects</a:t>
            </a: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200000"/>
              </a:lnSpc>
              <a:spcBef>
                <a:spcPts val="0"/>
              </a:spcBef>
              <a:spcAft>
                <a:spcPts val="0"/>
              </a:spcAft>
              <a:tabLst>
                <a:tab pos="35790" algn="l"/>
              </a:tabLst>
            </a:pPr>
            <a:endParaRPr lang="en-US" sz="435" dirty="0">
              <a:effectLst/>
              <a:latin typeface="Calibri" panose="020F0502020204030204" pitchFamily="34" charset="0"/>
              <a:ea typeface="Calibri" panose="020F0502020204030204" pitchFamily="34" charset="0"/>
              <a:cs typeface="Times New Roman" panose="02020603050405020304" pitchFamily="18" charset="0"/>
            </a:endParaRPr>
          </a:p>
          <a:p>
            <a:pPr marL="150964" indent="-124421"/>
            <a:endParaRPr lang="en-US" sz="690" dirty="0"/>
          </a:p>
          <a:p>
            <a:pPr marL="150964" indent="-124421"/>
            <a:endParaRPr lang="en-US" sz="690" dirty="0"/>
          </a:p>
          <a:p>
            <a:pPr marL="150964" indent="-124421"/>
            <a:endParaRPr lang="en-US" sz="690" b="1" dirty="0"/>
          </a:p>
          <a:p>
            <a:pPr marL="335246" lvl="1" indent="-83716">
              <a:spcBef>
                <a:spcPct val="10000"/>
              </a:spcBef>
              <a:buFont typeface="Times New Roman" charset="0"/>
              <a:buChar char="•"/>
              <a:tabLst>
                <a:tab pos="120965" algn="l"/>
              </a:tabLst>
            </a:pPr>
            <a:endParaRPr lang="en-US" sz="581" dirty="0"/>
          </a:p>
          <a:p>
            <a:pPr>
              <a:spcBef>
                <a:spcPct val="10000"/>
              </a:spcBef>
              <a:tabLst>
                <a:tab pos="120965" algn="l"/>
              </a:tabLst>
            </a:pPr>
            <a:r>
              <a:rPr lang="en-US" sz="581" dirty="0">
                <a:latin typeface="Times New Roman" charset="0"/>
              </a:rPr>
              <a:t>	</a:t>
            </a:r>
          </a:p>
        </p:txBody>
      </p:sp>
      <p:sp>
        <p:nvSpPr>
          <p:cNvPr id="15" name="TextBox 14"/>
          <p:cNvSpPr txBox="1"/>
          <p:nvPr/>
        </p:nvSpPr>
        <p:spPr>
          <a:xfrm>
            <a:off x="6196372" y="1454400"/>
            <a:ext cx="1991032" cy="419859"/>
          </a:xfrm>
          <a:prstGeom prst="rect">
            <a:avLst/>
          </a:prstGeom>
          <a:noFill/>
        </p:spPr>
        <p:txBody>
          <a:bodyPr wrap="square" rtlCol="0">
            <a:spAutoFit/>
          </a:bodyPr>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pPr algn="ctr"/>
            <a:r>
              <a:rPr lang="en-US" sz="1064" b="1" dirty="0">
                <a:solidFill>
                  <a:srgbClr val="FF8000"/>
                </a:solidFill>
              </a:rPr>
              <a:t>Schedule</a:t>
            </a:r>
          </a:p>
          <a:p>
            <a:pPr algn="ctr"/>
            <a:endParaRPr lang="en-US" sz="1064" b="1" dirty="0">
              <a:solidFill>
                <a:srgbClr val="FF8000"/>
              </a:solidFill>
            </a:endParaRPr>
          </a:p>
        </p:txBody>
      </p:sp>
      <p:sp>
        <p:nvSpPr>
          <p:cNvPr id="16" name="TextBox 15"/>
          <p:cNvSpPr txBox="1"/>
          <p:nvPr/>
        </p:nvSpPr>
        <p:spPr>
          <a:xfrm>
            <a:off x="4109100" y="4799297"/>
            <a:ext cx="1922376" cy="226344"/>
          </a:xfrm>
          <a:prstGeom prst="rect">
            <a:avLst/>
          </a:prstGeom>
          <a:noFill/>
        </p:spPr>
        <p:txBody>
          <a:bodyPr wrap="square" rtlCol="0">
            <a:spAutoFit/>
          </a:bodyPr>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r>
              <a:rPr lang="en-US" sz="871" b="1" dirty="0">
                <a:solidFill>
                  <a:srgbClr val="FF8000"/>
                </a:solidFill>
              </a:rPr>
              <a:t>Budget</a:t>
            </a:r>
          </a:p>
        </p:txBody>
      </p:sp>
      <p:sp>
        <p:nvSpPr>
          <p:cNvPr id="6" name="TextBox 5">
            <a:extLst>
              <a:ext uri="{FF2B5EF4-FFF2-40B4-BE49-F238E27FC236}">
                <a16:creationId xmlns:a16="http://schemas.microsoft.com/office/drawing/2014/main" id="{3829C8A8-308B-446C-BBDE-E226E8879EAB}"/>
              </a:ext>
            </a:extLst>
          </p:cNvPr>
          <p:cNvSpPr txBox="1"/>
          <p:nvPr/>
        </p:nvSpPr>
        <p:spPr>
          <a:xfrm>
            <a:off x="1704791" y="4590436"/>
            <a:ext cx="2027903" cy="1403333"/>
          </a:xfrm>
          <a:prstGeom prst="rect">
            <a:avLst/>
          </a:prstGeom>
          <a:noFill/>
        </p:spPr>
        <p:txBody>
          <a:bodyPr wrap="square" rtlCol="0">
            <a:spAutoFit/>
          </a:bodyPr>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endParaRPr lang="en-US" sz="1064" b="1" dirty="0">
              <a:solidFill>
                <a:srgbClr val="FF8000"/>
              </a:solidFill>
            </a:endParaRPr>
          </a:p>
          <a:p>
            <a:r>
              <a:rPr lang="en-US" sz="1064" b="1" dirty="0">
                <a:solidFill>
                  <a:srgbClr val="FF8000"/>
                </a:solidFill>
              </a:rPr>
              <a:t>	The Process</a:t>
            </a:r>
            <a:endParaRPr lang="en-US" sz="1064" dirty="0"/>
          </a:p>
          <a:p>
            <a:pPr>
              <a:lnSpc>
                <a:spcPct val="200000"/>
              </a:lnSpc>
            </a:pPr>
            <a:r>
              <a:rPr lang="en-US" sz="435" dirty="0">
                <a:effectLst/>
                <a:latin typeface="Times New Roman" panose="02020603050405020304" pitchFamily="18" charset="0"/>
                <a:ea typeface="Calibri" panose="020F0502020204030204" pitchFamily="34" charset="0"/>
              </a:rPr>
              <a:t>	</a:t>
            </a:r>
            <a:r>
              <a:rPr lang="en-US" sz="484" dirty="0">
                <a:effectLst/>
                <a:latin typeface="Times New Roman" panose="02020603050405020304" pitchFamily="18" charset="0"/>
                <a:ea typeface="Calibri" panose="020F0502020204030204" pitchFamily="34" charset="0"/>
              </a:rPr>
              <a:t>Maurice will be in charge of creating and shooting the content. As this is originally his idea, with his advisement, I will be considered his Assistant Director as I help manage the project and make sure we are organized so that things run as smoothly as possible while also meeting deadlines. Not only will I keep things in check, but I will also be the video editor.</a:t>
            </a:r>
            <a:r>
              <a:rPr lang="en-US" sz="484" dirty="0"/>
              <a:t>.</a:t>
            </a:r>
          </a:p>
          <a:p>
            <a:r>
              <a:rPr lang="en-US" sz="581" dirty="0"/>
              <a:t> </a:t>
            </a:r>
          </a:p>
        </p:txBody>
      </p:sp>
      <p:graphicFrame>
        <p:nvGraphicFramePr>
          <p:cNvPr id="5" name="Table 4">
            <a:extLst>
              <a:ext uri="{FF2B5EF4-FFF2-40B4-BE49-F238E27FC236}">
                <a16:creationId xmlns:a16="http://schemas.microsoft.com/office/drawing/2014/main" id="{7F4EA479-A8B3-43C4-9779-26C5A58C1B44}"/>
              </a:ext>
            </a:extLst>
          </p:cNvPr>
          <p:cNvGraphicFramePr>
            <a:graphicFrameLocks noGrp="1"/>
          </p:cNvGraphicFramePr>
          <p:nvPr/>
        </p:nvGraphicFramePr>
        <p:xfrm>
          <a:off x="3910594" y="5022198"/>
          <a:ext cx="2092427" cy="998405"/>
        </p:xfrm>
        <a:graphic>
          <a:graphicData uri="http://schemas.openxmlformats.org/drawingml/2006/table">
            <a:tbl>
              <a:tblPr firstRow="1" firstCol="1" bandRow="1"/>
              <a:tblGrid>
                <a:gridCol w="396363">
                  <a:extLst>
                    <a:ext uri="{9D8B030D-6E8A-4147-A177-3AD203B41FA5}">
                      <a16:colId xmlns:a16="http://schemas.microsoft.com/office/drawing/2014/main" val="2201587576"/>
                    </a:ext>
                  </a:extLst>
                </a:gridCol>
                <a:gridCol w="904140">
                  <a:extLst>
                    <a:ext uri="{9D8B030D-6E8A-4147-A177-3AD203B41FA5}">
                      <a16:colId xmlns:a16="http://schemas.microsoft.com/office/drawing/2014/main" val="3903696873"/>
                    </a:ext>
                  </a:extLst>
                </a:gridCol>
                <a:gridCol w="791924">
                  <a:extLst>
                    <a:ext uri="{9D8B030D-6E8A-4147-A177-3AD203B41FA5}">
                      <a16:colId xmlns:a16="http://schemas.microsoft.com/office/drawing/2014/main" val="4007126570"/>
                    </a:ext>
                  </a:extLst>
                </a:gridCol>
              </a:tblGrid>
              <a:tr h="278176">
                <a:tc>
                  <a:txBody>
                    <a:bodyPr/>
                    <a:lstStyle/>
                    <a:p>
                      <a:pPr marL="0" marR="0">
                        <a:lnSpc>
                          <a:spcPct val="200000"/>
                        </a:lnSpc>
                        <a:spcBef>
                          <a:spcPts val="0"/>
                        </a:spcBef>
                        <a:spcAft>
                          <a:spcPts val="0"/>
                        </a:spcAft>
                        <a:tabLst>
                          <a:tab pos="147955"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147955"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Estimate Amt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147955"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Total Spent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825068"/>
                  </a:ext>
                </a:extLst>
              </a:tr>
              <a:tr h="427129">
                <a:tc>
                  <a:txBody>
                    <a:bodyPr/>
                    <a:lstStyle/>
                    <a:p>
                      <a:pPr marL="0" marR="0">
                        <a:lnSpc>
                          <a:spcPct val="200000"/>
                        </a:lnSpc>
                        <a:spcBef>
                          <a:spcPts val="0"/>
                        </a:spcBef>
                        <a:spcAft>
                          <a:spcPts val="0"/>
                        </a:spcAft>
                        <a:tabLst>
                          <a:tab pos="147955" algn="l"/>
                        </a:tabLst>
                      </a:pPr>
                      <a:r>
                        <a:rPr lang="en-US" sz="500" dirty="0">
                          <a:effectLst/>
                          <a:latin typeface="Times New Roman" panose="02020603050405020304" pitchFamily="18" charset="0"/>
                          <a:ea typeface="Calibri" panose="020F0502020204030204" pitchFamily="34" charset="0"/>
                          <a:cs typeface="Times New Roman" panose="02020603050405020304" pitchFamily="18" charset="0"/>
                        </a:rPr>
                        <a:t>AVID Media Composer</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14795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$9.99 monthly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14795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$19.98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590748"/>
                  </a:ext>
                </a:extLst>
              </a:tr>
              <a:tr h="283811">
                <a:tc>
                  <a:txBody>
                    <a:bodyPr/>
                    <a:lstStyle/>
                    <a:p>
                      <a:pPr marL="0" marR="0" algn="r">
                        <a:lnSpc>
                          <a:spcPct val="200000"/>
                        </a:lnSpc>
                        <a:spcBef>
                          <a:spcPts val="0"/>
                        </a:spcBef>
                        <a:spcAft>
                          <a:spcPts val="0"/>
                        </a:spcAft>
                        <a:tabLst>
                          <a:tab pos="147955" algn="l"/>
                        </a:tabLst>
                      </a:pP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Estimate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147955" algn="l"/>
                          <a:tab pos="1842135" algn="r"/>
                        </a:tabLst>
                      </a:pP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$9.99	Total</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147955" algn="l"/>
                        </a:tabLst>
                      </a:pP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$19.98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592" marR="16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079030"/>
                  </a:ext>
                </a:extLst>
              </a:tr>
            </a:tbl>
          </a:graphicData>
        </a:graphic>
      </p:graphicFrame>
      <p:pic>
        <p:nvPicPr>
          <p:cNvPr id="18" name="Picture 17" descr="A screen shot of a computer&#10;&#10;Description automatically generated">
            <a:extLst>
              <a:ext uri="{FF2B5EF4-FFF2-40B4-BE49-F238E27FC236}">
                <a16:creationId xmlns:a16="http://schemas.microsoft.com/office/drawing/2014/main" id="{2C61DA10-E484-47A7-9251-57B56653E782}"/>
              </a:ext>
            </a:extLst>
          </p:cNvPr>
          <p:cNvPicPr>
            <a:picLocks noChangeAspect="1"/>
          </p:cNvPicPr>
          <p:nvPr/>
        </p:nvPicPr>
        <p:blipFill rotWithShape="1">
          <a:blip r:embed="rId4">
            <a:extLst>
              <a:ext uri="{28A0092B-C50C-407E-A947-70E740481C1C}">
                <a14:useLocalDpi xmlns:a14="http://schemas.microsoft.com/office/drawing/2010/main" val="0"/>
              </a:ext>
            </a:extLst>
          </a:blip>
          <a:srcRect l="4563" r="4105"/>
          <a:stretch/>
        </p:blipFill>
        <p:spPr>
          <a:xfrm>
            <a:off x="8451534" y="4903839"/>
            <a:ext cx="1999448" cy="1341520"/>
          </a:xfrm>
          <a:prstGeom prst="rect">
            <a:avLst/>
          </a:prstGeom>
        </p:spPr>
      </p:pic>
      <p:graphicFrame>
        <p:nvGraphicFramePr>
          <p:cNvPr id="2" name="Table 1">
            <a:extLst>
              <a:ext uri="{FF2B5EF4-FFF2-40B4-BE49-F238E27FC236}">
                <a16:creationId xmlns:a16="http://schemas.microsoft.com/office/drawing/2014/main" id="{0AB71E7D-FAD6-4856-93BF-1FC1B33E2EC3}"/>
              </a:ext>
            </a:extLst>
          </p:cNvPr>
          <p:cNvGraphicFramePr>
            <a:graphicFrameLocks noGrp="1"/>
          </p:cNvGraphicFramePr>
          <p:nvPr/>
        </p:nvGraphicFramePr>
        <p:xfrm>
          <a:off x="6038496" y="1865897"/>
          <a:ext cx="2360543" cy="1489360"/>
        </p:xfrm>
        <a:graphic>
          <a:graphicData uri="http://schemas.openxmlformats.org/drawingml/2006/table">
            <a:tbl>
              <a:tblPr firstRow="1" bandRow="1" bandCol="1"/>
              <a:tblGrid>
                <a:gridCol w="477505">
                  <a:extLst>
                    <a:ext uri="{9D8B030D-6E8A-4147-A177-3AD203B41FA5}">
                      <a16:colId xmlns:a16="http://schemas.microsoft.com/office/drawing/2014/main" val="2342320430"/>
                    </a:ext>
                  </a:extLst>
                </a:gridCol>
                <a:gridCol w="477505">
                  <a:extLst>
                    <a:ext uri="{9D8B030D-6E8A-4147-A177-3AD203B41FA5}">
                      <a16:colId xmlns:a16="http://schemas.microsoft.com/office/drawing/2014/main" val="1658844259"/>
                    </a:ext>
                  </a:extLst>
                </a:gridCol>
                <a:gridCol w="477505">
                  <a:extLst>
                    <a:ext uri="{9D8B030D-6E8A-4147-A177-3AD203B41FA5}">
                      <a16:colId xmlns:a16="http://schemas.microsoft.com/office/drawing/2014/main" val="1760421927"/>
                    </a:ext>
                  </a:extLst>
                </a:gridCol>
                <a:gridCol w="477505">
                  <a:extLst>
                    <a:ext uri="{9D8B030D-6E8A-4147-A177-3AD203B41FA5}">
                      <a16:colId xmlns:a16="http://schemas.microsoft.com/office/drawing/2014/main" val="1159060878"/>
                    </a:ext>
                  </a:extLst>
                </a:gridCol>
                <a:gridCol w="450523">
                  <a:extLst>
                    <a:ext uri="{9D8B030D-6E8A-4147-A177-3AD203B41FA5}">
                      <a16:colId xmlns:a16="http://schemas.microsoft.com/office/drawing/2014/main" val="858894208"/>
                    </a:ext>
                  </a:extLst>
                </a:gridCol>
              </a:tblGrid>
              <a:tr h="43929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kern="1200" dirty="0">
                          <a:effectLst/>
                        </a:rPr>
                        <a:t>        </a:t>
                      </a:r>
                      <a:r>
                        <a:rPr lang="en-US" sz="700" kern="1200" dirty="0">
                          <a:effectLst/>
                        </a:rPr>
                        <a:t>Calendar </a:t>
                      </a:r>
                      <a:endParaRPr lang="en-US" sz="700" dirty="0"/>
                    </a:p>
                  </a:txBody>
                  <a:tcPr marL="22123" marR="22123" marT="11061" marB="1106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334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400" dirty="0"/>
                        <a:t>Q1 </a:t>
                      </a:r>
                    </a:p>
                  </a:txBody>
                  <a:tcPr marL="22123" marR="22123" marT="11061" marB="1106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334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400" dirty="0"/>
                        <a:t>Q2</a:t>
                      </a:r>
                    </a:p>
                  </a:txBody>
                  <a:tcPr marL="22123" marR="22123" marT="11061" marB="1106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334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400" dirty="0"/>
                        <a:t>Q3</a:t>
                      </a:r>
                    </a:p>
                  </a:txBody>
                  <a:tcPr marL="22123" marR="22123" marT="11061" marB="1106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334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400" dirty="0"/>
                        <a:t>Q4</a:t>
                      </a:r>
                    </a:p>
                  </a:txBody>
                  <a:tcPr marL="22123" marR="22123" marT="11061" marB="1106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3342"/>
                    </a:solidFill>
                  </a:tcPr>
                </a:tc>
                <a:extLst>
                  <a:ext uri="{0D108BD9-81ED-4DB2-BD59-A6C34878D82A}">
                    <a16:rowId xmlns:a16="http://schemas.microsoft.com/office/drawing/2014/main" val="3028759393"/>
                  </a:ext>
                </a:extLst>
              </a:tr>
              <a:tr h="44560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b="1" kern="1200" dirty="0">
                          <a:effectLst/>
                        </a:rPr>
                        <a:t>Pre-Production</a:t>
                      </a:r>
                      <a:endParaRPr lang="en-US" sz="600" b="1" dirty="0"/>
                    </a:p>
                  </a:txBody>
                  <a:tcPr marL="22123" marR="22123" marT="11061" marB="1106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effectLst/>
                        </a:rPr>
                        <a:t>Script + Storyboard</a:t>
                      </a:r>
                    </a:p>
                    <a:p>
                      <a:r>
                        <a:rPr lang="en-US" sz="600" kern="1200" dirty="0">
                          <a:effectLst/>
                        </a:rPr>
                        <a:t>1/4/21</a:t>
                      </a:r>
                      <a:endParaRPr lang="en-US" sz="600" dirty="0"/>
                    </a:p>
                  </a:txBody>
                  <a:tcPr marL="22123" marR="22123" marT="11061" marB="110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effectLst/>
                        </a:rPr>
                        <a:t>location</a:t>
                      </a:r>
                    </a:p>
                    <a:p>
                      <a:r>
                        <a:rPr lang="en-US" sz="600" kern="1200" dirty="0">
                          <a:effectLst/>
                        </a:rPr>
                        <a:t>2/15/2020</a:t>
                      </a:r>
                      <a:endParaRPr lang="en-US" sz="600" dirty="0"/>
                    </a:p>
                  </a:txBody>
                  <a:tcPr marL="22123" marR="22123" marT="11061" marB="110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effectLst/>
                        </a:rPr>
                        <a:t>Cast + crew</a:t>
                      </a:r>
                    </a:p>
                    <a:p>
                      <a:r>
                        <a:rPr lang="en-US" sz="600" kern="1200" dirty="0">
                          <a:effectLst/>
                        </a:rPr>
                        <a:t>2/21/2021</a:t>
                      </a:r>
                      <a:endParaRPr lang="en-US" sz="600" dirty="0"/>
                    </a:p>
                  </a:txBody>
                  <a:tcPr marL="22123" marR="22123" marT="11061" marB="110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solidFill>
                            <a:schemeClr val="dk1"/>
                          </a:solidFill>
                          <a:effectLst/>
                          <a:latin typeface="+mn-lt"/>
                          <a:ea typeface="+mn-ea"/>
                          <a:cs typeface="+mn-cs"/>
                        </a:rPr>
                        <a:t>Everything Complete</a:t>
                      </a:r>
                    </a:p>
                    <a:p>
                      <a:r>
                        <a:rPr lang="en-US" sz="600" kern="1200" dirty="0">
                          <a:solidFill>
                            <a:schemeClr val="dk1"/>
                          </a:solidFill>
                          <a:effectLst/>
                          <a:latin typeface="+mn-lt"/>
                          <a:ea typeface="+mn-ea"/>
                          <a:cs typeface="+mn-cs"/>
                        </a:rPr>
                        <a:t>2/28/2021</a:t>
                      </a:r>
                      <a:endParaRPr lang="en-US" sz="600" dirty="0"/>
                    </a:p>
                  </a:txBody>
                  <a:tcPr marL="22123" marR="22123" marT="11061" marB="110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extLst>
                  <a:ext uri="{0D108BD9-81ED-4DB2-BD59-A6C34878D82A}">
                    <a16:rowId xmlns:a16="http://schemas.microsoft.com/office/drawing/2014/main" val="1972394683"/>
                  </a:ext>
                </a:extLst>
              </a:tr>
              <a:tr h="6044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b="1" kern="1200" dirty="0">
                          <a:solidFill>
                            <a:schemeClr val="dk1"/>
                          </a:solidFill>
                          <a:effectLst/>
                          <a:latin typeface="+mn-lt"/>
                          <a:ea typeface="+mn-ea"/>
                          <a:cs typeface="+mn-cs"/>
                        </a:rPr>
                        <a:t>Production &amp; Post-Production </a:t>
                      </a:r>
                      <a:endParaRPr lang="en-US" sz="600" dirty="0"/>
                    </a:p>
                  </a:txBody>
                  <a:tcPr marL="22123" marR="22123" marT="11061" marB="1106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solidFill>
                            <a:schemeClr val="dk1"/>
                          </a:solidFill>
                          <a:effectLst/>
                          <a:latin typeface="+mn-lt"/>
                          <a:ea typeface="+mn-ea"/>
                          <a:cs typeface="+mn-cs"/>
                        </a:rPr>
                        <a:t>Filming Start</a:t>
                      </a:r>
                    </a:p>
                    <a:p>
                      <a:r>
                        <a:rPr lang="en-US" sz="600" kern="1200" dirty="0">
                          <a:solidFill>
                            <a:schemeClr val="dk1"/>
                          </a:solidFill>
                          <a:effectLst/>
                          <a:latin typeface="+mn-lt"/>
                          <a:ea typeface="+mn-ea"/>
                          <a:cs typeface="+mn-cs"/>
                        </a:rPr>
                        <a:t>3/1/2021</a:t>
                      </a:r>
                      <a:endParaRPr lang="en-US" sz="600" dirty="0"/>
                    </a:p>
                  </a:txBody>
                  <a:tcPr marL="22123" marR="22123" marT="11061" marB="110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solidFill>
                            <a:schemeClr val="dk1"/>
                          </a:solidFill>
                          <a:effectLst/>
                          <a:latin typeface="+mn-lt"/>
                          <a:ea typeface="+mn-ea"/>
                          <a:cs typeface="+mn-cs"/>
                        </a:rPr>
                        <a:t>Filming Ends</a:t>
                      </a:r>
                    </a:p>
                    <a:p>
                      <a:r>
                        <a:rPr lang="en-US" sz="600" kern="1200" dirty="0">
                          <a:solidFill>
                            <a:schemeClr val="dk1"/>
                          </a:solidFill>
                          <a:effectLst/>
                          <a:latin typeface="+mn-lt"/>
                          <a:ea typeface="+mn-ea"/>
                          <a:cs typeface="+mn-cs"/>
                        </a:rPr>
                        <a:t>3/13/2021</a:t>
                      </a:r>
                    </a:p>
                    <a:p>
                      <a:endParaRPr lang="en-US" sz="600" dirty="0"/>
                    </a:p>
                  </a:txBody>
                  <a:tcPr marL="22123" marR="22123" marT="11061" marB="110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solidFill>
                            <a:schemeClr val="dk1"/>
                          </a:solidFill>
                          <a:effectLst/>
                          <a:latin typeface="+mn-lt"/>
                          <a:ea typeface="+mn-ea"/>
                          <a:cs typeface="+mn-cs"/>
                        </a:rPr>
                        <a:t>Post-production Starts (Editing)</a:t>
                      </a:r>
                    </a:p>
                    <a:p>
                      <a:r>
                        <a:rPr lang="en-US" sz="600" kern="1200" dirty="0">
                          <a:solidFill>
                            <a:schemeClr val="dk1"/>
                          </a:solidFill>
                          <a:effectLst/>
                          <a:latin typeface="+mn-lt"/>
                          <a:ea typeface="+mn-ea"/>
                          <a:cs typeface="+mn-cs"/>
                        </a:rPr>
                        <a:t>3/19/2021</a:t>
                      </a:r>
                      <a:endParaRPr lang="en-US" sz="600" dirty="0"/>
                    </a:p>
                  </a:txBody>
                  <a:tcPr marL="22123" marR="22123" marT="11061" marB="110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600" kern="1200" dirty="0">
                          <a:solidFill>
                            <a:schemeClr val="dk1"/>
                          </a:solidFill>
                          <a:effectLst/>
                          <a:latin typeface="+mn-lt"/>
                          <a:ea typeface="+mn-ea"/>
                          <a:cs typeface="+mn-cs"/>
                        </a:rPr>
                        <a:t>Post-production Ends</a:t>
                      </a:r>
                    </a:p>
                    <a:p>
                      <a:r>
                        <a:rPr lang="en-US" sz="600" kern="1200" dirty="0">
                          <a:solidFill>
                            <a:schemeClr val="dk1"/>
                          </a:solidFill>
                          <a:effectLst/>
                          <a:latin typeface="+mn-lt"/>
                          <a:ea typeface="+mn-ea"/>
                          <a:cs typeface="+mn-cs"/>
                        </a:rPr>
                        <a:t>4/1/2021</a:t>
                      </a:r>
                    </a:p>
                    <a:p>
                      <a:endParaRPr lang="en-US" sz="600" dirty="0"/>
                    </a:p>
                  </a:txBody>
                  <a:tcPr marL="22123" marR="22123" marT="11061" marB="110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F3342">
                        <a:tint val="40000"/>
                      </a:srgbClr>
                    </a:solidFill>
                  </a:tcPr>
                </a:tc>
                <a:extLst>
                  <a:ext uri="{0D108BD9-81ED-4DB2-BD59-A6C34878D82A}">
                    <a16:rowId xmlns:a16="http://schemas.microsoft.com/office/drawing/2014/main" val="120184413"/>
                  </a:ext>
                </a:extLst>
              </a:tr>
            </a:tbl>
          </a:graphicData>
        </a:graphic>
      </p:graphicFrame>
      <p:sp>
        <p:nvSpPr>
          <p:cNvPr id="19" name="TextBox 18">
            <a:extLst>
              <a:ext uri="{FF2B5EF4-FFF2-40B4-BE49-F238E27FC236}">
                <a16:creationId xmlns:a16="http://schemas.microsoft.com/office/drawing/2014/main" id="{53BBBC0F-9DFA-4A74-9F61-E91D00605BD8}"/>
              </a:ext>
            </a:extLst>
          </p:cNvPr>
          <p:cNvSpPr txBox="1"/>
          <p:nvPr/>
        </p:nvSpPr>
        <p:spPr>
          <a:xfrm>
            <a:off x="6962468" y="3721856"/>
            <a:ext cx="774290" cy="256096"/>
          </a:xfrm>
          <a:prstGeom prst="rect">
            <a:avLst/>
          </a:prstGeom>
          <a:noFill/>
        </p:spPr>
        <p:txBody>
          <a:bodyPr wrap="square">
            <a:spAutoFit/>
          </a:bodyPr>
          <a:lstStyle>
            <a:defPPr>
              <a:defRPr lang="en-US"/>
            </a:defPPr>
            <a:lvl1pPr algn="l" rtl="0" fontAlgn="base">
              <a:spcBef>
                <a:spcPct val="0"/>
              </a:spcBef>
              <a:spcAft>
                <a:spcPct val="0"/>
              </a:spcAft>
              <a:defRPr sz="2853" kern="1200">
                <a:solidFill>
                  <a:schemeClr val="tx1"/>
                </a:solidFill>
                <a:latin typeface="Times New Roman" charset="0"/>
                <a:ea typeface="+mn-ea"/>
                <a:cs typeface="+mn-cs"/>
              </a:defRPr>
            </a:lvl1pPr>
            <a:lvl2pPr marL="130439" algn="l" rtl="0" fontAlgn="base">
              <a:spcBef>
                <a:spcPct val="0"/>
              </a:spcBef>
              <a:spcAft>
                <a:spcPct val="0"/>
              </a:spcAft>
              <a:defRPr sz="2853" kern="1200">
                <a:solidFill>
                  <a:schemeClr val="tx1"/>
                </a:solidFill>
                <a:latin typeface="Times New Roman" charset="0"/>
                <a:ea typeface="+mn-ea"/>
                <a:cs typeface="+mn-cs"/>
              </a:defRPr>
            </a:lvl2pPr>
            <a:lvl3pPr marL="260878" algn="l" rtl="0" fontAlgn="base">
              <a:spcBef>
                <a:spcPct val="0"/>
              </a:spcBef>
              <a:spcAft>
                <a:spcPct val="0"/>
              </a:spcAft>
              <a:defRPr sz="2853" kern="1200">
                <a:solidFill>
                  <a:schemeClr val="tx1"/>
                </a:solidFill>
                <a:latin typeface="Times New Roman" charset="0"/>
                <a:ea typeface="+mn-ea"/>
                <a:cs typeface="+mn-cs"/>
              </a:defRPr>
            </a:lvl3pPr>
            <a:lvl4pPr marL="391317" algn="l" rtl="0" fontAlgn="base">
              <a:spcBef>
                <a:spcPct val="0"/>
              </a:spcBef>
              <a:spcAft>
                <a:spcPct val="0"/>
              </a:spcAft>
              <a:defRPr sz="2853" kern="1200">
                <a:solidFill>
                  <a:schemeClr val="tx1"/>
                </a:solidFill>
                <a:latin typeface="Times New Roman" charset="0"/>
                <a:ea typeface="+mn-ea"/>
                <a:cs typeface="+mn-cs"/>
              </a:defRPr>
            </a:lvl4pPr>
            <a:lvl5pPr marL="521757" algn="l" rtl="0" fontAlgn="base">
              <a:spcBef>
                <a:spcPct val="0"/>
              </a:spcBef>
              <a:spcAft>
                <a:spcPct val="0"/>
              </a:spcAft>
              <a:defRPr sz="2853" kern="1200">
                <a:solidFill>
                  <a:schemeClr val="tx1"/>
                </a:solidFill>
                <a:latin typeface="Times New Roman" charset="0"/>
                <a:ea typeface="+mn-ea"/>
                <a:cs typeface="+mn-cs"/>
              </a:defRPr>
            </a:lvl5pPr>
            <a:lvl6pPr marL="652196" algn="l" defTabSz="260878" rtl="0" eaLnBrk="1" latinLnBrk="0" hangingPunct="1">
              <a:defRPr sz="2853" kern="1200">
                <a:solidFill>
                  <a:schemeClr val="tx1"/>
                </a:solidFill>
                <a:latin typeface="Times New Roman" charset="0"/>
                <a:ea typeface="+mn-ea"/>
                <a:cs typeface="+mn-cs"/>
              </a:defRPr>
            </a:lvl6pPr>
            <a:lvl7pPr marL="782635" algn="l" defTabSz="260878" rtl="0" eaLnBrk="1" latinLnBrk="0" hangingPunct="1">
              <a:defRPr sz="2853" kern="1200">
                <a:solidFill>
                  <a:schemeClr val="tx1"/>
                </a:solidFill>
                <a:latin typeface="Times New Roman" charset="0"/>
                <a:ea typeface="+mn-ea"/>
                <a:cs typeface="+mn-cs"/>
              </a:defRPr>
            </a:lvl7pPr>
            <a:lvl8pPr marL="913074" algn="l" defTabSz="260878" rtl="0" eaLnBrk="1" latinLnBrk="0" hangingPunct="1">
              <a:defRPr sz="2853" kern="1200">
                <a:solidFill>
                  <a:schemeClr val="tx1"/>
                </a:solidFill>
                <a:latin typeface="Times New Roman" charset="0"/>
                <a:ea typeface="+mn-ea"/>
                <a:cs typeface="+mn-cs"/>
              </a:defRPr>
            </a:lvl8pPr>
            <a:lvl9pPr marL="1043513" algn="l" defTabSz="260878" rtl="0" eaLnBrk="1" latinLnBrk="0" hangingPunct="1">
              <a:defRPr sz="2853" kern="1200">
                <a:solidFill>
                  <a:schemeClr val="tx1"/>
                </a:solidFill>
                <a:latin typeface="Times New Roman" charset="0"/>
                <a:ea typeface="+mn-ea"/>
                <a:cs typeface="+mn-cs"/>
              </a:defRPr>
            </a:lvl9pPr>
          </a:lstStyle>
          <a:p>
            <a:r>
              <a:rPr lang="en-US" sz="1064" b="1" dirty="0">
                <a:solidFill>
                  <a:srgbClr val="FF8000"/>
                </a:solidFill>
              </a:rPr>
              <a:t>Chart</a:t>
            </a:r>
          </a:p>
        </p:txBody>
      </p:sp>
      <p:pic>
        <p:nvPicPr>
          <p:cNvPr id="4" name="Picture 3" descr="Chart, bar chart&#10;&#10;Description automatically generated">
            <a:extLst>
              <a:ext uri="{FF2B5EF4-FFF2-40B4-BE49-F238E27FC236}">
                <a16:creationId xmlns:a16="http://schemas.microsoft.com/office/drawing/2014/main" id="{3EAD871E-A8F4-49EB-9117-A1E609EB2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622" y="4095940"/>
            <a:ext cx="2198540" cy="1273650"/>
          </a:xfrm>
          <a:prstGeom prst="rect">
            <a:avLst/>
          </a:prstGeom>
        </p:spPr>
      </p:pic>
    </p:spTree>
    <p:extLst>
      <p:ext uri="{BB962C8B-B14F-4D97-AF65-F5344CB8AC3E}">
        <p14:creationId xmlns:p14="http://schemas.microsoft.com/office/powerpoint/2010/main" val="186391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913</Words>
  <Application>Microsoft Office PowerPoint</Application>
  <PresentationFormat>Widescreen</PresentationFormat>
  <Paragraphs>137</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Office Theme</vt:lpstr>
      <vt:lpstr>Default Design</vt:lpstr>
      <vt:lpstr>Culmination</vt:lpstr>
      <vt:lpstr>Project </vt:lpstr>
      <vt:lpstr>Schedule </vt:lpstr>
      <vt:lpstr>Required Resources</vt:lpstr>
      <vt:lpstr>Budget</vt:lpstr>
      <vt:lpstr>The Process</vt:lpstr>
      <vt:lpstr>Challenges</vt:lpstr>
      <vt:lpstr>Conclusion</vt:lpstr>
      <vt:lpstr>“Genesis”  Diane Baez Department of  Entertainment Technology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Culmination</dc:title>
  <dc:creator>DianeTheUnicorn Baez</dc:creator>
  <cp:lastModifiedBy>DianeTheUnicorn Baez</cp:lastModifiedBy>
  <cp:revision>22</cp:revision>
  <dcterms:created xsi:type="dcterms:W3CDTF">2021-05-11T17:43:00Z</dcterms:created>
  <dcterms:modified xsi:type="dcterms:W3CDTF">2021-05-13T17:39:31Z</dcterms:modified>
</cp:coreProperties>
</file>