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66" r:id="rId5"/>
    <p:sldId id="309" r:id="rId6"/>
    <p:sldId id="320" r:id="rId7"/>
    <p:sldId id="319" r:id="rId8"/>
    <p:sldId id="312" r:id="rId9"/>
    <p:sldId id="315" r:id="rId10"/>
    <p:sldId id="323" r:id="rId11"/>
    <p:sldId id="325" r:id="rId12"/>
    <p:sldId id="322" r:id="rId13"/>
    <p:sldId id="324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D5AA9-DF78-4DE1-B613-CA0306DD069E}" v="95" dt="2021-04-25T22:02:29.991"/>
    <p1510:client id="{A3DB3599-F388-6641-A95D-65A0E5ED2289}" v="1" dt="2021-04-25T21:16:39.036"/>
    <p1510:client id="{CA4668C7-7CBF-3D72-7748-8356F8AA4AAE}" v="11" dt="2021-04-25T22:10:15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18" autoAdjust="0"/>
  </p:normalViewPr>
  <p:slideViewPr>
    <p:cSldViewPr snapToGrid="0">
      <p:cViewPr varScale="1">
        <p:scale>
          <a:sx n="81" d="100"/>
          <a:sy n="81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52F92-B4E4-4FB3-8F88-6A1F6F92315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9DCFC-8F44-4A9B-9E77-608B973B4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9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9DCFC-8F44-4A9B-9E77-608B973B41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2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9DCFC-8F44-4A9B-9E77-608B973B41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9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9DCFC-8F44-4A9B-9E77-608B973B41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9DCFC-8F44-4A9B-9E77-608B973B41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9DCFC-8F44-4A9B-9E77-608B973B41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9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9DCFC-8F44-4A9B-9E77-608B973B41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0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4/25/2021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4/25/2021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075" y="639097"/>
            <a:ext cx="5227997" cy="3494791"/>
          </a:xfrm>
        </p:spPr>
        <p:txBody>
          <a:bodyPr>
            <a:normAutofit/>
          </a:bodyPr>
          <a:lstStyle/>
          <a:p>
            <a:r>
              <a:rPr lang="en-US" sz="4400">
                <a:cs typeface="Times New Roman" panose="02020603050405020304" pitchFamily="18" charset="0"/>
              </a:rPr>
              <a:t>Shaping Young Minds; </a:t>
            </a:r>
            <a:br>
              <a:rPr lang="en-US" sz="4400">
                <a:cs typeface="Times New Roman" panose="02020603050405020304" pitchFamily="18" charset="0"/>
              </a:rPr>
            </a:br>
            <a:r>
              <a:rPr lang="en-US" sz="4400">
                <a:cs typeface="Times New Roman" panose="02020603050405020304" pitchFamily="18" charset="0"/>
              </a:rPr>
              <a:t>A Nutritional and Motivational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0"/>
            <a:ext cx="4829101" cy="2469051"/>
          </a:xfrm>
        </p:spPr>
        <p:txBody>
          <a:bodyPr>
            <a:normAutofit fontScale="85000" lnSpcReduction="20000"/>
          </a:bodyPr>
          <a:lstStyle/>
          <a:p>
            <a:r>
              <a:rPr lang="en-US" sz="2000">
                <a:latin typeface="+mj-lt"/>
                <a:cs typeface="Times New Roman" panose="02020603050405020304" pitchFamily="18" charset="0"/>
              </a:rPr>
              <a:t>U. HAMRAYEVA</a:t>
            </a:r>
          </a:p>
          <a:p>
            <a:r>
              <a:rPr lang="en-US" sz="2000">
                <a:latin typeface="+mj-lt"/>
                <a:cs typeface="Times New Roman" panose="02020603050405020304" pitchFamily="18" charset="0"/>
              </a:rPr>
              <a:t>Y. LORENZO</a:t>
            </a:r>
          </a:p>
          <a:p>
            <a:r>
              <a:rPr lang="en-US" sz="2000">
                <a:latin typeface="+mj-lt"/>
                <a:cs typeface="Times New Roman" panose="02020603050405020304" pitchFamily="18" charset="0"/>
              </a:rPr>
              <a:t>C. VALENTIN</a:t>
            </a:r>
          </a:p>
          <a:p>
            <a:r>
              <a:rPr lang="en-US" sz="2000">
                <a:latin typeface="+mj-lt"/>
                <a:cs typeface="Times New Roman" panose="02020603050405020304" pitchFamily="18" charset="0"/>
              </a:rPr>
              <a:t>F. ETIENNE</a:t>
            </a:r>
          </a:p>
          <a:p>
            <a:r>
              <a:rPr lang="en-US" sz="2000">
                <a:latin typeface="+mj-lt"/>
                <a:cs typeface="Times New Roman" panose="02020603050405020304" pitchFamily="18" charset="0"/>
              </a:rPr>
              <a:t>N. CARELA</a:t>
            </a:r>
          </a:p>
          <a:p>
            <a:r>
              <a:rPr lang="en-US" sz="2000">
                <a:latin typeface="+mj-lt"/>
                <a:cs typeface="Times New Roman" panose="02020603050405020304" pitchFamily="18" charset="0"/>
              </a:rPr>
              <a:t>A. UTEVOVA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alendar&#10;&#10;Description automatically generated">
            <a:extLst>
              <a:ext uri="{FF2B5EF4-FFF2-40B4-BE49-F238E27FC236}">
                <a16:creationId xmlns:a16="http://schemas.microsoft.com/office/drawing/2014/main" id="{AEF5B71A-3EFC-4DF2-98D0-37456D1F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56" y="574239"/>
            <a:ext cx="8046655" cy="569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2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C2D53-D2EE-4D45-B56C-CD15B99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7EFCF5-A9F0-4227-9C88-F30AA248B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456" y="640081"/>
            <a:ext cx="4321303" cy="5054156"/>
          </a:xfrm>
          <a:prstGeom prst="rect">
            <a:avLst/>
          </a:prstGeom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350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8956-B2F6-4BC1-8066-42300691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7B83B-61B4-4B33-80AA-4DE0F73C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8434"/>
            <a:ext cx="10058400" cy="3760891"/>
          </a:xfrm>
        </p:spPr>
        <p:txBody>
          <a:bodyPr>
            <a:normAutofit/>
          </a:bodyPr>
          <a:lstStyle/>
          <a:p>
            <a:r>
              <a:rPr lang="en-US"/>
              <a:t>Healthy eating habits contribute to overall health and good oral health</a:t>
            </a:r>
          </a:p>
          <a:p>
            <a:r>
              <a:rPr lang="en-US"/>
              <a:t>The effects of proper eating socialization: setting an example as a parent and a teacher</a:t>
            </a:r>
          </a:p>
          <a:p>
            <a:r>
              <a:rPr lang="en-US"/>
              <a:t>Incorporating healthy eating habits into in a social circle with peer classmates</a:t>
            </a:r>
          </a:p>
          <a:p>
            <a:r>
              <a:rPr lang="en-US"/>
              <a:t>The community program: reading food labels and proper home care and be involved in the food cultivation process. </a:t>
            </a:r>
          </a:p>
          <a:p>
            <a:r>
              <a:rPr lang="en-US"/>
              <a:t>Today we will implement our community program to a certain extend. However, due to various circumstances we will be unable to have access to a community garden.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CACBB-1E62-4FF4-AB6A-C27DC443F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387" b="2969"/>
          <a:stretch/>
        </p:blipFill>
        <p:spPr>
          <a:xfrm>
            <a:off x="8886826" y="161926"/>
            <a:ext cx="2038350" cy="24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3A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1B25F-D33A-4A11-BA4E-15F22A62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Food Pyramid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C012BF-6A43-4893-8888-98BCA328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799654"/>
            <a:ext cx="3917060" cy="3189665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rgbClr val="FFFFFF"/>
                </a:solidFill>
              </a:rPr>
              <a:t>“Food pyramid” with four layers, each layer focusing on one of the nutrients.</a:t>
            </a:r>
          </a:p>
          <a:p>
            <a:r>
              <a:rPr lang="en-US" sz="1800">
                <a:solidFill>
                  <a:srgbClr val="FFFFFF"/>
                </a:solidFill>
              </a:rPr>
              <a:t>Explain what carbohydrates, fats, protein</a:t>
            </a:r>
          </a:p>
          <a:p>
            <a:r>
              <a:rPr lang="en-US" sz="1800">
                <a:solidFill>
                  <a:srgbClr val="FFFFFF"/>
                </a:solidFill>
              </a:rPr>
              <a:t>Now let’s try to match the food on the picture with four major nutrients</a:t>
            </a:r>
          </a:p>
          <a:p>
            <a:r>
              <a:rPr lang="en-US" sz="1800">
                <a:solidFill>
                  <a:srgbClr val="FFFFFF"/>
                </a:solidFill>
              </a:rPr>
              <a:t>Benefits of eating vitamins and the causal relationship between carbohydrates and caries lesions.</a:t>
            </a:r>
          </a:p>
        </p:txBody>
      </p:sp>
      <p:pic>
        <p:nvPicPr>
          <p:cNvPr id="4" name="Content Placeholder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FE7411E-52CA-4C64-B04C-203001939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46" y="411479"/>
            <a:ext cx="601384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5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D4987-72C3-4342-86EA-953538B2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Reading Labels</a:t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16CBE-C894-4E9A-BB4E-1B433502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8" y="1568479"/>
            <a:ext cx="6326329" cy="408048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CD1606-8BAB-4BC9-99A7-5551B816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Serving size: what people typically eat </a:t>
            </a:r>
          </a:p>
          <a:p>
            <a:pPr>
              <a:lnSpc>
                <a:spcPct val="100000"/>
              </a:lnSpc>
            </a:pPr>
            <a:r>
              <a:rPr lang="en-US"/>
              <a:t>2,000 calories a day; eating too many calories is linked to obesity.</a:t>
            </a:r>
          </a:p>
          <a:p>
            <a:pPr>
              <a:lnSpc>
                <a:spcPct val="100000"/>
              </a:lnSpc>
            </a:pPr>
            <a:r>
              <a:rPr lang="en-US"/>
              <a:t>Nutrients to get less of: Saturated Fat, Sodium, and Added Sugars; added during processing </a:t>
            </a:r>
          </a:p>
          <a:p>
            <a:pPr>
              <a:lnSpc>
                <a:spcPct val="100000"/>
              </a:lnSpc>
            </a:pPr>
            <a:r>
              <a:rPr lang="en-US"/>
              <a:t>Nutrients to get more of: Dietary Fiber, Vitamin D, Calcium, Iron, and Potassium.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54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3EAE8-4E58-402B-AD12-A091E60E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fr-FR" sz="48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4800">
                <a:solidFill>
                  <a:schemeClr val="tx1">
                    <a:lumMod val="75000"/>
                    <a:lumOff val="25000"/>
                  </a:schemeClr>
                </a:solidFill>
              </a:rPr>
              <a:t>Nutrition and </a:t>
            </a:r>
            <a:r>
              <a:rPr lang="fr-FR" sz="4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Eating</a:t>
            </a:r>
            <a:r>
              <a:rPr lang="fr-FR" sz="4800">
                <a:solidFill>
                  <a:schemeClr val="tx1">
                    <a:lumMod val="75000"/>
                    <a:lumOff val="25000"/>
                  </a:schemeClr>
                </a:solidFill>
              </a:rPr>
              <a:t> Habits Questionnaire</a:t>
            </a:r>
            <a:endParaRPr lang="en-US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330F8-C063-4BB5-B3BD-8F81FC9CE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2108201"/>
            <a:ext cx="5575367" cy="3760891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How often do you consume sugary drinks and candies?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How often do you consume healthy foods like fruits and vegetables?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Do you know how to read nutritional labels? And how do we know if a food is healthy or not based on this label?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Do you know what happens to our body when we eat “junk food”?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Do you prefer to eat the school’s lunch, or do they pack their own?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How many times a day do you brush your teeth? How often do you floss?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Do you know what happens to our teeth when we don’t brush or floss? </a:t>
            </a:r>
          </a:p>
          <a:p>
            <a:pPr>
              <a:lnSpc>
                <a:spcPct val="90000"/>
              </a:lnSpc>
            </a:pP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2D2D6BD-4980-4AA3-B214-E1EC45922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0" r="5" b="188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21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7AD2B8-74E2-47C9-ABD5-216C01F4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64" r="1" b="9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4815E-4E2B-473B-8AFB-219E9860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19273"/>
            <a:ext cx="3438525" cy="13581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Trip to Local Community  Garden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BC57C-6CA4-4193-BB7E-918DB4D52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525" y="2978201"/>
            <a:ext cx="3571874" cy="2546245"/>
          </a:xfrm>
        </p:spPr>
        <p:txBody>
          <a:bodyPr vert="horz" lIns="0" tIns="45720" rIns="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700"/>
              <a:t>A plot at garden was reserved </a:t>
            </a:r>
          </a:p>
          <a:p>
            <a:pPr>
              <a:lnSpc>
                <a:spcPct val="100000"/>
              </a:lnSpc>
            </a:pPr>
            <a:r>
              <a:rPr lang="en-US" sz="1700"/>
              <a:t>Parental permission obtained </a:t>
            </a:r>
          </a:p>
          <a:p>
            <a:pPr>
              <a:lnSpc>
                <a:spcPct val="100000"/>
              </a:lnSpc>
            </a:pPr>
            <a:r>
              <a:rPr lang="en-US" sz="1700"/>
              <a:t>Every Friday, the class will travel to the garden to tend to the plants.</a:t>
            </a:r>
          </a:p>
          <a:p>
            <a:pPr>
              <a:lnSpc>
                <a:spcPct val="100000"/>
              </a:lnSpc>
            </a:pPr>
            <a:r>
              <a:rPr lang="en-US" sz="1700"/>
              <a:t>On the second to last Friday before summer break, the produce will be harvested.</a:t>
            </a:r>
          </a:p>
          <a:p>
            <a:pPr>
              <a:lnSpc>
                <a:spcPct val="100000"/>
              </a:lnSpc>
            </a:pPr>
            <a:r>
              <a:rPr lang="en-US" sz="1700"/>
              <a:t>The produce will be used to make salads which would be served with the school lunch on the final day of school.</a:t>
            </a:r>
          </a:p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20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A971B-CA7B-487C-BA95-23ADF527514F}"/>
              </a:ext>
            </a:extLst>
          </p:cNvPr>
          <p:cNvSpPr txBox="1"/>
          <p:nvPr/>
        </p:nvSpPr>
        <p:spPr>
          <a:xfrm>
            <a:off x="707474" y="6513984"/>
            <a:ext cx="8722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https://www.onegreenplanet.org/environment/how-growing-your-own-food-can-benefit-the-planet/</a:t>
            </a:r>
          </a:p>
        </p:txBody>
      </p:sp>
    </p:spTree>
    <p:extLst>
      <p:ext uri="{BB962C8B-B14F-4D97-AF65-F5344CB8AC3E}">
        <p14:creationId xmlns:p14="http://schemas.microsoft.com/office/powerpoint/2010/main" val="285991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1F7E6-259C-495B-B93E-C33DF45E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Eating Socialization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772CD-526A-4757-8422-840E2008E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700" cap="all" spc="200"/>
              <a:t>Each week, We will choose 5 children and ask you to Bring a fruit or vegetable to school.</a:t>
            </a:r>
          </a:p>
          <a:p>
            <a:pPr>
              <a:lnSpc>
                <a:spcPct val="100000"/>
              </a:lnSpc>
            </a:pPr>
            <a:r>
              <a:rPr lang="en-US" sz="1700" cap="all" spc="200"/>
              <a:t>Be ready to tell us about your fruit, including what food group it belongs to.</a:t>
            </a:r>
          </a:p>
          <a:p>
            <a:pPr>
              <a:lnSpc>
                <a:spcPct val="100000"/>
              </a:lnSpc>
            </a:pPr>
            <a:r>
              <a:rPr lang="en-US" sz="1700" cap="all" spc="200"/>
              <a:t>We will then combine everything into a salad and share it for snack time.</a:t>
            </a:r>
          </a:p>
        </p:txBody>
      </p:sp>
      <p:pic>
        <p:nvPicPr>
          <p:cNvPr id="6" name="Content Placeholder 5" descr="A picture containing person, table, child, sitting&#10;&#10;Description automatically generated">
            <a:extLst>
              <a:ext uri="{FF2B5EF4-FFF2-40B4-BE49-F238E27FC236}">
                <a16:creationId xmlns:a16="http://schemas.microsoft.com/office/drawing/2014/main" id="{C1CD03C7-C092-41B5-8E72-C4BCD5FA7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318" r="13315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37AF42F7-27DC-48B7-8236-BBA2CE304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64" b="5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336BA-EC04-4855-8403-48473C5E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Brushing Demo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701655-A20D-452B-BBBB-007FDD30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1800" dirty="0" err="1">
                <a:solidFill>
                  <a:srgbClr val="FFFFFF"/>
                </a:solidFill>
              </a:rPr>
              <a:t>Fone’s</a:t>
            </a:r>
            <a:r>
              <a:rPr lang="en-US" sz="1800" dirty="0">
                <a:solidFill>
                  <a:srgbClr val="FFFFFF"/>
                </a:solidFill>
              </a:rPr>
              <a:t>/Circular Brushing Method: 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Place the brush over 2-3 teeth at a time, then brush 4-5 times with gentle, circular motions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D62BA-ADDC-4579-8154-D84E7AB1D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0" r="19075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0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{9C5ADEF9-FF30-42DA-AAA7-3873E5681E97}tf11437505_win32</Template>
  <TotalTime>63</TotalTime>
  <Words>522</Words>
  <Application>Microsoft Office PowerPoint</Application>
  <PresentationFormat>Widescreen</PresentationFormat>
  <Paragraphs>54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Georgia Pro Cond Light</vt:lpstr>
      <vt:lpstr>Speak Pro</vt:lpstr>
      <vt:lpstr>RetrospectVTI</vt:lpstr>
      <vt:lpstr>Shaping Young Minds;  A Nutritional and Motivational Approach</vt:lpstr>
      <vt:lpstr>Introduction</vt:lpstr>
      <vt:lpstr>Food Pyramid</vt:lpstr>
      <vt:lpstr>Reading Labels </vt:lpstr>
      <vt:lpstr> Nutrition and Eating Habits Questionnaire</vt:lpstr>
      <vt:lpstr>Trip to Local Community  Garden</vt:lpstr>
      <vt:lpstr>Eating Socialization</vt:lpstr>
      <vt:lpstr>PowerPoint Presentation</vt:lpstr>
      <vt:lpstr>Brushing Demo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Young Minds;  A Nutritional and Motivational Approach</dc:title>
  <dc:creator>Olya Hamrayeva</dc:creator>
  <cp:lastModifiedBy>Christina.Valentin@mail.citytech.cuny.edu</cp:lastModifiedBy>
  <cp:revision>11</cp:revision>
  <dcterms:created xsi:type="dcterms:W3CDTF">2021-04-03T12:18:32Z</dcterms:created>
  <dcterms:modified xsi:type="dcterms:W3CDTF">2021-04-26T02:21:34Z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