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76" r:id="rId25"/>
    <p:sldId id="277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8" r:id="rId35"/>
    <p:sldId id="290" r:id="rId36"/>
    <p:sldId id="291" r:id="rId37"/>
    <p:sldId id="292" r:id="rId38"/>
    <p:sldId id="293" r:id="rId39"/>
    <p:sldId id="294" r:id="rId40"/>
    <p:sldId id="297" r:id="rId41"/>
    <p:sldId id="295" r:id="rId42"/>
    <p:sldId id="29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EFCBC-03E8-4FFD-B7F5-BB11840F5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0045C-F0C5-46D2-8535-FCC0FB42B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66B16-41AC-4D0B-AE98-A338C15C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B7FB-824C-4556-B167-58BB21AE1A6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B6A9B-CF10-4BC3-B277-5FAC518A5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2DAC8-E4C0-438E-9885-DFC3BA98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C6B-83CC-4C84-8AA6-6E64CCE7C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9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FEE7A-F106-40AE-B239-249ED815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56413-EE6B-4CA1-B257-F9DA9BBF1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9C5CD-94B1-49EE-88BA-00E2F880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B7FB-824C-4556-B167-58BB21AE1A6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92A18-1DDE-4C95-BD51-3A46E0DF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3A954-FBB8-4CE2-A32C-D22A0076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C6B-83CC-4C84-8AA6-6E64CCE7C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1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05139-AB35-4418-A275-B7E80F5F38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6CEF9-BD29-4627-86A3-F5675B0F1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C321A-C84A-44C7-AAC8-FA574F82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B7FB-824C-4556-B167-58BB21AE1A6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DE2CF-914F-4D0C-B98B-B4DC5B15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57E1D-958A-4BE5-BF1D-9F697777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C6B-83CC-4C84-8AA6-6E64CCE7C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0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7A28-A2EC-4154-8204-DB8BB7E6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3FDE2-C448-4748-AA03-E4B753C03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805F8-DFAE-4ACD-8F69-945794B6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B7FB-824C-4556-B167-58BB21AE1A6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6FAD3-F37D-484E-BD49-A50BFACA5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15295-5D13-4A76-A0D9-3D38EC8E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C6B-83CC-4C84-8AA6-6E64CCE7C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6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B9F94-BF70-4A9E-BAF0-1F6099092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2DDE0-7B74-4239-8862-89E165F20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2760-7B97-4AB4-9722-FFBF20DD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B7FB-824C-4556-B167-58BB21AE1A6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20876-29F0-496E-BC37-7AED5829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A77F9-AE0B-4C64-B746-D140DF11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C6B-83CC-4C84-8AA6-6E64CCE7C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9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E1AB-886B-4060-884E-D7F082BB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9186-AEDF-441C-9B9D-4580B2B94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01CB8-7BCC-4685-9DBD-6576D64CA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2B29F-CB6D-440F-930B-7E520738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B7FB-824C-4556-B167-58BB21AE1A6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83D6D-CF0E-4460-B3E0-03743F44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27B5D-4AF4-4618-AA4A-55D0CE0A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C6B-83CC-4C84-8AA6-6E64CCE7C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8F96B-12F9-406E-A339-4AE12D74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767E7-38D2-4325-827E-A1FAD2AFC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146C0-4A70-4595-8A6C-E14687282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FDAD0-4FF7-400C-A36F-CF0EB4E2A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15D24B-5717-4D27-BA76-3CA2F6918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EFCA10-6F6D-485C-9E70-E270E154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B7FB-824C-4556-B167-58BB21AE1A6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4D9B5-DD84-4E21-962B-A8DAB11F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921E5-BAF8-41A0-B311-AE46A3D1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C6B-83CC-4C84-8AA6-6E64CCE7C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5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095F-EFA9-4B19-A360-3320C742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C86A0-5AAC-446E-85CB-DA2E2039B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B7FB-824C-4556-B167-58BB21AE1A6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61C16-A530-4123-874E-C799AC36B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030EB-A096-4DE0-A5E5-C27FD4AA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C6B-83CC-4C84-8AA6-6E64CCE7C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68936-FE4B-43A5-995E-A0C31D1A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B7FB-824C-4556-B167-58BB21AE1A6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6A65C9-DAF2-4C4E-AE2E-EFD203FD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EDDCE-734C-413B-80CF-421FE69D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C6B-83CC-4C84-8AA6-6E64CCE7C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5E68-D0CC-4042-931F-7D8867A6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0D327-4BE4-4BA5-AA8A-75DBAD2B2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2A496-9C2C-4181-B2B1-26431DE0C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C9ED4-C45A-4982-B136-510AB5C8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B7FB-824C-4556-B167-58BB21AE1A6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FF2F3-9652-46C8-8AFD-1A07CA06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83F05-23B0-4C0E-8FE3-938E01D2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C6B-83CC-4C84-8AA6-6E64CCE7C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9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C400-3A6B-4BD6-90E0-698B4297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8EB39F-7C73-439F-A6B0-30C47A091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0B1E3-9548-44DD-827A-917EEB95A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B7907-8E6D-4C1F-BF03-AD04B223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B7FB-824C-4556-B167-58BB21AE1A6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8E269-13C1-47EE-9B09-57E2C24B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1D2B3-A8BC-44CA-833D-3699A152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C6B-83CC-4C84-8AA6-6E64CCE7C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6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D2D5D5-3397-4AEE-8119-F274A2E3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6936B-B0CE-4369-B257-0E57E336F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706F0-84DE-4250-9AA5-CAF92A5EE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B7FB-824C-4556-B167-58BB21AE1A6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6198C-19BD-43D9-B213-A26FEC249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E75FA-096F-4CA7-89D9-D64289970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FC6B-83CC-4C84-8AA6-6E64CCE7C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B9AAD-4B28-410F-8913-4B55A9EA24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Of CDA ½ and Landmarks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6D79A-D9CB-42F7-9D3F-790ABDAD1F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43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9B8A-AAAA-4631-8B7E-4182871F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Fusion</a:t>
            </a:r>
            <a:br>
              <a:rPr lang="en-US" dirty="0"/>
            </a:br>
            <a:r>
              <a:rPr lang="en-US" dirty="0"/>
              <a:t>two roots/two</a:t>
            </a:r>
            <a:br>
              <a:rPr lang="en-US" dirty="0"/>
            </a:br>
            <a:r>
              <a:rPr lang="en-US" dirty="0"/>
              <a:t>crowns</a:t>
            </a:r>
          </a:p>
        </p:txBody>
      </p:sp>
      <p:pic>
        <p:nvPicPr>
          <p:cNvPr id="17410" name="Picture 2" descr="Preoperative radiograph of fused mandibular lateral incisor with ...">
            <a:extLst>
              <a:ext uri="{FF2B5EF4-FFF2-40B4-BE49-F238E27FC236}">
                <a16:creationId xmlns:a16="http://schemas.microsoft.com/office/drawing/2014/main" id="{E0B2AB73-856B-406B-BC1D-99E0707FAB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46" y="365125"/>
            <a:ext cx="4772504" cy="630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1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1431-2BAD-449A-9897-ADBED021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 in dente</a:t>
            </a:r>
          </a:p>
        </p:txBody>
      </p:sp>
      <p:pic>
        <p:nvPicPr>
          <p:cNvPr id="16386" name="Picture 2" descr="The Endo Blog: Dens in Dente">
            <a:extLst>
              <a:ext uri="{FF2B5EF4-FFF2-40B4-BE49-F238E27FC236}">
                <a16:creationId xmlns:a16="http://schemas.microsoft.com/office/drawing/2014/main" id="{8E18C99B-EBF5-4404-806E-E48B7A35A4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73" y="1249481"/>
            <a:ext cx="3966352" cy="495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97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8256-2BDE-4ADA-A3EC-98C5F5EC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Dilaceration</a:t>
            </a:r>
          </a:p>
        </p:txBody>
      </p:sp>
      <p:pic>
        <p:nvPicPr>
          <p:cNvPr id="15362" name="Picture 2" descr="A dilacerated mandibular premolar tooth | Download Scientific Diagram">
            <a:extLst>
              <a:ext uri="{FF2B5EF4-FFF2-40B4-BE49-F238E27FC236}">
                <a16:creationId xmlns:a16="http://schemas.microsoft.com/office/drawing/2014/main" id="{2837E86F-4A91-40E8-853E-D27BE4FBD2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323" y="1690688"/>
            <a:ext cx="6595353" cy="47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18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8661-99C4-4A0D-9DD7-1304320C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Concresences</a:t>
            </a:r>
            <a:endParaRPr lang="en-US" dirty="0"/>
          </a:p>
        </p:txBody>
      </p:sp>
      <p:pic>
        <p:nvPicPr>
          <p:cNvPr id="14338" name="Picture 2" descr="Shiny concrescence | British Dental Journal">
            <a:extLst>
              <a:ext uri="{FF2B5EF4-FFF2-40B4-BE49-F238E27FC236}">
                <a16:creationId xmlns:a16="http://schemas.microsoft.com/office/drawing/2014/main" id="{4BD4E741-2EAB-4D14-BF5C-A039576567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73" y="1690688"/>
            <a:ext cx="6906638" cy="44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50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0033-9B98-437A-8393-5FF8F92C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Taurodontia</a:t>
            </a:r>
            <a:endParaRPr lang="en-US" dirty="0"/>
          </a:p>
        </p:txBody>
      </p:sp>
      <p:pic>
        <p:nvPicPr>
          <p:cNvPr id="13314" name="Picture 2" descr="Spot view of a panoramic radiograph demonstrating taurodontia ...">
            <a:extLst>
              <a:ext uri="{FF2B5EF4-FFF2-40B4-BE49-F238E27FC236}">
                <a16:creationId xmlns:a16="http://schemas.microsoft.com/office/drawing/2014/main" id="{B9B9729F-3E6A-4CCA-964A-0F865DC671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91" y="2106410"/>
            <a:ext cx="6196752" cy="43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451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E50EC-C2C3-4F38-8B33-BEC1B979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Hypercementosis</a:t>
            </a:r>
            <a:endParaRPr lang="en-US" dirty="0"/>
          </a:p>
        </p:txBody>
      </p:sp>
      <p:pic>
        <p:nvPicPr>
          <p:cNvPr id="12290" name="Picture 2" descr="Hypercementosis – A Periscopic Problem Hiding in Plain Sight">
            <a:extLst>
              <a:ext uri="{FF2B5EF4-FFF2-40B4-BE49-F238E27FC236}">
                <a16:creationId xmlns:a16="http://schemas.microsoft.com/office/drawing/2014/main" id="{28887F24-7C95-4ABD-B300-B7BEB4483C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51" y="1690687"/>
            <a:ext cx="6411167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8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203D-4701-4BA6-8695-C91769A3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Amelogenesis Imperfecta</a:t>
            </a:r>
          </a:p>
        </p:txBody>
      </p:sp>
      <p:pic>
        <p:nvPicPr>
          <p:cNvPr id="11266" name="Picture 2" descr="Amelogenesis Imperfecta: Treatment, Radiograph, and More">
            <a:extLst>
              <a:ext uri="{FF2B5EF4-FFF2-40B4-BE49-F238E27FC236}">
                <a16:creationId xmlns:a16="http://schemas.microsoft.com/office/drawing/2014/main" id="{976EC125-3479-4F15-AE5F-01CD62DBE5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83" y="2502068"/>
            <a:ext cx="7174874" cy="40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33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1629-5C8C-4340-BE45-7F91875E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Dentinogenesis</a:t>
            </a:r>
            <a:r>
              <a:rPr lang="en-US" dirty="0"/>
              <a:t> Imperfecta</a:t>
            </a:r>
          </a:p>
        </p:txBody>
      </p:sp>
      <p:pic>
        <p:nvPicPr>
          <p:cNvPr id="10242" name="Picture 2" descr="Dentinogenesis Imperfecta – Dr. G's Toothpix">
            <a:extLst>
              <a:ext uri="{FF2B5EF4-FFF2-40B4-BE49-F238E27FC236}">
                <a16:creationId xmlns:a16="http://schemas.microsoft.com/office/drawing/2014/main" id="{AE2AD7D9-068B-4E66-9F40-73EA050DA5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8" y="2503947"/>
            <a:ext cx="5680952" cy="424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36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2034-7E82-4D10-B1D9-AF848AE0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Hutchinson Incisors</a:t>
            </a:r>
          </a:p>
        </p:txBody>
      </p:sp>
      <p:pic>
        <p:nvPicPr>
          <p:cNvPr id="9218" name="Picture 2" descr="Early detection of congenital syphilis Chowdhary N, Rani BK ...">
            <a:extLst>
              <a:ext uri="{FF2B5EF4-FFF2-40B4-BE49-F238E27FC236}">
                <a16:creationId xmlns:a16="http://schemas.microsoft.com/office/drawing/2014/main" id="{D944930F-1C66-49C3-962A-ECE80F942A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48" y="1258627"/>
            <a:ext cx="7113747" cy="552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84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81C1-8346-4165-AB5D-C7725941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Mulberry Molars </a:t>
            </a:r>
          </a:p>
        </p:txBody>
      </p:sp>
      <p:pic>
        <p:nvPicPr>
          <p:cNvPr id="7170" name="Picture 2" descr="Mulberry molar | Semantic Scholar">
            <a:extLst>
              <a:ext uri="{FF2B5EF4-FFF2-40B4-BE49-F238E27FC236}">
                <a16:creationId xmlns:a16="http://schemas.microsoft.com/office/drawing/2014/main" id="{EE1A190B-85EF-4624-913C-1646047E83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92" y="1319785"/>
            <a:ext cx="6566615" cy="471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9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250D-1B37-4BEE-A2DD-75A714CF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4552" y="0"/>
            <a:ext cx="5097292" cy="13229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 True Anodontia</a:t>
            </a:r>
          </a:p>
        </p:txBody>
      </p:sp>
      <p:pic>
        <p:nvPicPr>
          <p:cNvPr id="1026" name="Picture 2" descr="Prosthodontic management of hypohidrotic ectodermal dysplasia with ...">
            <a:extLst>
              <a:ext uri="{FF2B5EF4-FFF2-40B4-BE49-F238E27FC236}">
                <a16:creationId xmlns:a16="http://schemas.microsoft.com/office/drawing/2014/main" id="{3B07BBBA-0B75-4A15-B6A0-9655537BB3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584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7DD5-8556-4BEC-8582-CFB449C7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Forman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F548F-5D78-412C-A428-10BDBECA8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054"/>
            <a:ext cx="23604171" cy="5289821"/>
          </a:xfrm>
        </p:spPr>
        <p:txBody>
          <a:bodyPr/>
          <a:lstStyle/>
          <a:p>
            <a:r>
              <a:rPr lang="en-US" dirty="0"/>
              <a:t>Radiolucent</a:t>
            </a:r>
          </a:p>
        </p:txBody>
      </p:sp>
      <p:pic>
        <p:nvPicPr>
          <p:cNvPr id="21506" name="Picture 2" descr="Mental Foramen – Dr. G's Toothpix">
            <a:extLst>
              <a:ext uri="{FF2B5EF4-FFF2-40B4-BE49-F238E27FC236}">
                <a16:creationId xmlns:a16="http://schemas.microsoft.com/office/drawing/2014/main" id="{E3FE1C56-0624-4710-888E-AB3AD5229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68218"/>
            <a:ext cx="5473431" cy="421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0009E9B3-3F80-48C5-B581-5DA3FEE15AF5}"/>
              </a:ext>
            </a:extLst>
          </p:cNvPr>
          <p:cNvSpPr/>
          <p:nvPr/>
        </p:nvSpPr>
        <p:spPr>
          <a:xfrm rot="8331455">
            <a:off x="6728199" y="5855602"/>
            <a:ext cx="1120226" cy="502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94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EAA10-92E1-4971-B95C-05B8B388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Incisive Foramen/Incisive canal</a:t>
            </a:r>
            <a:br>
              <a:rPr lang="en-US" dirty="0"/>
            </a:br>
            <a:r>
              <a:rPr lang="en-US" dirty="0"/>
              <a:t>Radiolucent</a:t>
            </a:r>
          </a:p>
        </p:txBody>
      </p:sp>
      <p:pic>
        <p:nvPicPr>
          <p:cNvPr id="22530" name="Picture 2" descr="Anatomy Monday: Incisive Foramen – Dr. G's Toothpix">
            <a:extLst>
              <a:ext uri="{FF2B5EF4-FFF2-40B4-BE49-F238E27FC236}">
                <a16:creationId xmlns:a16="http://schemas.microsoft.com/office/drawing/2014/main" id="{F05104D2-8B10-42F6-821B-10D32BA6D2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47" y="1493765"/>
            <a:ext cx="5400598" cy="44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C8D1DA42-1A83-4EC0-B63A-9BEC43E6F9AF}"/>
              </a:ext>
            </a:extLst>
          </p:cNvPr>
          <p:cNvSpPr/>
          <p:nvPr/>
        </p:nvSpPr>
        <p:spPr>
          <a:xfrm>
            <a:off x="10694504" y="3220279"/>
            <a:ext cx="742122" cy="7023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8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A763-099A-486D-90BA-9067BCB3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 Canal</a:t>
            </a:r>
            <a:br>
              <a:rPr lang="en-US" dirty="0"/>
            </a:br>
            <a:r>
              <a:rPr lang="en-US" dirty="0"/>
              <a:t>Radiolucent</a:t>
            </a:r>
          </a:p>
        </p:txBody>
      </p:sp>
      <p:pic>
        <p:nvPicPr>
          <p:cNvPr id="23554" name="Picture 2" descr="Vascular (Nutrient) Canals – Dr. G's Toothpix">
            <a:extLst>
              <a:ext uri="{FF2B5EF4-FFF2-40B4-BE49-F238E27FC236}">
                <a16:creationId xmlns:a16="http://schemas.microsoft.com/office/drawing/2014/main" id="{6D503991-3152-4695-8F30-CC45371167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95" y="1027906"/>
            <a:ext cx="5950693" cy="478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444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2C7C-F6C6-45D7-9FED-EC09726C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Ridge</a:t>
            </a:r>
            <a:br>
              <a:rPr lang="en-US" dirty="0"/>
            </a:br>
            <a:r>
              <a:rPr lang="en-US" dirty="0"/>
              <a:t>Radiopaque</a:t>
            </a:r>
          </a:p>
        </p:txBody>
      </p:sp>
      <p:pic>
        <p:nvPicPr>
          <p:cNvPr id="24578" name="Picture 2" descr="Anatomy on Radiographs: Intraoral Radiographs Part I – Dr. G's ...">
            <a:extLst>
              <a:ext uri="{FF2B5EF4-FFF2-40B4-BE49-F238E27FC236}">
                <a16:creationId xmlns:a16="http://schemas.microsoft.com/office/drawing/2014/main" id="{B9C87F9A-3C92-44E2-BB7C-5085C649C9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633" y="1533795"/>
            <a:ext cx="60272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45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040CB-44A2-4189-BEAD-D46CCA93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Lingual Foramen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B09CA-7694-4F71-A952-CF0907636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4" y="1320799"/>
            <a:ext cx="19099608" cy="6250691"/>
          </a:xfrm>
        </p:spPr>
        <p:txBody>
          <a:bodyPr/>
          <a:lstStyle/>
          <a:p>
            <a:r>
              <a:rPr lang="en-US" dirty="0"/>
              <a:t>Radiolucent</a:t>
            </a:r>
          </a:p>
          <a:p>
            <a:endParaRPr lang="en-US" dirty="0"/>
          </a:p>
        </p:txBody>
      </p:sp>
      <p:pic>
        <p:nvPicPr>
          <p:cNvPr id="19458" name="Picture 2" descr="Dental Landmarks Flashcards | Quizlet">
            <a:extLst>
              <a:ext uri="{FF2B5EF4-FFF2-40B4-BE49-F238E27FC236}">
                <a16:creationId xmlns:a16="http://schemas.microsoft.com/office/drawing/2014/main" id="{81B9653B-533E-4900-8A78-C3F1C4B5D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70" y="927129"/>
            <a:ext cx="3373572" cy="44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95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3878-F32C-4C0C-9FCE-92979FC5D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Genial </a:t>
            </a:r>
            <a:r>
              <a:rPr lang="en-US" dirty="0" err="1"/>
              <a:t>Tuberical</a:t>
            </a:r>
            <a:br>
              <a:rPr lang="en-US" dirty="0"/>
            </a:br>
            <a:r>
              <a:rPr lang="en-US" dirty="0"/>
              <a:t>Radiopaque</a:t>
            </a:r>
          </a:p>
        </p:txBody>
      </p:sp>
      <p:pic>
        <p:nvPicPr>
          <p:cNvPr id="20482" name="Picture 2" descr="Rl On Mandibular Radiographs">
            <a:extLst>
              <a:ext uri="{FF2B5EF4-FFF2-40B4-BE49-F238E27FC236}">
                <a16:creationId xmlns:a16="http://schemas.microsoft.com/office/drawing/2014/main" id="{7204A9DB-C479-4DBA-90F5-0707CB2243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21" y="1027906"/>
            <a:ext cx="4146618" cy="53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20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949C-7CE0-4A84-9E5D-AD402CD5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Submandibular gland fossa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3A38E-695F-449E-ABBC-C92A41319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8060"/>
            <a:ext cx="12968591" cy="5826665"/>
          </a:xfrm>
        </p:spPr>
        <p:txBody>
          <a:bodyPr/>
          <a:lstStyle/>
          <a:p>
            <a:r>
              <a:rPr lang="en-US" dirty="0"/>
              <a:t>Radiolucent</a:t>
            </a:r>
          </a:p>
        </p:txBody>
      </p:sp>
      <p:pic>
        <p:nvPicPr>
          <p:cNvPr id="25602" name="Picture 2" descr="Normal Radiographic Anatomical Landmarks">
            <a:extLst>
              <a:ext uri="{FF2B5EF4-FFF2-40B4-BE49-F238E27FC236}">
                <a16:creationId xmlns:a16="http://schemas.microsoft.com/office/drawing/2014/main" id="{DCB47756-0CB3-49FD-BC2D-B2354CE25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19" y="2398643"/>
            <a:ext cx="5768791" cy="433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rmal Radiographic Anatomical Landmarks">
            <a:extLst>
              <a:ext uri="{FF2B5EF4-FFF2-40B4-BE49-F238E27FC236}">
                <a16:creationId xmlns:a16="http://schemas.microsoft.com/office/drawing/2014/main" id="{CFCB2311-D082-4DDF-B369-F4F0A80B3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" y="2398643"/>
            <a:ext cx="5861008" cy="44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319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0950-388E-40CA-8FFC-4ACC56B7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External Oblique 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ACA7D-EE52-4B28-BA2A-DAD3AAF81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/>
              <a:t>Radiopaque</a:t>
            </a:r>
          </a:p>
        </p:txBody>
      </p:sp>
      <p:pic>
        <p:nvPicPr>
          <p:cNvPr id="26626" name="Picture 2" descr="Normal Radiographic Anatomical Landmarks">
            <a:extLst>
              <a:ext uri="{FF2B5EF4-FFF2-40B4-BE49-F238E27FC236}">
                <a16:creationId xmlns:a16="http://schemas.microsoft.com/office/drawing/2014/main" id="{0AC186FF-0076-418D-B9B7-3D5AA30FF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5" r="8825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50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EF82-3F1B-4E80-B963-00D52127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Internal Oblique Ridge/ Mylohyoid 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5671A-AADB-4AB6-B296-EA20F65E3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07" y="4460487"/>
            <a:ext cx="3377184" cy="175743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/>
              <a:t>Radiopaque</a:t>
            </a:r>
          </a:p>
        </p:txBody>
      </p:sp>
      <p:pic>
        <p:nvPicPr>
          <p:cNvPr id="27650" name="Picture 2" descr="Normal Radiographic Anatomical Landmarks">
            <a:extLst>
              <a:ext uri="{FF2B5EF4-FFF2-40B4-BE49-F238E27FC236}">
                <a16:creationId xmlns:a16="http://schemas.microsoft.com/office/drawing/2014/main" id="{8AD74220-BEEB-4B7C-A0AD-BE4318593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r="7491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729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303B-F8BE-4CB8-B16B-4FA0564D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Mandibular canal/ inferior alveolar canal </a:t>
            </a:r>
            <a:br>
              <a:rPr lang="en-US" dirty="0"/>
            </a:br>
            <a:r>
              <a:rPr lang="en-US" dirty="0"/>
              <a:t>Radiolucent</a:t>
            </a:r>
          </a:p>
        </p:txBody>
      </p:sp>
      <p:pic>
        <p:nvPicPr>
          <p:cNvPr id="28674" name="Picture 2" descr="Anatomy Monday: Anatomy on Mandibular Periapical Radiographs – Dr ...">
            <a:extLst>
              <a:ext uri="{FF2B5EF4-FFF2-40B4-BE49-F238E27FC236}">
                <a16:creationId xmlns:a16="http://schemas.microsoft.com/office/drawing/2014/main" id="{E83A6E7C-7EFD-455C-BDB9-EAAC3B538F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08" y="3427404"/>
            <a:ext cx="9189992" cy="34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8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0588A-5B13-4E36-8FBE-2024DDAC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Partial True Anodontia</a:t>
            </a:r>
            <a:br>
              <a:rPr lang="en-US" dirty="0"/>
            </a:br>
            <a:r>
              <a:rPr lang="en-US" dirty="0"/>
              <a:t>Most common missing 3</a:t>
            </a:r>
            <a:r>
              <a:rPr lang="en-US" baseline="30000" dirty="0"/>
              <a:t>rd</a:t>
            </a:r>
            <a:r>
              <a:rPr lang="en-US" dirty="0"/>
              <a:t> molars  and lateral incisors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2050" name="Picture 2" descr="Mandibular Second Premolar - an overview | ScienceDirect Topics">
            <a:extLst>
              <a:ext uri="{FF2B5EF4-FFF2-40B4-BE49-F238E27FC236}">
                <a16:creationId xmlns:a16="http://schemas.microsoft.com/office/drawing/2014/main" id="{D8E111DA-BF77-46A1-A743-D4ECC5943C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90688"/>
            <a:ext cx="8076389" cy="503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54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60C30-6408-40CB-96F5-5CEC1D74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sz="4100"/>
              <a:t>Inferior border of the Mandible </a:t>
            </a:r>
          </a:p>
        </p:txBody>
      </p:sp>
      <p:sp>
        <p:nvSpPr>
          <p:cNvPr id="29702" name="Content Placeholder 29701">
            <a:extLst>
              <a:ext uri="{FF2B5EF4-FFF2-40B4-BE49-F238E27FC236}">
                <a16:creationId xmlns:a16="http://schemas.microsoft.com/office/drawing/2014/main" id="{09A32033-8D06-4DBD-92DF-4CAF13318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52" y="2042810"/>
            <a:ext cx="3946316" cy="4181010"/>
          </a:xfrm>
        </p:spPr>
        <p:txBody>
          <a:bodyPr>
            <a:normAutofit/>
          </a:bodyPr>
          <a:lstStyle/>
          <a:p>
            <a:r>
              <a:rPr lang="en-US" sz="1800" dirty="0"/>
              <a:t>Radiopaque</a:t>
            </a:r>
          </a:p>
        </p:txBody>
      </p:sp>
      <p:pic>
        <p:nvPicPr>
          <p:cNvPr id="29698" name="Picture 2" descr="mandibular landmarks of radiograph">
            <a:extLst>
              <a:ext uri="{FF2B5EF4-FFF2-40B4-BE49-F238E27FC236}">
                <a16:creationId xmlns:a16="http://schemas.microsoft.com/office/drawing/2014/main" id="{94DDF26A-308D-44EE-8470-0361A4D7A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r="454" b="1"/>
          <a:stretch/>
        </p:blipFill>
        <p:spPr bwMode="auto">
          <a:xfrm>
            <a:off x="4636008" y="640082"/>
            <a:ext cx="691632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03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A740E-11FF-40C1-BD34-ADFC31B8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Palatine Suture</a:t>
            </a:r>
            <a:br>
              <a:rPr lang="en-US" dirty="0"/>
            </a:br>
            <a:r>
              <a:rPr lang="en-US" dirty="0"/>
              <a:t>Radiolucent</a:t>
            </a:r>
          </a:p>
        </p:txBody>
      </p:sp>
      <p:pic>
        <p:nvPicPr>
          <p:cNvPr id="30722" name="Picture 2" descr="Dental Radiography">
            <a:extLst>
              <a:ext uri="{FF2B5EF4-FFF2-40B4-BE49-F238E27FC236}">
                <a16:creationId xmlns:a16="http://schemas.microsoft.com/office/drawing/2014/main" id="{D7390C30-AB81-449C-B1E9-951C1C0639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84" y="1542501"/>
            <a:ext cx="3717522" cy="495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142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ED8B-F4F0-4526-A7F9-CA321B93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Nasal Fossae/ cavity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5686D-3354-4236-991A-1D2661981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74" y="1325563"/>
            <a:ext cx="21163828" cy="4730923"/>
          </a:xfrm>
        </p:spPr>
        <p:txBody>
          <a:bodyPr/>
          <a:lstStyle/>
          <a:p>
            <a:r>
              <a:rPr lang="en-US" dirty="0"/>
              <a:t>Radiolucent</a:t>
            </a:r>
          </a:p>
        </p:txBody>
      </p:sp>
      <p:pic>
        <p:nvPicPr>
          <p:cNvPr id="31746" name="Picture 2" descr="Quiz 4 - Dental Hygiene 230.a with Giblin at Massachuetts College ...">
            <a:extLst>
              <a:ext uri="{FF2B5EF4-FFF2-40B4-BE49-F238E27FC236}">
                <a16:creationId xmlns:a16="http://schemas.microsoft.com/office/drawing/2014/main" id="{038903C3-530A-49BF-9DF7-E24D0CD39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329" y="1748739"/>
            <a:ext cx="3719006" cy="498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EC3AC273-2FB0-4C2F-A232-AC76A368FF73}"/>
              </a:ext>
            </a:extLst>
          </p:cNvPr>
          <p:cNvSpPr/>
          <p:nvPr/>
        </p:nvSpPr>
        <p:spPr>
          <a:xfrm rot="19145829">
            <a:off x="7908460" y="1127673"/>
            <a:ext cx="1318676" cy="8646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8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2BD51-AD0A-42ED-A870-CA379EF5A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Fossae/</a:t>
            </a:r>
            <a:br>
              <a:rPr lang="en-US" dirty="0"/>
            </a:br>
            <a:r>
              <a:rPr lang="en-US" dirty="0"/>
              <a:t>Canine Fossae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4E946-A73F-4DF1-AF3B-F22B35DE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32" y="1385452"/>
            <a:ext cx="12994739" cy="4055447"/>
          </a:xfrm>
        </p:spPr>
        <p:txBody>
          <a:bodyPr/>
          <a:lstStyle/>
          <a:p>
            <a:r>
              <a:rPr lang="en-US" dirty="0"/>
              <a:t>Radiolucent</a:t>
            </a:r>
          </a:p>
        </p:txBody>
      </p:sp>
      <p:pic>
        <p:nvPicPr>
          <p:cNvPr id="32770" name="Picture 2" descr="Anatomy Monday: Lateral Fossa / Incisive Fossa / Canine Fossa – Dr ...">
            <a:extLst>
              <a:ext uri="{FF2B5EF4-FFF2-40B4-BE49-F238E27FC236}">
                <a16:creationId xmlns:a16="http://schemas.microsoft.com/office/drawing/2014/main" id="{09C05369-B3BA-473D-8CFA-BBDEE4FD6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57" y="607577"/>
            <a:ext cx="3648885" cy="58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351941F6-5C86-4D27-997E-08BA2FBBA87B}"/>
              </a:ext>
            </a:extLst>
          </p:cNvPr>
          <p:cNvSpPr/>
          <p:nvPr/>
        </p:nvSpPr>
        <p:spPr>
          <a:xfrm flipV="1">
            <a:off x="7293987" y="2497179"/>
            <a:ext cx="1252910" cy="4746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19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77602-59ED-4623-A0EB-2AE8CD6D6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Canine Fossa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D3F8E-E8F5-48F2-A3A4-2E17BEA5F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6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75E7-6747-4F0C-B06E-F93E0627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Maxillary Sinus (Atrium of Highmore)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CF7BF-0CB0-4E71-9428-4DD8958CD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5990"/>
            <a:ext cx="10515600" cy="4351338"/>
          </a:xfrm>
        </p:spPr>
        <p:txBody>
          <a:bodyPr/>
          <a:lstStyle/>
          <a:p>
            <a:r>
              <a:rPr lang="en-US" dirty="0"/>
              <a:t>Radiolucent</a:t>
            </a:r>
          </a:p>
          <a:p>
            <a:r>
              <a:rPr lang="en-US" dirty="0"/>
              <a:t>The W shape = Walls/floor</a:t>
            </a:r>
          </a:p>
          <a:p>
            <a:pPr marL="0" indent="0">
              <a:buNone/>
            </a:pPr>
            <a:r>
              <a:rPr lang="en-US" dirty="0"/>
              <a:t>Of the max. sinus and</a:t>
            </a:r>
          </a:p>
          <a:p>
            <a:pPr marL="0" indent="0">
              <a:buNone/>
            </a:pPr>
            <a:r>
              <a:rPr lang="en-US" dirty="0"/>
              <a:t>Sinus septum</a:t>
            </a:r>
          </a:p>
        </p:txBody>
      </p:sp>
      <p:pic>
        <p:nvPicPr>
          <p:cNvPr id="33794" name="Picture 2" descr="Maxillary Sinuses – Dr. G's Toothpix">
            <a:extLst>
              <a:ext uri="{FF2B5EF4-FFF2-40B4-BE49-F238E27FC236}">
                <a16:creationId xmlns:a16="http://schemas.microsoft.com/office/drawing/2014/main" id="{2A1A1AE1-1D33-4DCF-A3B5-7989993C0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61" y="2065990"/>
            <a:ext cx="5551251" cy="427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E0E78FAC-6ACC-4AF5-BAF5-9EE06E2078A4}"/>
              </a:ext>
            </a:extLst>
          </p:cNvPr>
          <p:cNvSpPr/>
          <p:nvPr/>
        </p:nvSpPr>
        <p:spPr>
          <a:xfrm rot="17719810">
            <a:off x="7513291" y="1793198"/>
            <a:ext cx="1464118" cy="545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68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9C9BC-A9F2-46B6-911A-6F6E5CAE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49" y="0"/>
            <a:ext cx="10809051" cy="1690689"/>
          </a:xfrm>
        </p:spPr>
        <p:txBody>
          <a:bodyPr/>
          <a:lstStyle/>
          <a:p>
            <a:r>
              <a:rPr lang="en-US" dirty="0"/>
              <a:t>Nasal Septum and Spine</a:t>
            </a:r>
            <a:br>
              <a:rPr lang="en-US" dirty="0"/>
            </a:br>
            <a:r>
              <a:rPr lang="en-US" dirty="0"/>
              <a:t> Radiopaque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EE494-F9C1-4C60-93DE-090DF81B0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285" y="2119464"/>
            <a:ext cx="6618706" cy="4891621"/>
          </a:xfrm>
        </p:spPr>
        <p:txBody>
          <a:bodyPr/>
          <a:lstStyle/>
          <a:p>
            <a:r>
              <a:rPr lang="en-US" dirty="0"/>
              <a:t>Radiopaque</a:t>
            </a:r>
          </a:p>
        </p:txBody>
      </p:sp>
      <p:pic>
        <p:nvPicPr>
          <p:cNvPr id="34818" name="Picture 2" descr="Normal Radiographic Anatomical Landmarks">
            <a:extLst>
              <a:ext uri="{FF2B5EF4-FFF2-40B4-BE49-F238E27FC236}">
                <a16:creationId xmlns:a16="http://schemas.microsoft.com/office/drawing/2014/main" id="{28547790-1DA3-41C6-A047-5BBB1F1AF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1439460"/>
            <a:ext cx="7217177" cy="541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Normal Radiographic Anatomical Landmarks">
            <a:extLst>
              <a:ext uri="{FF2B5EF4-FFF2-40B4-BE49-F238E27FC236}">
                <a16:creationId xmlns:a16="http://schemas.microsoft.com/office/drawing/2014/main" id="{06C390A2-0D31-4FCF-8062-57D3CD06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461"/>
            <a:ext cx="5646665" cy="51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2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522DF-C545-4EA5-B91A-8E6DE0BC1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2" y="1"/>
            <a:ext cx="10906328" cy="1690688"/>
          </a:xfrm>
        </p:spPr>
        <p:txBody>
          <a:bodyPr/>
          <a:lstStyle/>
          <a:p>
            <a:r>
              <a:rPr lang="en-US" dirty="0"/>
              <a:t>Soft tissue shadow of the nose</a:t>
            </a:r>
            <a:br>
              <a:rPr lang="en-US" dirty="0"/>
            </a:br>
            <a:r>
              <a:rPr lang="en-US" dirty="0"/>
              <a:t>radiopaque </a:t>
            </a:r>
          </a:p>
        </p:txBody>
      </p:sp>
      <p:pic>
        <p:nvPicPr>
          <p:cNvPr id="35842" name="Picture 2" descr="refers to a light area on the film - ppt download">
            <a:extLst>
              <a:ext uri="{FF2B5EF4-FFF2-40B4-BE49-F238E27FC236}">
                <a16:creationId xmlns:a16="http://schemas.microsoft.com/office/drawing/2014/main" id="{D004185C-80FD-48BC-BC44-B051DFC6EA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09" y="709158"/>
            <a:ext cx="8016871" cy="601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23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471A-4F5D-474C-ADF1-17F0A8D0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Zygomatic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B129D-EBCB-4676-9F7A-EF07F3FB9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62" y="2683253"/>
            <a:ext cx="30833497" cy="9049036"/>
          </a:xfrm>
        </p:spPr>
        <p:txBody>
          <a:bodyPr/>
          <a:lstStyle/>
          <a:p>
            <a:r>
              <a:rPr lang="en-US" dirty="0"/>
              <a:t>Radiopaque</a:t>
            </a:r>
          </a:p>
        </p:txBody>
      </p:sp>
      <p:pic>
        <p:nvPicPr>
          <p:cNvPr id="36866" name="Picture 2" descr="1. Normal Anatomy">
            <a:extLst>
              <a:ext uri="{FF2B5EF4-FFF2-40B4-BE49-F238E27FC236}">
                <a16:creationId xmlns:a16="http://schemas.microsoft.com/office/drawing/2014/main" id="{443208DA-19CB-44C0-A853-45598CC49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974" y="1303506"/>
            <a:ext cx="8015592" cy="530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696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C9F0-AF26-442D-B63E-535F12D0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52379-E018-4AFD-BA74-9B1902DF0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72" y="1111180"/>
            <a:ext cx="15509631" cy="4286298"/>
          </a:xfrm>
        </p:spPr>
        <p:txBody>
          <a:bodyPr/>
          <a:lstStyle/>
          <a:p>
            <a:r>
              <a:rPr lang="en-US" dirty="0"/>
              <a:t>Radiopaque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Lateral (external)</a:t>
            </a:r>
          </a:p>
          <a:p>
            <a:pPr marL="0" indent="0">
              <a:buNone/>
            </a:pPr>
            <a:r>
              <a:rPr lang="en-US" dirty="0"/>
              <a:t>Pterygoid Plate</a:t>
            </a:r>
          </a:p>
          <a:p>
            <a:pPr marL="0" indent="0">
              <a:buNone/>
            </a:pPr>
            <a:r>
              <a:rPr lang="en-US" dirty="0"/>
              <a:t>(Purple)    </a:t>
            </a:r>
          </a:p>
          <a:p>
            <a:pPr marL="0" indent="0">
              <a:buNone/>
            </a:pPr>
            <a:r>
              <a:rPr lang="en-US" dirty="0"/>
              <a:t>radiopaque                         </a:t>
            </a:r>
          </a:p>
        </p:txBody>
      </p:sp>
      <p:pic>
        <p:nvPicPr>
          <p:cNvPr id="38914" name="Picture 2" descr="Normal Radiographic Anatomical Landmarks">
            <a:extLst>
              <a:ext uri="{FF2B5EF4-FFF2-40B4-BE49-F238E27FC236}">
                <a16:creationId xmlns:a16="http://schemas.microsoft.com/office/drawing/2014/main" id="{61ED29B2-D3DC-4488-9090-FBC2696C8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09" y="433318"/>
            <a:ext cx="8557301" cy="642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0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70011-A3C2-4224-80E6-9BCB7E02E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false Anodontia</a:t>
            </a:r>
          </a:p>
        </p:txBody>
      </p:sp>
      <p:pic>
        <p:nvPicPr>
          <p:cNvPr id="3074" name="Picture 2" descr="Study 774 Terms | Test 3 (Chapters 5-6) Flashcards | Quizlet">
            <a:extLst>
              <a:ext uri="{FF2B5EF4-FFF2-40B4-BE49-F238E27FC236}">
                <a16:creationId xmlns:a16="http://schemas.microsoft.com/office/drawing/2014/main" id="{86879653-8ADE-4EB7-BF70-B8CECE7A33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21" y="1259595"/>
            <a:ext cx="6322980" cy="5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86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1525-FCE8-4C04-8758-3EA7B4FE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Y (Floor of nasal fossa/ Anterior border of max. sinus)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EE8CA-D479-43DD-85DE-07AA5E9CA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86" y="1658657"/>
            <a:ext cx="25289403" cy="3319483"/>
          </a:xfrm>
        </p:spPr>
        <p:txBody>
          <a:bodyPr/>
          <a:lstStyle/>
          <a:p>
            <a:r>
              <a:rPr lang="en-US" dirty="0"/>
              <a:t>Radiopaque</a:t>
            </a:r>
          </a:p>
        </p:txBody>
      </p:sp>
      <p:pic>
        <p:nvPicPr>
          <p:cNvPr id="40962" name="Picture 2" descr="Anatomy Monday: Y line of Ennis (maxilla) – Dr. G's Toothpix">
            <a:extLst>
              <a:ext uri="{FF2B5EF4-FFF2-40B4-BE49-F238E27FC236}">
                <a16:creationId xmlns:a16="http://schemas.microsoft.com/office/drawing/2014/main" id="{77A5D7C2-4839-46A6-BC6D-0DF229B0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21" y="2010808"/>
            <a:ext cx="5680953" cy="46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74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A59C1-1BD2-4723-85D9-BB6251BEE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Coronoid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BCE2A-BF66-4101-9B75-A42EB7F75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Radiopaque</a:t>
            </a:r>
          </a:p>
        </p:txBody>
      </p:sp>
      <p:pic>
        <p:nvPicPr>
          <p:cNvPr id="37890" name="Picture 2" descr="Normal Radiographic Anatomical Landmarks">
            <a:extLst>
              <a:ext uri="{FF2B5EF4-FFF2-40B4-BE49-F238E27FC236}">
                <a16:creationId xmlns:a16="http://schemas.microsoft.com/office/drawing/2014/main" id="{68490161-4B9A-45F4-83B7-505582F19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89" y="1225685"/>
            <a:ext cx="8229599" cy="57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32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9F07-189D-4C91-BAA2-7E1EA453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6" y="214009"/>
            <a:ext cx="10964694" cy="1476679"/>
          </a:xfrm>
        </p:spPr>
        <p:txBody>
          <a:bodyPr/>
          <a:lstStyle/>
          <a:p>
            <a:r>
              <a:rPr lang="en-US" dirty="0"/>
              <a:t>Maxillary Tuberosity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47BDC-BB80-4782-8F47-E9B355A64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Radiopaque</a:t>
            </a:r>
          </a:p>
        </p:txBody>
      </p:sp>
      <p:pic>
        <p:nvPicPr>
          <p:cNvPr id="39938" name="Picture 2" descr="Radiographic Anatomical Landmarks">
            <a:extLst>
              <a:ext uri="{FF2B5EF4-FFF2-40B4-BE49-F238E27FC236}">
                <a16:creationId xmlns:a16="http://schemas.microsoft.com/office/drawing/2014/main" id="{87AE6EBA-703A-4CB9-ACB3-B831866DF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42" y="1194864"/>
            <a:ext cx="7493458" cy="561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05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9608-82B9-4651-BEC3-54E320FB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Mesiodens</a:t>
            </a:r>
            <a:r>
              <a:rPr lang="en-US" dirty="0"/>
              <a:t>/</a:t>
            </a:r>
            <a:br>
              <a:rPr lang="en-US" dirty="0"/>
            </a:br>
            <a:r>
              <a:rPr lang="en-US" dirty="0"/>
              <a:t>Supernumerary </a:t>
            </a:r>
          </a:p>
        </p:txBody>
      </p:sp>
      <p:pic>
        <p:nvPicPr>
          <p:cNvPr id="4098" name="Picture 2" descr="Pediatric Dentistry: Mesiodens, or Extra Tooth">
            <a:extLst>
              <a:ext uri="{FF2B5EF4-FFF2-40B4-BE49-F238E27FC236}">
                <a16:creationId xmlns:a16="http://schemas.microsoft.com/office/drawing/2014/main" id="{C52C8750-37D3-47A2-A857-E914D5D209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95" y="261636"/>
            <a:ext cx="4370962" cy="63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5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A9AE-4CAC-4C37-9C59-46AD3560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Microdontia</a:t>
            </a:r>
          </a:p>
        </p:txBody>
      </p:sp>
      <p:pic>
        <p:nvPicPr>
          <p:cNvPr id="5122" name="Picture 2" descr="31. Dental Anomalies | Pocket Dentistry">
            <a:extLst>
              <a:ext uri="{FF2B5EF4-FFF2-40B4-BE49-F238E27FC236}">
                <a16:creationId xmlns:a16="http://schemas.microsoft.com/office/drawing/2014/main" id="{7A757688-E0FF-45BC-AC9A-54AFFF992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653972" cy="686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1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FEF17-2641-4638-B2AD-2E15B318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Marcrodontia</a:t>
            </a:r>
            <a:endParaRPr lang="en-US" dirty="0"/>
          </a:p>
        </p:txBody>
      </p:sp>
      <p:pic>
        <p:nvPicPr>
          <p:cNvPr id="6146" name="Picture 2" descr="Developmental disturbances _in_teeth by dr aatish pawar MDS{oral path…">
            <a:extLst>
              <a:ext uri="{FF2B5EF4-FFF2-40B4-BE49-F238E27FC236}">
                <a16:creationId xmlns:a16="http://schemas.microsoft.com/office/drawing/2014/main" id="{0055E731-7EDC-4946-B7CC-78ADB7942B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984" y="1027906"/>
            <a:ext cx="7642934" cy="57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A2196C-7978-4BED-A458-23CD8A4818A0}"/>
              </a:ext>
            </a:extLst>
          </p:cNvPr>
          <p:cNvSpPr/>
          <p:nvPr/>
        </p:nvSpPr>
        <p:spPr>
          <a:xfrm>
            <a:off x="4766553" y="1690688"/>
            <a:ext cx="3287949" cy="42042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76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ental Anomalies Hemifacial microsomia: affects left side of face ...">
            <a:extLst>
              <a:ext uri="{FF2B5EF4-FFF2-40B4-BE49-F238E27FC236}">
                <a16:creationId xmlns:a16="http://schemas.microsoft.com/office/drawing/2014/main" id="{F727CC69-B99A-422F-94C2-39822F90BE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779" y="470694"/>
            <a:ext cx="6042497" cy="591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CA405FD-23E7-47FB-97F3-B457A4D3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Gemination/ Right                           Fusion/ left      </a:t>
            </a:r>
          </a:p>
        </p:txBody>
      </p:sp>
    </p:spTree>
    <p:extLst>
      <p:ext uri="{BB962C8B-B14F-4D97-AF65-F5344CB8AC3E}">
        <p14:creationId xmlns:p14="http://schemas.microsoft.com/office/powerpoint/2010/main" val="1525098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98285F-EAA6-42F4-862C-7CD89CC7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Peg- Lateral</a:t>
            </a:r>
          </a:p>
        </p:txBody>
      </p:sp>
      <p:pic>
        <p:nvPicPr>
          <p:cNvPr id="18434" name="Picture 2" descr="Microdont – Dr. G's Toothpix">
            <a:extLst>
              <a:ext uri="{FF2B5EF4-FFF2-40B4-BE49-F238E27FC236}">
                <a16:creationId xmlns:a16="http://schemas.microsoft.com/office/drawing/2014/main" id="{34665F8F-A014-43C2-ADA6-8F9B0F04DA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29" y="1043888"/>
            <a:ext cx="3161591" cy="518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743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212</Words>
  <Application>Microsoft Office PowerPoint</Application>
  <PresentationFormat>Widescreen</PresentationFormat>
  <Paragraphs>67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Review Of CDA ½ and Landmarks </vt:lpstr>
      <vt:lpstr> True Anodontia</vt:lpstr>
      <vt:lpstr>Partial True Anodontia Most common missing 3rd molars  and lateral incisors  </vt:lpstr>
      <vt:lpstr>Partial false Anodontia</vt:lpstr>
      <vt:lpstr>Mesiodens/ Supernumerary </vt:lpstr>
      <vt:lpstr>Microdontia</vt:lpstr>
      <vt:lpstr>Marcrodontia</vt:lpstr>
      <vt:lpstr>Gemination/ Right                           Fusion/ left      </vt:lpstr>
      <vt:lpstr>Peg- Lateral</vt:lpstr>
      <vt:lpstr>Fusion two roots/two crowns</vt:lpstr>
      <vt:lpstr>Dens in dente</vt:lpstr>
      <vt:lpstr>Dilaceration</vt:lpstr>
      <vt:lpstr>Concresences</vt:lpstr>
      <vt:lpstr>Taurodontia</vt:lpstr>
      <vt:lpstr>Hypercementosis</vt:lpstr>
      <vt:lpstr>Amelogenesis Imperfecta</vt:lpstr>
      <vt:lpstr>Dentinogenesis Imperfecta</vt:lpstr>
      <vt:lpstr>Hutchinson Incisors</vt:lpstr>
      <vt:lpstr>Mulberry Molars </vt:lpstr>
      <vt:lpstr>Mental Forman</vt:lpstr>
      <vt:lpstr>Incisive Foramen/Incisive canal Radiolucent</vt:lpstr>
      <vt:lpstr>Nutrient Canal Radiolucent</vt:lpstr>
      <vt:lpstr>Mental Ridge Radiopaque</vt:lpstr>
      <vt:lpstr>Lingual Foramen</vt:lpstr>
      <vt:lpstr>Genial Tuberical Radiopaque</vt:lpstr>
      <vt:lpstr>Submandibular gland fossa</vt:lpstr>
      <vt:lpstr>External Oblique ridge</vt:lpstr>
      <vt:lpstr>Internal Oblique Ridge/ Mylohyoid Ridge</vt:lpstr>
      <vt:lpstr>Mandibular canal/ inferior alveolar canal  Radiolucent</vt:lpstr>
      <vt:lpstr>Inferior border of the Mandible </vt:lpstr>
      <vt:lpstr>Median Palatine Suture Radiolucent</vt:lpstr>
      <vt:lpstr>Nasal Fossae/ cavity</vt:lpstr>
      <vt:lpstr>Lateral Fossae/ Canine Fossae</vt:lpstr>
      <vt:lpstr>Canine Fossa</vt:lpstr>
      <vt:lpstr>Maxillary Sinus (Atrium of Highmore)</vt:lpstr>
      <vt:lpstr>Nasal Septum and Spine  Radiopaque</vt:lpstr>
      <vt:lpstr>Soft tissue shadow of the nose radiopaque </vt:lpstr>
      <vt:lpstr>Zygomatic Process</vt:lpstr>
      <vt:lpstr>Hamulus</vt:lpstr>
      <vt:lpstr>Inverted Y (Floor of nasal fossa/ Anterior border of max. sinus)</vt:lpstr>
      <vt:lpstr>Coronoid Process</vt:lpstr>
      <vt:lpstr>Maxillary Tuberosity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CDA ½ and Landmarks </dc:title>
  <dc:creator>Christina.Valentin@mail.citytech.cuny.edu</dc:creator>
  <cp:lastModifiedBy>Christina.Valentin@mail.citytech.cuny.edu</cp:lastModifiedBy>
  <cp:revision>12</cp:revision>
  <dcterms:created xsi:type="dcterms:W3CDTF">2020-05-05T04:37:41Z</dcterms:created>
  <dcterms:modified xsi:type="dcterms:W3CDTF">2020-05-07T17:29:41Z</dcterms:modified>
</cp:coreProperties>
</file>