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8404800" cy="28346400"/>
  <p:notesSz cx="6858000" cy="9144000"/>
  <p:defaultTextStyle>
    <a:defPPr>
      <a:defRPr lang="en-US"/>
    </a:defPPr>
    <a:lvl1pPr algn="l" rtl="0" fontAlgn="base">
      <a:spcBef>
        <a:spcPct val="0"/>
      </a:spcBef>
      <a:spcAft>
        <a:spcPct val="0"/>
      </a:spcAft>
      <a:defRPr sz="10000" kern="1200">
        <a:solidFill>
          <a:schemeClr val="tx1"/>
        </a:solidFill>
        <a:latin typeface="Times New Roman" charset="0"/>
        <a:ea typeface="+mn-ea"/>
        <a:cs typeface="+mn-cs"/>
      </a:defRPr>
    </a:lvl1pPr>
    <a:lvl2pPr marL="457200" algn="l" rtl="0" fontAlgn="base">
      <a:spcBef>
        <a:spcPct val="0"/>
      </a:spcBef>
      <a:spcAft>
        <a:spcPct val="0"/>
      </a:spcAft>
      <a:defRPr sz="10000" kern="1200">
        <a:solidFill>
          <a:schemeClr val="tx1"/>
        </a:solidFill>
        <a:latin typeface="Times New Roman" charset="0"/>
        <a:ea typeface="+mn-ea"/>
        <a:cs typeface="+mn-cs"/>
      </a:defRPr>
    </a:lvl2pPr>
    <a:lvl3pPr marL="914400" algn="l" rtl="0" fontAlgn="base">
      <a:spcBef>
        <a:spcPct val="0"/>
      </a:spcBef>
      <a:spcAft>
        <a:spcPct val="0"/>
      </a:spcAft>
      <a:defRPr sz="10000" kern="1200">
        <a:solidFill>
          <a:schemeClr val="tx1"/>
        </a:solidFill>
        <a:latin typeface="Times New Roman" charset="0"/>
        <a:ea typeface="+mn-ea"/>
        <a:cs typeface="+mn-cs"/>
      </a:defRPr>
    </a:lvl3pPr>
    <a:lvl4pPr marL="1371600" algn="l" rtl="0" fontAlgn="base">
      <a:spcBef>
        <a:spcPct val="0"/>
      </a:spcBef>
      <a:spcAft>
        <a:spcPct val="0"/>
      </a:spcAft>
      <a:defRPr sz="10000" kern="1200">
        <a:solidFill>
          <a:schemeClr val="tx1"/>
        </a:solidFill>
        <a:latin typeface="Times New Roman" charset="0"/>
        <a:ea typeface="+mn-ea"/>
        <a:cs typeface="+mn-cs"/>
      </a:defRPr>
    </a:lvl4pPr>
    <a:lvl5pPr marL="1828800" algn="l" rtl="0" fontAlgn="base">
      <a:spcBef>
        <a:spcPct val="0"/>
      </a:spcBef>
      <a:spcAft>
        <a:spcPct val="0"/>
      </a:spcAft>
      <a:defRPr sz="10000" kern="1200">
        <a:solidFill>
          <a:schemeClr val="tx1"/>
        </a:solidFill>
        <a:latin typeface="Times New Roman" charset="0"/>
        <a:ea typeface="+mn-ea"/>
        <a:cs typeface="+mn-cs"/>
      </a:defRPr>
    </a:lvl5pPr>
    <a:lvl6pPr marL="2286000" algn="l" defTabSz="914400" rtl="0" eaLnBrk="1" latinLnBrk="0" hangingPunct="1">
      <a:defRPr sz="10000" kern="1200">
        <a:solidFill>
          <a:schemeClr val="tx1"/>
        </a:solidFill>
        <a:latin typeface="Times New Roman" charset="0"/>
        <a:ea typeface="+mn-ea"/>
        <a:cs typeface="+mn-cs"/>
      </a:defRPr>
    </a:lvl6pPr>
    <a:lvl7pPr marL="2743200" algn="l" defTabSz="914400" rtl="0" eaLnBrk="1" latinLnBrk="0" hangingPunct="1">
      <a:defRPr sz="10000" kern="1200">
        <a:solidFill>
          <a:schemeClr val="tx1"/>
        </a:solidFill>
        <a:latin typeface="Times New Roman" charset="0"/>
        <a:ea typeface="+mn-ea"/>
        <a:cs typeface="+mn-cs"/>
      </a:defRPr>
    </a:lvl7pPr>
    <a:lvl8pPr marL="3200400" algn="l" defTabSz="914400" rtl="0" eaLnBrk="1" latinLnBrk="0" hangingPunct="1">
      <a:defRPr sz="10000" kern="1200">
        <a:solidFill>
          <a:schemeClr val="tx1"/>
        </a:solidFill>
        <a:latin typeface="Times New Roman" charset="0"/>
        <a:ea typeface="+mn-ea"/>
        <a:cs typeface="+mn-cs"/>
      </a:defRPr>
    </a:lvl8pPr>
    <a:lvl9pPr marL="3657600" algn="l" defTabSz="914400" rtl="0" eaLnBrk="1" latinLnBrk="0" hangingPunct="1">
      <a:defRPr sz="100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8928">
          <p15:clr>
            <a:srgbClr val="A4A3A4"/>
          </p15:clr>
        </p15:guide>
        <p15:guide id="2"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1" autoAdjust="0"/>
    <p:restoredTop sz="95673" autoAdjust="0"/>
  </p:normalViewPr>
  <p:slideViewPr>
    <p:cSldViewPr>
      <p:cViewPr>
        <p:scale>
          <a:sx n="38" d="100"/>
          <a:sy n="38" d="100"/>
        </p:scale>
        <p:origin x="2456" y="272"/>
      </p:cViewPr>
      <p:guideLst>
        <p:guide orient="horz" pos="8928"/>
        <p:guide pos="12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Class.CST.000\Downloads\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915211232119"/>
          <c:y val="0.320208082199981"/>
          <c:w val="0.713602102217626"/>
          <c:h val="0.622526275346618"/>
        </c:manualLayout>
      </c:layout>
      <c:barChart>
        <c:barDir val="bar"/>
        <c:grouping val="stacked"/>
        <c:varyColors val="0"/>
        <c:ser>
          <c:idx val="1"/>
          <c:order val="0"/>
          <c:tx>
            <c:strRef>
              <c:f>[charts.xlsx]Sheet2!$A$2</c:f>
              <c:strCache>
                <c:ptCount val="1"/>
                <c:pt idx="0">
                  <c:v>Start Date</c:v>
                </c:pt>
              </c:strCache>
            </c:strRef>
          </c:tx>
          <c:spPr>
            <a:noFill/>
            <a:ln>
              <a:noFill/>
            </a:ln>
            <a:effectLst/>
          </c:spPr>
          <c:invertIfNegative val="0"/>
          <c:cat>
            <c:strRef>
              <c:f>[charts.xlsx]Sheet2!$C$3:$C$9</c:f>
              <c:strCache>
                <c:ptCount val="7"/>
                <c:pt idx="0">
                  <c:v>Prep/planning</c:v>
                </c:pt>
                <c:pt idx="1">
                  <c:v>purchase materials</c:v>
                </c:pt>
                <c:pt idx="2">
                  <c:v>transport materials to venue</c:v>
                </c:pt>
                <c:pt idx="3">
                  <c:v>set up installation</c:v>
                </c:pt>
                <c:pt idx="4">
                  <c:v>capture video</c:v>
                </c:pt>
                <c:pt idx="5">
                  <c:v>strike installation</c:v>
                </c:pt>
                <c:pt idx="6">
                  <c:v>edit video</c:v>
                </c:pt>
              </c:strCache>
            </c:strRef>
          </c:cat>
          <c:val>
            <c:numRef>
              <c:f>[charts.xlsx]Sheet2!$A$3:$A$9</c:f>
              <c:numCache>
                <c:formatCode>m/d;@</c:formatCode>
                <c:ptCount val="7"/>
                <c:pt idx="0">
                  <c:v>42901.0</c:v>
                </c:pt>
                <c:pt idx="1">
                  <c:v>42918.0</c:v>
                </c:pt>
                <c:pt idx="2">
                  <c:v>42934.0</c:v>
                </c:pt>
                <c:pt idx="3">
                  <c:v>42943.0</c:v>
                </c:pt>
                <c:pt idx="4">
                  <c:v>42951.0</c:v>
                </c:pt>
                <c:pt idx="5">
                  <c:v>42954.0</c:v>
                </c:pt>
                <c:pt idx="6">
                  <c:v>42958.0</c:v>
                </c:pt>
              </c:numCache>
            </c:numRef>
          </c:val>
          <c:extLst xmlns:c16r2="http://schemas.microsoft.com/office/drawing/2015/06/chart">
            <c:ext xmlns:c16="http://schemas.microsoft.com/office/drawing/2014/chart" uri="{C3380CC4-5D6E-409C-BE32-E72D297353CC}">
              <c16:uniqueId val="{00000000-4FB0-4894-A46F-C89B417EA8BE}"/>
            </c:ext>
          </c:extLst>
        </c:ser>
        <c:ser>
          <c:idx val="0"/>
          <c:order val="1"/>
          <c:tx>
            <c:strRef>
              <c:f>[charts.xlsx]Sheet2!$D$2</c:f>
              <c:strCache>
                <c:ptCount val="1"/>
                <c:pt idx="0">
                  <c:v>Duration</c:v>
                </c:pt>
              </c:strCache>
            </c:strRef>
          </c:tx>
          <c:spPr>
            <a:solidFill>
              <a:schemeClr val="accent1"/>
            </a:solidFill>
            <a:ln>
              <a:noFill/>
            </a:ln>
            <a:effectLst/>
          </c:spPr>
          <c:invertIfNegative val="0"/>
          <c:cat>
            <c:strRef>
              <c:f>[charts.xlsx]Sheet2!$C$3:$C$9</c:f>
              <c:strCache>
                <c:ptCount val="7"/>
                <c:pt idx="0">
                  <c:v>Prep/planning</c:v>
                </c:pt>
                <c:pt idx="1">
                  <c:v>purchase materials</c:v>
                </c:pt>
                <c:pt idx="2">
                  <c:v>transport materials to venue</c:v>
                </c:pt>
                <c:pt idx="3">
                  <c:v>set up installation</c:v>
                </c:pt>
                <c:pt idx="4">
                  <c:v>capture video</c:v>
                </c:pt>
                <c:pt idx="5">
                  <c:v>strike installation</c:v>
                </c:pt>
                <c:pt idx="6">
                  <c:v>edit video</c:v>
                </c:pt>
              </c:strCache>
            </c:strRef>
          </c:cat>
          <c:val>
            <c:numRef>
              <c:f>[charts.xlsx]Sheet2!$D$3:$D$9</c:f>
              <c:numCache>
                <c:formatCode>General</c:formatCode>
                <c:ptCount val="7"/>
                <c:pt idx="0">
                  <c:v>16.0</c:v>
                </c:pt>
                <c:pt idx="1">
                  <c:v>14.0</c:v>
                </c:pt>
                <c:pt idx="2">
                  <c:v>7.0</c:v>
                </c:pt>
                <c:pt idx="3">
                  <c:v>7.0</c:v>
                </c:pt>
                <c:pt idx="4">
                  <c:v>2.0</c:v>
                </c:pt>
                <c:pt idx="5">
                  <c:v>3.0</c:v>
                </c:pt>
                <c:pt idx="6">
                  <c:v>7.0</c:v>
                </c:pt>
              </c:numCache>
            </c:numRef>
          </c:val>
          <c:extLst xmlns:c16r2="http://schemas.microsoft.com/office/drawing/2015/06/chart">
            <c:ext xmlns:c16="http://schemas.microsoft.com/office/drawing/2014/chart" uri="{C3380CC4-5D6E-409C-BE32-E72D297353CC}">
              <c16:uniqueId val="{00000001-4FB0-4894-A46F-C89B417EA8BE}"/>
            </c:ext>
          </c:extLst>
        </c:ser>
        <c:dLbls>
          <c:showLegendKey val="0"/>
          <c:showVal val="0"/>
          <c:showCatName val="0"/>
          <c:showSerName val="0"/>
          <c:showPercent val="0"/>
          <c:showBubbleSize val="0"/>
        </c:dLbls>
        <c:gapWidth val="67"/>
        <c:overlap val="100"/>
        <c:axId val="1556330224"/>
        <c:axId val="1558537760"/>
      </c:barChart>
      <c:catAx>
        <c:axId val="15563302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558537760"/>
        <c:crosses val="autoZero"/>
        <c:auto val="1"/>
        <c:lblAlgn val="ctr"/>
        <c:lblOffset val="100"/>
        <c:noMultiLvlLbl val="0"/>
      </c:catAx>
      <c:valAx>
        <c:axId val="1558537760"/>
        <c:scaling>
          <c:orientation val="minMax"/>
          <c:min val="42900.0"/>
        </c:scaling>
        <c:delete val="0"/>
        <c:axPos val="t"/>
        <c:numFmt formatCode="m/d;@"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556330224"/>
        <c:crosses val="autoZero"/>
        <c:crossBetween val="between"/>
      </c:valAx>
      <c:spPr>
        <a:noFill/>
        <a:ln>
          <a:noFill/>
        </a:ln>
        <a:effectLst/>
      </c:spPr>
    </c:plotArea>
    <c:plotVisOnly val="1"/>
    <c:dispBlanksAs val="gap"/>
    <c:showDLblsOverMax val="0"/>
  </c:chart>
  <c:spPr>
    <a:noFill/>
    <a:ln w="38100">
      <a:solidFill>
        <a:srgbClr val="FF0000"/>
      </a:solidFill>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7500F-0802-487A-8820-D24ED38E6BC8}" type="datetimeFigureOut">
              <a:rPr lang="en-US" smtClean="0"/>
              <a:t>10/28/17</a:t>
            </a:fld>
            <a:endParaRPr lang="en-US" dirty="0"/>
          </a:p>
        </p:txBody>
      </p:sp>
      <p:sp>
        <p:nvSpPr>
          <p:cNvPr id="4" name="Slide Image Placeholder 3"/>
          <p:cNvSpPr>
            <a:spLocks noGrp="1" noRot="1" noChangeAspect="1"/>
          </p:cNvSpPr>
          <p:nvPr>
            <p:ph type="sldImg" idx="2"/>
          </p:nvPr>
        </p:nvSpPr>
        <p:spPr>
          <a:xfrm>
            <a:off x="1106488" y="685800"/>
            <a:ext cx="46450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3099E9-55A5-47F7-81C1-6FD5729DDA2F}" type="slidenum">
              <a:rPr lang="en-US" smtClean="0"/>
              <a:t>‹#›</a:t>
            </a:fld>
            <a:endParaRPr lang="en-US" dirty="0"/>
          </a:p>
        </p:txBody>
      </p:sp>
    </p:spTree>
    <p:extLst>
      <p:ext uri="{BB962C8B-B14F-4D97-AF65-F5344CB8AC3E}">
        <p14:creationId xmlns:p14="http://schemas.microsoft.com/office/powerpoint/2010/main" val="4232135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3099E9-55A5-47F7-81C1-6FD5729DDA2F}" type="slidenum">
              <a:rPr lang="en-US" smtClean="0"/>
              <a:t>1</a:t>
            </a:fld>
            <a:endParaRPr lang="en-US" dirty="0"/>
          </a:p>
        </p:txBody>
      </p:sp>
    </p:spTree>
    <p:extLst>
      <p:ext uri="{BB962C8B-B14F-4D97-AF65-F5344CB8AC3E}">
        <p14:creationId xmlns:p14="http://schemas.microsoft.com/office/powerpoint/2010/main" val="181591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79725" y="8805863"/>
            <a:ext cx="32645350" cy="6075362"/>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1038" y="16062325"/>
            <a:ext cx="26882725" cy="72453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AD47CEC-A31A-44FE-98EB-77DB8027DB3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6BD712A-B63B-49BA-9062-36F8ADCDE413}"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363738" y="2519363"/>
            <a:ext cx="8161337" cy="22677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79725" y="2519363"/>
            <a:ext cx="24331613" cy="22677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93ECEA4-19EE-44A7-A9FE-39824E381DB4}"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321EB48-236C-477F-8F2C-39ACC086AB19}"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18214975"/>
            <a:ext cx="32643762" cy="56308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12014200"/>
            <a:ext cx="32643762" cy="62007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9A74F51-D0D3-4B48-B2A1-02CFAEE0AE0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9725" y="8188325"/>
            <a:ext cx="16246475" cy="17008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278600" y="8188325"/>
            <a:ext cx="16246475" cy="17008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67303C4-A72A-4085-8D61-57395161C268}"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875" y="1135063"/>
            <a:ext cx="34563050" cy="472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875" y="6345238"/>
            <a:ext cx="16968788" cy="2644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20875" y="8990013"/>
            <a:ext cx="16968788" cy="16332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8788" y="6345238"/>
            <a:ext cx="16975137" cy="2644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9508788" y="8990013"/>
            <a:ext cx="16975137" cy="16332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CBDEC22-6EBF-4EF4-A306-151FC30A9F0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D27ED1F8-B7B2-4CDC-AD12-DD354C1DC86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679A52E-FA6F-4BD1-937A-B4B17B477EA7}"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875" y="1128713"/>
            <a:ext cx="12634913" cy="48037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014575" y="1128713"/>
            <a:ext cx="21469350" cy="24193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875" y="5932488"/>
            <a:ext cx="12634913" cy="1938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189C86B-56E3-4E71-B2F1-9FAC9CF6FC8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925" y="19842163"/>
            <a:ext cx="23042563" cy="23431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527925" y="2532063"/>
            <a:ext cx="23042563" cy="17008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527925" y="22185313"/>
            <a:ext cx="23042563" cy="33258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DAF820C-B8A4-4675-859F-037A85DEFEE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9725" y="2519363"/>
            <a:ext cx="32645350" cy="4724400"/>
          </a:xfrm>
          <a:prstGeom prst="rect">
            <a:avLst/>
          </a:prstGeom>
          <a:noFill/>
          <a:ln w="9525">
            <a:noFill/>
            <a:miter lim="800000"/>
            <a:headEnd/>
            <a:tailEnd/>
          </a:ln>
          <a:effectLst/>
        </p:spPr>
        <p:txBody>
          <a:bodyPr vert="horz" wrap="square" lIns="381433" tIns="190716" rIns="381433" bIns="19071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879725" y="8188325"/>
            <a:ext cx="32645350" cy="17008475"/>
          </a:xfrm>
          <a:prstGeom prst="rect">
            <a:avLst/>
          </a:prstGeom>
          <a:noFill/>
          <a:ln w="9525">
            <a:noFill/>
            <a:miter lim="800000"/>
            <a:headEnd/>
            <a:tailEnd/>
          </a:ln>
          <a:effectLst/>
        </p:spPr>
        <p:txBody>
          <a:bodyPr vert="horz" wrap="square" lIns="381433" tIns="190716" rIns="381433" bIns="190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879725" y="25827038"/>
            <a:ext cx="8001000" cy="1889125"/>
          </a:xfrm>
          <a:prstGeom prst="rect">
            <a:avLst/>
          </a:prstGeom>
          <a:noFill/>
          <a:ln w="9525">
            <a:noFill/>
            <a:miter lim="800000"/>
            <a:headEnd/>
            <a:tailEnd/>
          </a:ln>
          <a:effectLst/>
        </p:spPr>
        <p:txBody>
          <a:bodyPr vert="horz" wrap="square" lIns="381433" tIns="190716" rIns="381433" bIns="190716" numCol="1" anchor="t" anchorCtr="0" compatLnSpc="1">
            <a:prstTxWarp prst="textNoShape">
              <a:avLst/>
            </a:prstTxWarp>
          </a:bodyPr>
          <a:lstStyle>
            <a:lvl1pPr defTabSz="3814763">
              <a:defRPr sz="5800"/>
            </a:lvl1pPr>
          </a:lstStyle>
          <a:p>
            <a:endParaRPr lang="en-US" dirty="0"/>
          </a:p>
        </p:txBody>
      </p:sp>
      <p:sp>
        <p:nvSpPr>
          <p:cNvPr id="1029" name="Rectangle 5"/>
          <p:cNvSpPr>
            <a:spLocks noGrp="1" noChangeArrowheads="1"/>
          </p:cNvSpPr>
          <p:nvPr>
            <p:ph type="ftr" sz="quarter" idx="3"/>
          </p:nvPr>
        </p:nvSpPr>
        <p:spPr bwMode="auto">
          <a:xfrm>
            <a:off x="13122275" y="25827038"/>
            <a:ext cx="12160250" cy="1889125"/>
          </a:xfrm>
          <a:prstGeom prst="rect">
            <a:avLst/>
          </a:prstGeom>
          <a:noFill/>
          <a:ln w="9525">
            <a:noFill/>
            <a:miter lim="800000"/>
            <a:headEnd/>
            <a:tailEnd/>
          </a:ln>
          <a:effectLst/>
        </p:spPr>
        <p:txBody>
          <a:bodyPr vert="horz" wrap="square" lIns="381433" tIns="190716" rIns="381433" bIns="190716" numCol="1" anchor="t" anchorCtr="0" compatLnSpc="1">
            <a:prstTxWarp prst="textNoShape">
              <a:avLst/>
            </a:prstTxWarp>
          </a:bodyPr>
          <a:lstStyle>
            <a:lvl1pPr algn="ctr" defTabSz="3814763">
              <a:defRPr sz="5800"/>
            </a:lvl1pPr>
          </a:lstStyle>
          <a:p>
            <a:endParaRPr lang="en-US" dirty="0"/>
          </a:p>
        </p:txBody>
      </p:sp>
      <p:sp>
        <p:nvSpPr>
          <p:cNvPr id="1030" name="Rectangle 6"/>
          <p:cNvSpPr>
            <a:spLocks noGrp="1" noChangeArrowheads="1"/>
          </p:cNvSpPr>
          <p:nvPr>
            <p:ph type="sldNum" sz="quarter" idx="4"/>
          </p:nvPr>
        </p:nvSpPr>
        <p:spPr bwMode="auto">
          <a:xfrm>
            <a:off x="27524075" y="25827038"/>
            <a:ext cx="8001000" cy="1889125"/>
          </a:xfrm>
          <a:prstGeom prst="rect">
            <a:avLst/>
          </a:prstGeom>
          <a:noFill/>
          <a:ln w="9525">
            <a:noFill/>
            <a:miter lim="800000"/>
            <a:headEnd/>
            <a:tailEnd/>
          </a:ln>
          <a:effectLst/>
        </p:spPr>
        <p:txBody>
          <a:bodyPr vert="horz" wrap="square" lIns="381433" tIns="190716" rIns="381433" bIns="190716" numCol="1" anchor="t" anchorCtr="0" compatLnSpc="1">
            <a:prstTxWarp prst="textNoShape">
              <a:avLst/>
            </a:prstTxWarp>
          </a:bodyPr>
          <a:lstStyle>
            <a:lvl1pPr algn="r" defTabSz="3814763">
              <a:defRPr sz="5800"/>
            </a:lvl1pPr>
          </a:lstStyle>
          <a:p>
            <a:fld id="{A26B2162-77ED-49DB-83E4-15F39E9932CD}"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14763" rtl="0" fontAlgn="base">
        <a:spcBef>
          <a:spcPct val="0"/>
        </a:spcBef>
        <a:spcAft>
          <a:spcPct val="0"/>
        </a:spcAft>
        <a:defRPr sz="18400">
          <a:solidFill>
            <a:schemeClr val="tx2"/>
          </a:solidFill>
          <a:latin typeface="+mj-lt"/>
          <a:ea typeface="+mj-ea"/>
          <a:cs typeface="+mj-cs"/>
        </a:defRPr>
      </a:lvl1pPr>
      <a:lvl2pPr algn="ctr" defTabSz="3814763" rtl="0" fontAlgn="base">
        <a:spcBef>
          <a:spcPct val="0"/>
        </a:spcBef>
        <a:spcAft>
          <a:spcPct val="0"/>
        </a:spcAft>
        <a:defRPr sz="18400">
          <a:solidFill>
            <a:schemeClr val="tx2"/>
          </a:solidFill>
          <a:latin typeface="Times New Roman" charset="0"/>
        </a:defRPr>
      </a:lvl2pPr>
      <a:lvl3pPr algn="ctr" defTabSz="3814763" rtl="0" fontAlgn="base">
        <a:spcBef>
          <a:spcPct val="0"/>
        </a:spcBef>
        <a:spcAft>
          <a:spcPct val="0"/>
        </a:spcAft>
        <a:defRPr sz="18400">
          <a:solidFill>
            <a:schemeClr val="tx2"/>
          </a:solidFill>
          <a:latin typeface="Times New Roman" charset="0"/>
        </a:defRPr>
      </a:lvl3pPr>
      <a:lvl4pPr algn="ctr" defTabSz="3814763" rtl="0" fontAlgn="base">
        <a:spcBef>
          <a:spcPct val="0"/>
        </a:spcBef>
        <a:spcAft>
          <a:spcPct val="0"/>
        </a:spcAft>
        <a:defRPr sz="18400">
          <a:solidFill>
            <a:schemeClr val="tx2"/>
          </a:solidFill>
          <a:latin typeface="Times New Roman" charset="0"/>
        </a:defRPr>
      </a:lvl4pPr>
      <a:lvl5pPr algn="ctr" defTabSz="3814763" rtl="0" fontAlgn="base">
        <a:spcBef>
          <a:spcPct val="0"/>
        </a:spcBef>
        <a:spcAft>
          <a:spcPct val="0"/>
        </a:spcAft>
        <a:defRPr sz="18400">
          <a:solidFill>
            <a:schemeClr val="tx2"/>
          </a:solidFill>
          <a:latin typeface="Times New Roman" charset="0"/>
        </a:defRPr>
      </a:lvl5pPr>
      <a:lvl6pPr marL="457200" algn="ctr" defTabSz="3814763" rtl="0" fontAlgn="base">
        <a:spcBef>
          <a:spcPct val="0"/>
        </a:spcBef>
        <a:spcAft>
          <a:spcPct val="0"/>
        </a:spcAft>
        <a:defRPr sz="18400">
          <a:solidFill>
            <a:schemeClr val="tx2"/>
          </a:solidFill>
          <a:latin typeface="Times New Roman" charset="0"/>
        </a:defRPr>
      </a:lvl6pPr>
      <a:lvl7pPr marL="914400" algn="ctr" defTabSz="3814763" rtl="0" fontAlgn="base">
        <a:spcBef>
          <a:spcPct val="0"/>
        </a:spcBef>
        <a:spcAft>
          <a:spcPct val="0"/>
        </a:spcAft>
        <a:defRPr sz="18400">
          <a:solidFill>
            <a:schemeClr val="tx2"/>
          </a:solidFill>
          <a:latin typeface="Times New Roman" charset="0"/>
        </a:defRPr>
      </a:lvl7pPr>
      <a:lvl8pPr marL="1371600" algn="ctr" defTabSz="3814763" rtl="0" fontAlgn="base">
        <a:spcBef>
          <a:spcPct val="0"/>
        </a:spcBef>
        <a:spcAft>
          <a:spcPct val="0"/>
        </a:spcAft>
        <a:defRPr sz="18400">
          <a:solidFill>
            <a:schemeClr val="tx2"/>
          </a:solidFill>
          <a:latin typeface="Times New Roman" charset="0"/>
        </a:defRPr>
      </a:lvl8pPr>
      <a:lvl9pPr marL="1828800" algn="ctr" defTabSz="3814763" rtl="0" fontAlgn="base">
        <a:spcBef>
          <a:spcPct val="0"/>
        </a:spcBef>
        <a:spcAft>
          <a:spcPct val="0"/>
        </a:spcAft>
        <a:defRPr sz="18400">
          <a:solidFill>
            <a:schemeClr val="tx2"/>
          </a:solidFill>
          <a:latin typeface="Times New Roman" charset="0"/>
        </a:defRPr>
      </a:lvl9pPr>
    </p:titleStyle>
    <p:bodyStyle>
      <a:lvl1pPr marL="1430338" indent="-1430338" algn="l" defTabSz="3814763" rtl="0" fontAlgn="base">
        <a:spcBef>
          <a:spcPct val="20000"/>
        </a:spcBef>
        <a:spcAft>
          <a:spcPct val="0"/>
        </a:spcAft>
        <a:buChar char="•"/>
        <a:defRPr sz="13300">
          <a:solidFill>
            <a:schemeClr val="tx1"/>
          </a:solidFill>
          <a:latin typeface="+mn-lt"/>
          <a:ea typeface="+mn-ea"/>
          <a:cs typeface="+mn-cs"/>
        </a:defRPr>
      </a:lvl1pPr>
      <a:lvl2pPr marL="3098800" indent="-1192213" algn="l" defTabSz="3814763" rtl="0" fontAlgn="base">
        <a:spcBef>
          <a:spcPct val="20000"/>
        </a:spcBef>
        <a:spcAft>
          <a:spcPct val="0"/>
        </a:spcAft>
        <a:buChar char="–"/>
        <a:defRPr sz="11700">
          <a:solidFill>
            <a:schemeClr val="tx1"/>
          </a:solidFill>
          <a:latin typeface="+mn-lt"/>
        </a:defRPr>
      </a:lvl2pPr>
      <a:lvl3pPr marL="4767263" indent="-952500" algn="l" defTabSz="3814763" rtl="0" fontAlgn="base">
        <a:spcBef>
          <a:spcPct val="20000"/>
        </a:spcBef>
        <a:spcAft>
          <a:spcPct val="0"/>
        </a:spcAft>
        <a:buChar char="•"/>
        <a:defRPr sz="10000">
          <a:solidFill>
            <a:schemeClr val="tx1"/>
          </a:solidFill>
          <a:latin typeface="+mn-lt"/>
        </a:defRPr>
      </a:lvl3pPr>
      <a:lvl4pPr marL="6675438" indent="-954088" algn="l" defTabSz="3814763" rtl="0" fontAlgn="base">
        <a:spcBef>
          <a:spcPct val="20000"/>
        </a:spcBef>
        <a:spcAft>
          <a:spcPct val="0"/>
        </a:spcAft>
        <a:buChar char="–"/>
        <a:defRPr sz="8300">
          <a:solidFill>
            <a:schemeClr val="tx1"/>
          </a:solidFill>
          <a:latin typeface="+mn-lt"/>
        </a:defRPr>
      </a:lvl4pPr>
      <a:lvl5pPr marL="8582025" indent="-954088" algn="l" defTabSz="3814763" rtl="0" fontAlgn="base">
        <a:spcBef>
          <a:spcPct val="20000"/>
        </a:spcBef>
        <a:spcAft>
          <a:spcPct val="0"/>
        </a:spcAft>
        <a:buChar char="»"/>
        <a:defRPr sz="8300">
          <a:solidFill>
            <a:schemeClr val="tx1"/>
          </a:solidFill>
          <a:latin typeface="+mn-lt"/>
        </a:defRPr>
      </a:lvl5pPr>
      <a:lvl6pPr marL="9039225" indent="-954088" algn="l" defTabSz="3814763" rtl="0" fontAlgn="base">
        <a:spcBef>
          <a:spcPct val="20000"/>
        </a:spcBef>
        <a:spcAft>
          <a:spcPct val="0"/>
        </a:spcAft>
        <a:buChar char="»"/>
        <a:defRPr sz="8300">
          <a:solidFill>
            <a:schemeClr val="tx1"/>
          </a:solidFill>
          <a:latin typeface="+mn-lt"/>
        </a:defRPr>
      </a:lvl6pPr>
      <a:lvl7pPr marL="9496425" indent="-954088" algn="l" defTabSz="3814763" rtl="0" fontAlgn="base">
        <a:spcBef>
          <a:spcPct val="20000"/>
        </a:spcBef>
        <a:spcAft>
          <a:spcPct val="0"/>
        </a:spcAft>
        <a:buChar char="»"/>
        <a:defRPr sz="8300">
          <a:solidFill>
            <a:schemeClr val="tx1"/>
          </a:solidFill>
          <a:latin typeface="+mn-lt"/>
        </a:defRPr>
      </a:lvl7pPr>
      <a:lvl8pPr marL="9953625" indent="-954088" algn="l" defTabSz="3814763" rtl="0" fontAlgn="base">
        <a:spcBef>
          <a:spcPct val="20000"/>
        </a:spcBef>
        <a:spcAft>
          <a:spcPct val="0"/>
        </a:spcAft>
        <a:buChar char="»"/>
        <a:defRPr sz="8300">
          <a:solidFill>
            <a:schemeClr val="tx1"/>
          </a:solidFill>
          <a:latin typeface="+mn-lt"/>
        </a:defRPr>
      </a:lvl8pPr>
      <a:lvl9pPr marL="10410825" indent="-954088" algn="l" defTabSz="3814763" rtl="0" fontAlgn="base">
        <a:spcBef>
          <a:spcPct val="20000"/>
        </a:spcBef>
        <a:spcAft>
          <a:spcPct val="0"/>
        </a:spcAft>
        <a:buChar char="»"/>
        <a:defRPr sz="8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chart" Target="../charts/chart1.xml"/><Relationship Id="rId5" Type="http://schemas.openxmlformats.org/officeDocument/2006/relationships/image" Target="../media/image2.tiff"/><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114"/>
          <p:cNvSpPr txBox="1">
            <a:spLocks noChangeArrowheads="1"/>
          </p:cNvSpPr>
          <p:nvPr/>
        </p:nvSpPr>
        <p:spPr bwMode="auto">
          <a:xfrm>
            <a:off x="19583400" y="15379649"/>
            <a:ext cx="8458200" cy="5173395"/>
          </a:xfrm>
          <a:prstGeom prst="rect">
            <a:avLst/>
          </a:prstGeom>
          <a:noFill/>
          <a:ln w="38100">
            <a:solidFill>
              <a:srgbClr val="FF0000"/>
            </a:solidFill>
            <a:miter lim="800000"/>
            <a:headEnd/>
            <a:tailEnd/>
          </a:ln>
        </p:spPr>
        <p:txBody>
          <a:bodyPr lIns="914400" tIns="914400" rIns="914400" bIns="914400"/>
          <a:lstStyle/>
          <a:p>
            <a:pPr algn="just">
              <a:tabLst>
                <a:tab pos="500063" algn="l"/>
              </a:tabLst>
            </a:pPr>
            <a:endParaRPr lang="en-US" sz="4400" b="1" dirty="0" smtClean="0">
              <a:solidFill>
                <a:srgbClr val="FF8000"/>
              </a:solidFill>
            </a:endParaRPr>
          </a:p>
        </p:txBody>
      </p:sp>
      <p:sp>
        <p:nvSpPr>
          <p:cNvPr id="22" name="Text Box 114"/>
          <p:cNvSpPr txBox="1">
            <a:spLocks noChangeArrowheads="1"/>
          </p:cNvSpPr>
          <p:nvPr/>
        </p:nvSpPr>
        <p:spPr bwMode="auto">
          <a:xfrm>
            <a:off x="28589642" y="24472844"/>
            <a:ext cx="8545286" cy="2418911"/>
          </a:xfrm>
          <a:prstGeom prst="rect">
            <a:avLst/>
          </a:prstGeom>
          <a:noFill/>
          <a:ln w="38100">
            <a:solidFill>
              <a:srgbClr val="FF0000"/>
            </a:solidFill>
            <a:miter lim="800000"/>
            <a:headEnd/>
            <a:tailEnd/>
          </a:ln>
        </p:spPr>
        <p:txBody>
          <a:bodyPr lIns="914400" tIns="914400" rIns="914400" bIns="914400"/>
          <a:lstStyle/>
          <a:p>
            <a:pPr algn="just">
              <a:tabLst>
                <a:tab pos="500063" algn="l"/>
              </a:tabLst>
            </a:pPr>
            <a:endParaRPr lang="en-US" sz="4400" b="1" dirty="0" smtClean="0">
              <a:solidFill>
                <a:srgbClr val="FF8000"/>
              </a:solidFill>
            </a:endParaRPr>
          </a:p>
        </p:txBody>
      </p:sp>
      <p:sp>
        <p:nvSpPr>
          <p:cNvPr id="25" name="Text Box 12"/>
          <p:cNvSpPr txBox="1">
            <a:spLocks noChangeArrowheads="1"/>
          </p:cNvSpPr>
          <p:nvPr/>
        </p:nvSpPr>
        <p:spPr bwMode="auto">
          <a:xfrm>
            <a:off x="1041400" y="14674189"/>
            <a:ext cx="8458200" cy="8376512"/>
          </a:xfrm>
          <a:prstGeom prst="rect">
            <a:avLst/>
          </a:prstGeom>
          <a:noFill/>
          <a:ln w="38100">
            <a:solidFill>
              <a:srgbClr val="FF0000"/>
            </a:solidFill>
            <a:miter lim="800000"/>
            <a:headEnd/>
            <a:tailEnd/>
          </a:ln>
        </p:spPr>
        <p:txBody>
          <a:bodyPr lIns="914400" tIns="457200" rIns="914400" bIns="914400"/>
          <a:lstStyle/>
          <a:p>
            <a:pPr marL="624078" indent="-514350"/>
            <a:endParaRPr lang="en-US" b="1" dirty="0"/>
          </a:p>
          <a:p>
            <a:pPr marL="624078" indent="-514350"/>
            <a:endParaRPr lang="en-US" b="1" dirty="0" smtClean="0"/>
          </a:p>
          <a:p>
            <a:pPr marL="624078" indent="-514350"/>
            <a:endParaRPr lang="en-US" b="1" dirty="0" smtClean="0"/>
          </a:p>
          <a:p>
            <a:pPr marL="1385888" lvl="1" indent="-346075">
              <a:spcBef>
                <a:spcPct val="10000"/>
              </a:spcBef>
              <a:buFont typeface="Times New Roman" charset="0"/>
              <a:buChar char="•"/>
              <a:tabLst>
                <a:tab pos="500063" algn="l"/>
              </a:tabLst>
            </a:pPr>
            <a:endParaRPr lang="en-US" sz="2400" b="1" dirty="0"/>
          </a:p>
          <a:p>
            <a:pPr>
              <a:spcBef>
                <a:spcPct val="10000"/>
              </a:spcBef>
              <a:tabLst>
                <a:tab pos="500063" algn="l"/>
              </a:tabLst>
            </a:pPr>
            <a:r>
              <a:rPr lang="en-US" sz="2400" b="1" dirty="0"/>
              <a:t>	</a:t>
            </a:r>
          </a:p>
        </p:txBody>
      </p:sp>
      <p:sp>
        <p:nvSpPr>
          <p:cNvPr id="6146" name="Rectangle 2"/>
          <p:cNvSpPr>
            <a:spLocks noGrp="1" noChangeArrowheads="1"/>
          </p:cNvSpPr>
          <p:nvPr>
            <p:ph type="title"/>
          </p:nvPr>
        </p:nvSpPr>
        <p:spPr>
          <a:xfrm>
            <a:off x="2667000" y="143564"/>
            <a:ext cx="32721550" cy="4267200"/>
          </a:xfrm>
        </p:spPr>
        <p:txBody>
          <a:bodyPr/>
          <a:lstStyle/>
          <a:p>
            <a:r>
              <a:rPr lang="en-US" sz="6600" b="1" dirty="0" smtClean="0">
                <a:solidFill>
                  <a:srgbClr val="FF0000"/>
                </a:solidFill>
              </a:rPr>
              <a:t>In-House Virtual Lighting Grid</a:t>
            </a:r>
            <a:r>
              <a:rPr lang="en-US" sz="9600" dirty="0" smtClean="0">
                <a:solidFill>
                  <a:srgbClr val="FF0000"/>
                </a:solidFill>
              </a:rPr>
              <a:t/>
            </a:r>
            <a:br>
              <a:rPr lang="en-US" sz="9600" dirty="0" smtClean="0">
                <a:solidFill>
                  <a:srgbClr val="FF0000"/>
                </a:solidFill>
              </a:rPr>
            </a:br>
            <a:r>
              <a:rPr lang="en-US" sz="7200" b="1" dirty="0" smtClean="0">
                <a:solidFill>
                  <a:srgbClr val="0070C0"/>
                </a:solidFill>
              </a:rPr>
              <a:t>Christian Rosario:  Lighting Designer/Master Electrician</a:t>
            </a:r>
            <a:r>
              <a:rPr lang="en-US" sz="8000" b="1" dirty="0" smtClean="0">
                <a:solidFill>
                  <a:schemeClr val="accent2"/>
                </a:solidFill>
              </a:rPr>
              <a:t/>
            </a:r>
            <a:br>
              <a:rPr lang="en-US" sz="8000" b="1" dirty="0" smtClean="0">
                <a:solidFill>
                  <a:schemeClr val="accent2"/>
                </a:solidFill>
              </a:rPr>
            </a:br>
            <a:r>
              <a:rPr lang="en-US" sz="7000" b="1" i="1" dirty="0" smtClean="0">
                <a:solidFill>
                  <a:schemeClr val="tx1"/>
                </a:solidFill>
              </a:rPr>
              <a:t>Department </a:t>
            </a:r>
            <a:r>
              <a:rPr lang="en-US" sz="7000" b="1" i="1" dirty="0">
                <a:solidFill>
                  <a:schemeClr val="tx1"/>
                </a:solidFill>
              </a:rPr>
              <a:t>of </a:t>
            </a:r>
            <a:r>
              <a:rPr lang="en-US" sz="7000" b="1" i="1" dirty="0" smtClean="0">
                <a:solidFill>
                  <a:schemeClr val="tx1"/>
                </a:solidFill>
              </a:rPr>
              <a:t> Entertainment Technology</a:t>
            </a:r>
            <a:r>
              <a:rPr lang="en-US" sz="12000" b="1" dirty="0" smtClean="0">
                <a:solidFill>
                  <a:schemeClr val="accent2"/>
                </a:solidFill>
              </a:rPr>
              <a:t> </a:t>
            </a:r>
            <a:endParaRPr lang="en-US" sz="12000" b="1" dirty="0">
              <a:solidFill>
                <a:schemeClr val="accent2"/>
              </a:solidFill>
            </a:endParaRPr>
          </a:p>
        </p:txBody>
      </p:sp>
      <p:sp>
        <p:nvSpPr>
          <p:cNvPr id="6148" name="Line 4"/>
          <p:cNvSpPr>
            <a:spLocks noChangeShapeType="1"/>
          </p:cNvSpPr>
          <p:nvPr/>
        </p:nvSpPr>
        <p:spPr bwMode="auto">
          <a:xfrm flipV="1">
            <a:off x="1066801" y="4143375"/>
            <a:ext cx="36024584" cy="139179"/>
          </a:xfrm>
          <a:prstGeom prst="line">
            <a:avLst/>
          </a:prstGeom>
          <a:noFill/>
          <a:ln w="57150">
            <a:solidFill>
              <a:schemeClr val="tx1"/>
            </a:solidFill>
            <a:round/>
            <a:headEnd/>
            <a:tailEnd/>
          </a:ln>
          <a:effectLst/>
        </p:spPr>
        <p:txBody>
          <a:bodyPr/>
          <a:lstStyle/>
          <a:p>
            <a:endParaRPr lang="en-US" dirty="0"/>
          </a:p>
        </p:txBody>
      </p:sp>
      <p:pic>
        <p:nvPicPr>
          <p:cNvPr id="6150" name="Picture 6" descr="158064_138483227619_2126546364_n"/>
          <p:cNvPicPr>
            <a:picLocks noChangeAspect="1" noChangeArrowheads="1"/>
          </p:cNvPicPr>
          <p:nvPr/>
        </p:nvPicPr>
        <p:blipFill>
          <a:blip r:embed="rId3" cstate="print"/>
          <a:srcRect/>
          <a:stretch>
            <a:fillRect/>
          </a:stretch>
        </p:blipFill>
        <p:spPr bwMode="auto">
          <a:xfrm>
            <a:off x="1066800" y="701284"/>
            <a:ext cx="3000375" cy="3000375"/>
          </a:xfrm>
          <a:prstGeom prst="rect">
            <a:avLst/>
          </a:prstGeom>
          <a:noFill/>
        </p:spPr>
      </p:pic>
      <p:sp>
        <p:nvSpPr>
          <p:cNvPr id="7" name="Text Box 7"/>
          <p:cNvSpPr txBox="1">
            <a:spLocks noChangeArrowheads="1"/>
          </p:cNvSpPr>
          <p:nvPr/>
        </p:nvSpPr>
        <p:spPr bwMode="auto">
          <a:xfrm>
            <a:off x="1066800" y="5176837"/>
            <a:ext cx="8458200" cy="9239330"/>
          </a:xfrm>
          <a:prstGeom prst="rect">
            <a:avLst/>
          </a:prstGeom>
          <a:solidFill>
            <a:schemeClr val="bg1"/>
          </a:solidFill>
          <a:ln w="38100">
            <a:solidFill>
              <a:srgbClr val="FF0000"/>
            </a:solidFill>
            <a:miter lim="800000"/>
            <a:headEnd/>
            <a:tailEnd/>
          </a:ln>
        </p:spPr>
        <p:txBody>
          <a:bodyPr lIns="914400" tIns="457200" rIns="914400" bIns="914400"/>
          <a:lstStyle/>
          <a:p>
            <a:pPr algn="just">
              <a:spcBef>
                <a:spcPct val="50000"/>
              </a:spcBef>
              <a:tabLst>
                <a:tab pos="500063" algn="l"/>
              </a:tabLst>
            </a:pPr>
            <a:r>
              <a:rPr lang="en-US" sz="4400" b="1" dirty="0" smtClean="0">
                <a:solidFill>
                  <a:srgbClr val="0070C0"/>
                </a:solidFill>
              </a:rPr>
              <a:t>Introduction </a:t>
            </a:r>
          </a:p>
          <a:p>
            <a:pPr algn="just">
              <a:spcBef>
                <a:spcPct val="50000"/>
              </a:spcBef>
              <a:tabLst>
                <a:tab pos="500063" algn="l"/>
              </a:tabLst>
            </a:pPr>
            <a:endParaRPr lang="en-US" sz="1200" b="1" dirty="0">
              <a:solidFill>
                <a:srgbClr val="0070C0"/>
              </a:solidFill>
            </a:endParaRPr>
          </a:p>
          <a:p>
            <a:r>
              <a:rPr lang="en-US" sz="2400" dirty="0" smtClean="0"/>
              <a:t>	</a:t>
            </a:r>
          </a:p>
          <a:p>
            <a:r>
              <a:rPr lang="en-US" sz="2400" dirty="0"/>
              <a:t>`</a:t>
            </a:r>
            <a:r>
              <a:rPr lang="en-US" sz="2400" dirty="0" smtClean="0"/>
              <a:t>At </a:t>
            </a:r>
            <a:r>
              <a:rPr lang="en-US" sz="2400" dirty="0"/>
              <a:t>my stay at City Tech, I have practiced and learned a multitude of new skills and talents that I will take with me when I graduate. Of all those abilities, I chose to specialize and hone my focus onto lighting &amp; video. By focuses on these two aspects I can successfully visualize outcomes before they aren’t even physically set up. I have always been fascinated with the way certain lighting effects can warp the perceived reality of the viewer as well as present the world in a way they had not seen previously. Lighting and Video go together so it was only natural to study video as well to learn how to accurately capture the world realistically, and edit that footage into a coherent piece of media. Being knowledgeable of how sound and audio works is a by-product of attending such an industrious university, so logically it is also involved in my culmination as well. </a:t>
            </a:r>
          </a:p>
          <a:p>
            <a:endParaRPr lang="en-US" sz="2400" dirty="0" smtClean="0"/>
          </a:p>
          <a:p>
            <a:endParaRPr lang="en-US" sz="4400" b="1" dirty="0" smtClean="0">
              <a:solidFill>
                <a:srgbClr val="0070C0"/>
              </a:solidFill>
            </a:endParaRPr>
          </a:p>
          <a:p>
            <a:endParaRPr lang="en-US" sz="4400" b="1" dirty="0">
              <a:solidFill>
                <a:srgbClr val="0070C0"/>
              </a:solidFill>
            </a:endParaRPr>
          </a:p>
          <a:p>
            <a:endParaRPr lang="en-US" sz="4400" b="1" dirty="0">
              <a:solidFill>
                <a:srgbClr val="0070C0"/>
              </a:solidFill>
            </a:endParaRPr>
          </a:p>
          <a:p>
            <a:r>
              <a:rPr lang="en-US" sz="4400" b="1" dirty="0" smtClean="0">
                <a:solidFill>
                  <a:srgbClr val="0070C0"/>
                </a:solidFill>
              </a:rPr>
              <a:t>The Process</a:t>
            </a:r>
          </a:p>
          <a:p>
            <a:endParaRPr lang="en-US" sz="3600" b="1" dirty="0" smtClean="0">
              <a:solidFill>
                <a:srgbClr val="0070C0"/>
              </a:solidFill>
            </a:endParaRPr>
          </a:p>
          <a:p>
            <a:r>
              <a:rPr lang="en-US" sz="2400" dirty="0"/>
              <a:t> </a:t>
            </a:r>
            <a:r>
              <a:rPr lang="en-US" sz="2400" dirty="0" smtClean="0"/>
              <a:t>	</a:t>
            </a:r>
            <a:r>
              <a:rPr lang="en-US" sz="2400" dirty="0"/>
              <a:t>During my time in my Lighting Controls class with John Robinson, we worked with a fully functional lighting lab setup and had to learn how to integrate and work very closely with this system to correctly manipulate and handle all the various moving parts that are involved. While working at my internship at Nitemind studios an idea occurred to me, which was to build a lighting lab like the one in V119 in the studio uses older extra fixtures that they had lying around. There are a total of 11 fixtures. The plan is to mount them to the ceiling in the studio, power them successfully, address them, and build a space to connect it to a portable GrandMA2 system so we can train the staff on the specifics of the GrandMA2 platform. While also creating the space virtually using the visualization software.</a:t>
            </a:r>
          </a:p>
          <a:p>
            <a:r>
              <a:rPr lang="en-US" sz="2400" dirty="0">
                <a:latin typeface="Times New Roman" charset="0"/>
              </a:rPr>
              <a:t>	</a:t>
            </a:r>
            <a:endParaRPr lang="en-US" sz="2400" i="1" dirty="0">
              <a:solidFill>
                <a:schemeClr val="accent2"/>
              </a:solidFill>
              <a:latin typeface="Times New Roman" charset="0"/>
            </a:endParaRPr>
          </a:p>
          <a:p>
            <a:pPr>
              <a:spcBef>
                <a:spcPct val="10000"/>
              </a:spcBef>
              <a:tabLst>
                <a:tab pos="500063" algn="l"/>
              </a:tabLst>
            </a:pPr>
            <a:endParaRPr lang="en-US" sz="2400" dirty="0">
              <a:latin typeface="Times New Roman" charset="0"/>
            </a:endParaRPr>
          </a:p>
        </p:txBody>
      </p:sp>
      <p:sp>
        <p:nvSpPr>
          <p:cNvPr id="8" name="Text Box 11"/>
          <p:cNvSpPr txBox="1">
            <a:spLocks noChangeArrowheads="1"/>
          </p:cNvSpPr>
          <p:nvPr/>
        </p:nvSpPr>
        <p:spPr bwMode="auto">
          <a:xfrm>
            <a:off x="1066800" y="23308723"/>
            <a:ext cx="8494481" cy="3581401"/>
          </a:xfrm>
          <a:prstGeom prst="rect">
            <a:avLst/>
          </a:prstGeom>
          <a:solidFill>
            <a:schemeClr val="bg1"/>
          </a:solidFill>
          <a:ln w="38100">
            <a:solidFill>
              <a:srgbClr val="FF0000"/>
            </a:solidFill>
            <a:miter lim="800000"/>
            <a:headEnd/>
            <a:tailEnd/>
          </a:ln>
        </p:spPr>
        <p:txBody>
          <a:bodyPr lIns="914400" tIns="457200" rIns="914400" bIns="914400"/>
          <a:lstStyle/>
          <a:p>
            <a:pPr algn="just">
              <a:spcBef>
                <a:spcPct val="50000"/>
              </a:spcBef>
              <a:tabLst>
                <a:tab pos="508000" algn="l"/>
              </a:tabLst>
            </a:pPr>
            <a:r>
              <a:rPr lang="en-US" sz="4400" b="1" dirty="0" smtClean="0">
                <a:solidFill>
                  <a:srgbClr val="0070C0"/>
                </a:solidFill>
              </a:rPr>
              <a:t>Hypothesis</a:t>
            </a:r>
            <a:r>
              <a:rPr lang="en-US" sz="4400" b="1" dirty="0" smtClean="0">
                <a:solidFill>
                  <a:srgbClr val="FF8000"/>
                </a:solidFill>
              </a:rPr>
              <a:t> </a:t>
            </a:r>
          </a:p>
          <a:p>
            <a:pPr marL="742950" indent="-742950">
              <a:spcBef>
                <a:spcPct val="50000"/>
              </a:spcBef>
              <a:buAutoNum type="arabicPeriod"/>
              <a:tabLst>
                <a:tab pos="508000" algn="l"/>
              </a:tabLst>
            </a:pPr>
            <a:r>
              <a:rPr lang="en-US" sz="2800" dirty="0" smtClean="0"/>
              <a:t>Will it be difficult to train a staff member on the intricacies of the GrandMA2?</a:t>
            </a:r>
          </a:p>
          <a:p>
            <a:pPr marL="457200" indent="-457200">
              <a:spcBef>
                <a:spcPct val="50000"/>
              </a:spcBef>
              <a:buAutoNum type="arabicPeriod"/>
              <a:tabLst>
                <a:tab pos="508000" algn="l"/>
              </a:tabLst>
            </a:pPr>
            <a:r>
              <a:rPr lang="en-US" sz="2800" dirty="0"/>
              <a:t> </a:t>
            </a:r>
            <a:r>
              <a:rPr lang="en-US" sz="2800" dirty="0" smtClean="0"/>
              <a:t>Using a combination of </a:t>
            </a:r>
            <a:r>
              <a:rPr lang="en-US" sz="2800" dirty="0" smtClean="0"/>
              <a:t>light &amp; video </a:t>
            </a:r>
            <a:r>
              <a:rPr lang="en-US" sz="2800" dirty="0" smtClean="0"/>
              <a:t>to create a fulfilled project.</a:t>
            </a:r>
          </a:p>
          <a:p>
            <a:pPr>
              <a:spcBef>
                <a:spcPct val="50000"/>
              </a:spcBef>
              <a:tabLst>
                <a:tab pos="508000" algn="l"/>
              </a:tabLst>
            </a:pPr>
            <a:endParaRPr lang="en-US" sz="2400" dirty="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pPr>
              <a:spcBef>
                <a:spcPct val="10000"/>
              </a:spcBef>
              <a:tabLst>
                <a:tab pos="508000" algn="l"/>
              </a:tabLst>
            </a:pPr>
            <a:endParaRPr lang="en-US" sz="2400" dirty="0">
              <a:latin typeface="Times New Roman" charset="0"/>
            </a:endParaRPr>
          </a:p>
        </p:txBody>
      </p:sp>
      <p:sp>
        <p:nvSpPr>
          <p:cNvPr id="9" name="Text Box 13"/>
          <p:cNvSpPr txBox="1">
            <a:spLocks noChangeArrowheads="1"/>
          </p:cNvSpPr>
          <p:nvPr/>
        </p:nvSpPr>
        <p:spPr bwMode="auto">
          <a:xfrm>
            <a:off x="28584199" y="4891088"/>
            <a:ext cx="8458200" cy="13473112"/>
          </a:xfrm>
          <a:prstGeom prst="rect">
            <a:avLst/>
          </a:prstGeom>
          <a:solidFill>
            <a:schemeClr val="bg1"/>
          </a:solidFill>
          <a:ln w="38100">
            <a:solidFill>
              <a:srgbClr val="FF0000"/>
            </a:solidFill>
            <a:miter lim="800000"/>
            <a:headEnd/>
            <a:tailEnd/>
          </a:ln>
        </p:spPr>
        <p:txBody>
          <a:bodyPr lIns="914400" tIns="457200" rIns="914400" bIns="914400"/>
          <a:lstStyle/>
          <a:p>
            <a:pPr>
              <a:spcBef>
                <a:spcPct val="50000"/>
              </a:spcBef>
              <a:tabLst>
                <a:tab pos="635000" algn="l"/>
              </a:tabLst>
            </a:pPr>
            <a:r>
              <a:rPr lang="en-US" sz="4400" b="1" dirty="0" smtClean="0">
                <a:solidFill>
                  <a:srgbClr val="0070C0"/>
                </a:solidFill>
              </a:rPr>
              <a:t>Conclusion</a:t>
            </a:r>
          </a:p>
          <a:p>
            <a:pPr>
              <a:spcBef>
                <a:spcPct val="50000"/>
              </a:spcBef>
              <a:tabLst>
                <a:tab pos="635000" algn="l"/>
              </a:tabLst>
            </a:pPr>
            <a:r>
              <a:rPr lang="en-US" sz="2400" dirty="0" smtClean="0"/>
              <a:t>	When </a:t>
            </a:r>
            <a:r>
              <a:rPr lang="en-US" sz="2400" dirty="0"/>
              <a:t>conducting an experiment which should work in theory, there exists plenty of factors which could cause you to stumble and not be successful with your vision. In this experiment I had to make sure I had the correct materials, and that they were all positioned in a way that it would allow it to work. Sometimes in the field, you can do all the pre-production in the world, there will be one seemingly hidden factor that can hinder your progress and it is up to you to overcome and succeed. That is why one must be fully knowledgeable on their subject to fully have a tight grasp on what should or what might happen in any given situation when dealing with unpredictable </a:t>
            </a:r>
            <a:r>
              <a:rPr lang="en-US" sz="2400" dirty="0" smtClean="0"/>
              <a:t>variables. </a:t>
            </a:r>
          </a:p>
          <a:p>
            <a:pPr>
              <a:spcBef>
                <a:spcPct val="50000"/>
              </a:spcBef>
              <a:tabLst>
                <a:tab pos="635000" algn="l"/>
              </a:tabLst>
            </a:pPr>
            <a:r>
              <a:rPr lang="en-US" sz="2400" dirty="0"/>
              <a:t>	</a:t>
            </a:r>
            <a:r>
              <a:rPr lang="en-US" sz="2400" dirty="0" smtClean="0"/>
              <a:t>Various obstacles such as scheduling, weather,</a:t>
            </a:r>
          </a:p>
        </p:txBody>
      </p:sp>
      <p:sp>
        <p:nvSpPr>
          <p:cNvPr id="11" name="Text Box 15"/>
          <p:cNvSpPr txBox="1">
            <a:spLocks noChangeArrowheads="1"/>
          </p:cNvSpPr>
          <p:nvPr/>
        </p:nvSpPr>
        <p:spPr bwMode="auto">
          <a:xfrm>
            <a:off x="28633185" y="18835300"/>
            <a:ext cx="8458200" cy="5015300"/>
          </a:xfrm>
          <a:prstGeom prst="rect">
            <a:avLst/>
          </a:prstGeom>
          <a:solidFill>
            <a:schemeClr val="bg1"/>
          </a:solidFill>
          <a:ln w="38100">
            <a:solidFill>
              <a:srgbClr val="FF0000"/>
            </a:solidFill>
            <a:miter lim="800000"/>
            <a:headEnd/>
            <a:tailEnd/>
          </a:ln>
        </p:spPr>
        <p:txBody>
          <a:bodyPr lIns="914400" tIns="457200" rIns="914400" bIns="914400"/>
          <a:lstStyle/>
          <a:p>
            <a:pPr marL="500063" indent="-500063">
              <a:spcBef>
                <a:spcPct val="50000"/>
              </a:spcBef>
            </a:pPr>
            <a:r>
              <a:rPr lang="en-US" sz="4400" b="1" dirty="0">
                <a:solidFill>
                  <a:srgbClr val="0070C0"/>
                </a:solidFill>
              </a:rPr>
              <a:t>Literature </a:t>
            </a:r>
            <a:r>
              <a:rPr lang="en-US" sz="4400" b="1" dirty="0" smtClean="0">
                <a:solidFill>
                  <a:srgbClr val="0070C0"/>
                </a:solidFill>
              </a:rPr>
              <a:t>cited:</a:t>
            </a:r>
          </a:p>
          <a:p>
            <a:endParaRPr lang="en-US" sz="4400" b="1" dirty="0">
              <a:solidFill>
                <a:srgbClr val="0070C0"/>
              </a:solidFill>
            </a:endParaRPr>
          </a:p>
          <a:p>
            <a:pPr marL="342900" indent="-342900">
              <a:buFont typeface="Arial" panose="020B0604020202020204" pitchFamily="34" charset="0"/>
              <a:buChar char="•"/>
            </a:pPr>
            <a:r>
              <a:rPr lang="en-US" sz="2000" dirty="0"/>
              <a:t>  Richard Cadena (2010) </a:t>
            </a:r>
            <a:r>
              <a:rPr lang="en-US" sz="2000" i="1" dirty="0"/>
              <a:t>Automated Lighting - 2nd edition</a:t>
            </a:r>
            <a:r>
              <a:rPr lang="en-US" sz="2000" dirty="0"/>
              <a:t>. Focal Press, Inc.</a:t>
            </a:r>
          </a:p>
          <a:p>
            <a:r>
              <a:rPr lang="en-US" sz="2000" dirty="0"/>
              <a:t>  </a:t>
            </a:r>
            <a:endParaRPr lang="en-US" sz="2000" dirty="0" smtClean="0"/>
          </a:p>
          <a:p>
            <a:pPr marL="342900" indent="-342900">
              <a:buFont typeface="Arial" panose="020B0604020202020204" pitchFamily="34" charset="0"/>
              <a:buChar char="•"/>
            </a:pPr>
            <a:r>
              <a:rPr lang="en-US" sz="2000" dirty="0" smtClean="0"/>
              <a:t>James L. Moody (2017) </a:t>
            </a:r>
            <a:r>
              <a:rPr lang="en-US" sz="2000" i="1" dirty="0" smtClean="0"/>
              <a:t>Concert Lighting: The Art and Business of Entertainment Lighting </a:t>
            </a: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endParaRPr lang="en-US" sz="2000" dirty="0"/>
          </a:p>
        </p:txBody>
      </p:sp>
      <p:sp>
        <p:nvSpPr>
          <p:cNvPr id="12" name="Text Box 12"/>
          <p:cNvSpPr txBox="1">
            <a:spLocks noChangeArrowheads="1"/>
          </p:cNvSpPr>
          <p:nvPr/>
        </p:nvSpPr>
        <p:spPr bwMode="auto">
          <a:xfrm>
            <a:off x="10155948" y="6317910"/>
            <a:ext cx="8534400" cy="9486516"/>
          </a:xfrm>
          <a:prstGeom prst="rect">
            <a:avLst/>
          </a:prstGeom>
          <a:solidFill>
            <a:schemeClr val="bg1"/>
          </a:solidFill>
          <a:ln w="38100">
            <a:solidFill>
              <a:srgbClr val="FF0000"/>
            </a:solidFill>
            <a:miter lim="800000"/>
            <a:headEnd/>
            <a:tailEnd/>
          </a:ln>
        </p:spPr>
        <p:txBody>
          <a:bodyPr lIns="914400" tIns="457200" rIns="914400" bIns="914400"/>
          <a:lstStyle/>
          <a:p>
            <a:pPr algn="just">
              <a:tabLst>
                <a:tab pos="500063" algn="l"/>
              </a:tabLst>
            </a:pPr>
            <a:r>
              <a:rPr lang="en-US" sz="4400" b="1" dirty="0" smtClean="0">
                <a:solidFill>
                  <a:srgbClr val="0070C0"/>
                </a:solidFill>
              </a:rPr>
              <a:t>Methods</a:t>
            </a:r>
          </a:p>
          <a:p>
            <a:pPr algn="just">
              <a:tabLst>
                <a:tab pos="500063" algn="l"/>
              </a:tabLst>
            </a:pPr>
            <a:endParaRPr lang="en-US" sz="4400" b="1" dirty="0" smtClean="0">
              <a:solidFill>
                <a:srgbClr val="0070C0"/>
              </a:solidFill>
            </a:endParaRPr>
          </a:p>
          <a:p>
            <a:pPr algn="just">
              <a:tabLst>
                <a:tab pos="500063" algn="l"/>
              </a:tabLst>
            </a:pPr>
            <a:r>
              <a:rPr lang="en-US" sz="2800" b="1" dirty="0" smtClean="0"/>
              <a:t>1. Schedule; timeline</a:t>
            </a:r>
          </a:p>
          <a:p>
            <a:pPr marL="624078" indent="-514350"/>
            <a:endParaRPr lang="en-US" sz="2800" dirty="0" smtClean="0"/>
          </a:p>
          <a:p>
            <a:pPr marL="624078" indent="-514350"/>
            <a:endParaRPr lang="en-US" sz="2800" dirty="0" smtClean="0"/>
          </a:p>
          <a:p>
            <a:pPr marL="624078" indent="-514350"/>
            <a:endParaRPr lang="en-US" sz="2800" dirty="0"/>
          </a:p>
          <a:p>
            <a:pPr marL="624078" indent="-514350"/>
            <a:endParaRPr lang="en-US" sz="2800" dirty="0" smtClean="0"/>
          </a:p>
          <a:p>
            <a:pPr marL="624078" indent="-514350"/>
            <a:endParaRPr lang="en-US" sz="2800" dirty="0"/>
          </a:p>
          <a:p>
            <a:pPr marL="624078" indent="-514350"/>
            <a:endParaRPr lang="en-US" sz="2800" dirty="0" smtClean="0"/>
          </a:p>
          <a:p>
            <a:pPr marL="624078" indent="-514350"/>
            <a:endParaRPr lang="en-US" sz="2800" dirty="0"/>
          </a:p>
          <a:p>
            <a:pPr marL="624078" indent="-514350"/>
            <a:endParaRPr lang="en-US" sz="2800" dirty="0" smtClean="0"/>
          </a:p>
          <a:p>
            <a:pPr marL="624078" indent="-514350"/>
            <a:endParaRPr lang="en-US" sz="2800" dirty="0" smtClean="0"/>
          </a:p>
          <a:p>
            <a:pPr marL="624078" indent="-514350"/>
            <a:r>
              <a:rPr lang="en-US" sz="2800" b="1" dirty="0" smtClean="0"/>
              <a:t>2. System of Communication</a:t>
            </a:r>
            <a:r>
              <a:rPr lang="en-US" sz="2800" b="1" dirty="0"/>
              <a:t> </a:t>
            </a:r>
            <a:r>
              <a:rPr lang="en-US" sz="2800" b="1" dirty="0" smtClean="0"/>
              <a:t>and </a:t>
            </a:r>
            <a:r>
              <a:rPr lang="en-US" sz="2800" b="1" dirty="0"/>
              <a:t>D</a:t>
            </a:r>
            <a:r>
              <a:rPr lang="en-US" sz="2800" b="1" dirty="0" smtClean="0"/>
              <a:t>ocumentation</a:t>
            </a:r>
          </a:p>
          <a:p>
            <a:pPr marL="624078" indent="-514350"/>
            <a:endParaRPr lang="en-US" sz="2800" b="1" dirty="0" smtClean="0"/>
          </a:p>
          <a:p>
            <a:pPr marL="457200" indent="-457200">
              <a:buFont typeface="Arial" charset="0"/>
              <a:buChar char="•"/>
            </a:pPr>
            <a:r>
              <a:rPr lang="en-US" sz="2800" dirty="0" smtClean="0"/>
              <a:t>Email</a:t>
            </a:r>
          </a:p>
          <a:p>
            <a:pPr marL="457200" indent="-457200">
              <a:buFont typeface="Arial" charset="0"/>
              <a:buChar char="•"/>
            </a:pPr>
            <a:r>
              <a:rPr lang="en-US" sz="2800" dirty="0" smtClean="0"/>
              <a:t>Slack Messaging Software</a:t>
            </a:r>
          </a:p>
          <a:p>
            <a:pPr marL="457200" indent="-457200">
              <a:buFont typeface="Arial" charset="0"/>
              <a:buChar char="•"/>
            </a:pPr>
            <a:r>
              <a:rPr lang="en-US" sz="2800" dirty="0" smtClean="0"/>
              <a:t>Face to face meetings</a:t>
            </a:r>
          </a:p>
          <a:p>
            <a:pPr marL="624078" indent="-514350"/>
            <a:endParaRPr lang="en-US" dirty="0"/>
          </a:p>
          <a:p>
            <a:pPr marL="624078" indent="-514350"/>
            <a:endParaRPr lang="en-US" dirty="0" smtClean="0"/>
          </a:p>
          <a:p>
            <a:pPr marL="624078" indent="-514350"/>
            <a:endParaRPr lang="en-US" b="1" dirty="0" smtClean="0"/>
          </a:p>
          <a:p>
            <a:pPr marL="1385888" lvl="1" indent="-346075">
              <a:spcBef>
                <a:spcPct val="10000"/>
              </a:spcBef>
              <a:buFont typeface="Times New Roman" charset="0"/>
              <a:buChar char="•"/>
              <a:tabLst>
                <a:tab pos="500063" algn="l"/>
              </a:tabLst>
            </a:pPr>
            <a:endParaRPr lang="en-US" sz="2400" dirty="0"/>
          </a:p>
          <a:p>
            <a:pPr>
              <a:spcBef>
                <a:spcPct val="10000"/>
              </a:spcBef>
              <a:tabLst>
                <a:tab pos="500063" algn="l"/>
              </a:tabLst>
            </a:pPr>
            <a:r>
              <a:rPr lang="en-US" sz="2400" dirty="0">
                <a:latin typeface="Times New Roman" charset="0"/>
              </a:rPr>
              <a:t>	</a:t>
            </a:r>
          </a:p>
        </p:txBody>
      </p:sp>
      <p:sp>
        <p:nvSpPr>
          <p:cNvPr id="13" name="Text Box 114"/>
          <p:cNvSpPr txBox="1">
            <a:spLocks noChangeArrowheads="1"/>
          </p:cNvSpPr>
          <p:nvPr/>
        </p:nvSpPr>
        <p:spPr bwMode="auto">
          <a:xfrm>
            <a:off x="19678843" y="21300104"/>
            <a:ext cx="8458200" cy="5590020"/>
          </a:xfrm>
          <a:prstGeom prst="rect">
            <a:avLst/>
          </a:prstGeom>
          <a:solidFill>
            <a:schemeClr val="bg1"/>
          </a:solidFill>
          <a:ln w="38100">
            <a:solidFill>
              <a:srgbClr val="FF0000"/>
            </a:solidFill>
            <a:miter lim="800000"/>
            <a:headEnd/>
            <a:tailEnd/>
          </a:ln>
        </p:spPr>
        <p:txBody>
          <a:bodyPr lIns="914400" tIns="914400" rIns="914400" bIns="914400"/>
          <a:lstStyle/>
          <a:p>
            <a:pPr algn="just">
              <a:tabLst>
                <a:tab pos="500063" algn="l"/>
              </a:tabLst>
            </a:pPr>
            <a:r>
              <a:rPr lang="en-US" sz="4400" b="1" dirty="0" smtClean="0">
                <a:solidFill>
                  <a:srgbClr val="0070C0"/>
                </a:solidFill>
              </a:rPr>
              <a:t>Results</a:t>
            </a:r>
          </a:p>
          <a:p>
            <a:pPr algn="just">
              <a:tabLst>
                <a:tab pos="500063" algn="l"/>
              </a:tabLst>
            </a:pPr>
            <a:endParaRPr lang="en-US" sz="3600" b="1" dirty="0" smtClean="0">
              <a:solidFill>
                <a:srgbClr val="FF8000"/>
              </a:solidFill>
            </a:endParaRPr>
          </a:p>
          <a:p>
            <a:pPr marL="228600" indent="-228600" algn="just">
              <a:buAutoNum type="arabicPeriod"/>
              <a:tabLst>
                <a:tab pos="500063" algn="l"/>
              </a:tabLst>
            </a:pPr>
            <a:r>
              <a:rPr lang="en-US" sz="1800" dirty="0" smtClean="0"/>
              <a:t>What </a:t>
            </a:r>
            <a:r>
              <a:rPr lang="en-US" sz="1800" dirty="0"/>
              <a:t>happened: </a:t>
            </a:r>
            <a:r>
              <a:rPr lang="en-US" sz="1800" dirty="0" smtClean="0"/>
              <a:t>I was able to gather legacy fixtures and set them up in a lighting grid formation in my internship’s studio. </a:t>
            </a:r>
          </a:p>
          <a:p>
            <a:pPr algn="just">
              <a:tabLst>
                <a:tab pos="500063" algn="l"/>
              </a:tabLst>
            </a:pPr>
            <a:endParaRPr lang="en-US" sz="1800" dirty="0" smtClean="0"/>
          </a:p>
          <a:p>
            <a:pPr algn="just">
              <a:tabLst>
                <a:tab pos="500063" algn="l"/>
              </a:tabLst>
            </a:pPr>
            <a:r>
              <a:rPr lang="en-US" sz="1800" dirty="0" smtClean="0"/>
              <a:t>2</a:t>
            </a:r>
            <a:r>
              <a:rPr lang="en-US" sz="1800" dirty="0"/>
              <a:t>. My </a:t>
            </a:r>
            <a:r>
              <a:rPr lang="en-US" sz="1800" b="1" dirty="0"/>
              <a:t>measure of success </a:t>
            </a:r>
            <a:r>
              <a:rPr lang="en-US" sz="1800" dirty="0" smtClean="0"/>
              <a:t>was whether or not I could get the rig up and running, all the while controlling it through the GrandMA2.</a:t>
            </a:r>
          </a:p>
          <a:p>
            <a:pPr algn="just">
              <a:tabLst>
                <a:tab pos="500063" algn="l"/>
              </a:tabLst>
            </a:pPr>
            <a:endParaRPr lang="en-US" sz="1800" dirty="0"/>
          </a:p>
          <a:p>
            <a:pPr algn="just">
              <a:tabLst>
                <a:tab pos="500063" algn="l"/>
              </a:tabLst>
            </a:pPr>
            <a:r>
              <a:rPr lang="en-US" sz="1800" dirty="0" smtClean="0"/>
              <a:t>3</a:t>
            </a:r>
            <a:r>
              <a:rPr lang="en-US" sz="1800" dirty="0"/>
              <a:t>. My outcome definitely overcame my measure of success as I was able to produce exactly what I had in mind when I was beginning this experiment</a:t>
            </a:r>
            <a:r>
              <a:rPr lang="en-US" sz="1200" dirty="0"/>
              <a:t>.</a:t>
            </a:r>
            <a:endParaRPr lang="en-US" sz="4400" b="1" dirty="0" smtClean="0">
              <a:solidFill>
                <a:srgbClr val="FF8000"/>
              </a:solidFill>
            </a:endParaRPr>
          </a:p>
        </p:txBody>
      </p:sp>
      <p:cxnSp>
        <p:nvCxnSpPr>
          <p:cNvPr id="29" name="Straight Connector 28"/>
          <p:cNvCxnSpPr/>
          <p:nvPr/>
        </p:nvCxnSpPr>
        <p:spPr bwMode="auto">
          <a:xfrm>
            <a:off x="22250400" y="10744200"/>
            <a:ext cx="0" cy="1524000"/>
          </a:xfrm>
          <a:prstGeom prst="line">
            <a:avLst/>
          </a:prstGeom>
          <a:solidFill>
            <a:schemeClr val="accent1"/>
          </a:solidFill>
          <a:ln w="28575" cap="flat" cmpd="sng" algn="ctr">
            <a:solidFill>
              <a:schemeClr val="accent1">
                <a:lumMod val="75000"/>
              </a:schemeClr>
            </a:solidFill>
            <a:prstDash val="solid"/>
            <a:round/>
            <a:headEnd type="none" w="med" len="med"/>
            <a:tailEnd type="none" w="med" len="med"/>
          </a:ln>
          <a:effectLst/>
        </p:spPr>
      </p:cxnSp>
      <p:sp>
        <p:nvSpPr>
          <p:cNvPr id="19" name="Text Box 114"/>
          <p:cNvSpPr txBox="1">
            <a:spLocks noChangeArrowheads="1"/>
          </p:cNvSpPr>
          <p:nvPr/>
        </p:nvSpPr>
        <p:spPr bwMode="auto">
          <a:xfrm>
            <a:off x="19583400" y="6317910"/>
            <a:ext cx="8496598" cy="8670167"/>
          </a:xfrm>
          <a:prstGeom prst="rect">
            <a:avLst/>
          </a:prstGeom>
          <a:solidFill>
            <a:schemeClr val="bg1"/>
          </a:solidFill>
          <a:ln w="38100">
            <a:solidFill>
              <a:srgbClr val="FF0000"/>
            </a:solidFill>
            <a:miter lim="800000"/>
            <a:headEnd/>
            <a:tailEnd/>
          </a:ln>
        </p:spPr>
        <p:txBody>
          <a:bodyPr lIns="914400" tIns="914400" rIns="914400" bIns="914400"/>
          <a:lstStyle/>
          <a:p>
            <a:pPr algn="just">
              <a:tabLst>
                <a:tab pos="500063" algn="l"/>
              </a:tabLst>
            </a:pPr>
            <a:r>
              <a:rPr lang="en-US" sz="4400" b="1" dirty="0" smtClean="0">
                <a:solidFill>
                  <a:srgbClr val="0070C0"/>
                </a:solidFill>
              </a:rPr>
              <a:t>Budget/Materials:</a:t>
            </a:r>
          </a:p>
          <a:p>
            <a:pPr algn="just">
              <a:tabLst>
                <a:tab pos="500063" algn="l"/>
              </a:tabLst>
            </a:pPr>
            <a:endParaRPr lang="en-US" sz="4400" b="1" dirty="0">
              <a:solidFill>
                <a:srgbClr val="FF8000"/>
              </a:solidFill>
            </a:endParaRPr>
          </a:p>
          <a:p>
            <a:pPr algn="just">
              <a:tabLst>
                <a:tab pos="500063" algn="l"/>
              </a:tabLst>
            </a:pPr>
            <a:endParaRPr lang="en-US" sz="2800" b="1" dirty="0"/>
          </a:p>
        </p:txBody>
      </p:sp>
      <p:sp>
        <p:nvSpPr>
          <p:cNvPr id="2" name="Rectangle 1"/>
          <p:cNvSpPr/>
          <p:nvPr/>
        </p:nvSpPr>
        <p:spPr>
          <a:xfrm>
            <a:off x="28633185" y="24489418"/>
            <a:ext cx="8458200" cy="3354765"/>
          </a:xfrm>
          <a:prstGeom prst="rect">
            <a:avLst/>
          </a:prstGeom>
        </p:spPr>
        <p:txBody>
          <a:bodyPr wrap="square">
            <a:spAutoFit/>
          </a:bodyPr>
          <a:lstStyle/>
          <a:p>
            <a:pPr algn="just">
              <a:tabLst>
                <a:tab pos="500063" algn="l"/>
              </a:tabLst>
            </a:pPr>
            <a:r>
              <a:rPr lang="en-US" sz="4400" b="1" dirty="0" smtClean="0">
                <a:solidFill>
                  <a:srgbClr val="0070C0"/>
                </a:solidFill>
              </a:rPr>
              <a:t>Acknowledgements</a:t>
            </a:r>
          </a:p>
          <a:p>
            <a:pPr algn="just">
              <a:tabLst>
                <a:tab pos="500063" algn="l"/>
              </a:tabLst>
            </a:pPr>
            <a:r>
              <a:rPr lang="en-US" sz="2400" dirty="0" smtClean="0"/>
              <a:t>1. Nitemind</a:t>
            </a:r>
          </a:p>
          <a:p>
            <a:pPr algn="just">
              <a:tabLst>
                <a:tab pos="500063" algn="l"/>
              </a:tabLst>
            </a:pPr>
            <a:r>
              <a:rPr lang="en-US" sz="2400" dirty="0" smtClean="0"/>
              <a:t>2. Michael Potvin</a:t>
            </a:r>
            <a:endParaRPr lang="en-US" sz="2400" dirty="0"/>
          </a:p>
          <a:p>
            <a:pPr algn="just">
              <a:tabLst>
                <a:tab pos="500063" algn="l"/>
              </a:tabLst>
            </a:pPr>
            <a:r>
              <a:rPr lang="en-US" sz="2400" dirty="0" smtClean="0"/>
              <a:t>3. New York City College of Technology</a:t>
            </a:r>
          </a:p>
          <a:p>
            <a:pPr algn="just">
              <a:tabLst>
                <a:tab pos="500063" algn="l"/>
              </a:tabLst>
            </a:pPr>
            <a:endParaRPr lang="en-US" sz="9600" b="1" dirty="0"/>
          </a:p>
        </p:txBody>
      </p:sp>
      <p:graphicFrame>
        <p:nvGraphicFramePr>
          <p:cNvPr id="20" name="Chart 19"/>
          <p:cNvGraphicFramePr/>
          <p:nvPr>
            <p:extLst>
              <p:ext uri="{D42A27DB-BD31-4B8C-83A1-F6EECF244321}">
                <p14:modId xmlns:p14="http://schemas.microsoft.com/office/powerpoint/2010/main" val="957204913"/>
              </p:ext>
            </p:extLst>
          </p:nvPr>
        </p:nvGraphicFramePr>
        <p:xfrm>
          <a:off x="10152866" y="16785880"/>
          <a:ext cx="8569132" cy="766773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2597911" y="17617553"/>
            <a:ext cx="5410200" cy="830997"/>
          </a:xfrm>
          <a:prstGeom prst="rect">
            <a:avLst/>
          </a:prstGeom>
          <a:noFill/>
        </p:spPr>
        <p:txBody>
          <a:bodyPr wrap="square" rtlCol="0">
            <a:spAutoFit/>
          </a:bodyPr>
          <a:lstStyle/>
          <a:p>
            <a:r>
              <a:rPr lang="en-US" sz="4800" b="1" dirty="0" smtClean="0">
                <a:solidFill>
                  <a:srgbClr val="0070C0"/>
                </a:solidFill>
              </a:rPr>
              <a:t>Gantt Chart</a:t>
            </a:r>
            <a:endParaRPr lang="en-US" sz="4800" b="1" dirty="0">
              <a:solidFill>
                <a:srgbClr val="0070C0"/>
              </a:solidFill>
            </a:endParaRPr>
          </a:p>
        </p:txBody>
      </p:sp>
      <p:sp>
        <p:nvSpPr>
          <p:cNvPr id="6" name="TextBox 5"/>
          <p:cNvSpPr txBox="1"/>
          <p:nvPr/>
        </p:nvSpPr>
        <p:spPr>
          <a:xfrm>
            <a:off x="21448169" y="15668431"/>
            <a:ext cx="5257800" cy="769441"/>
          </a:xfrm>
          <a:prstGeom prst="rect">
            <a:avLst/>
          </a:prstGeom>
          <a:noFill/>
        </p:spPr>
        <p:txBody>
          <a:bodyPr wrap="square" rtlCol="0">
            <a:spAutoFit/>
          </a:bodyPr>
          <a:lstStyle/>
          <a:p>
            <a:r>
              <a:rPr lang="en-US" sz="4400" b="1" dirty="0" smtClean="0">
                <a:solidFill>
                  <a:srgbClr val="0070C0"/>
                </a:solidFill>
              </a:rPr>
              <a:t>Elevation Diagram</a:t>
            </a:r>
            <a:endParaRPr lang="en-US" sz="4400" b="1" dirty="0">
              <a:solidFill>
                <a:srgbClr val="0070C0"/>
              </a:solidFill>
            </a:endParaRPr>
          </a:p>
        </p:txBody>
      </p:sp>
      <p:pic>
        <p:nvPicPr>
          <p:cNvPr id="10" name="Picture 9"/>
          <p:cNvPicPr>
            <a:picLocks noChangeAspect="1"/>
          </p:cNvPicPr>
          <p:nvPr/>
        </p:nvPicPr>
        <p:blipFill>
          <a:blip r:embed="rId5"/>
          <a:stretch>
            <a:fillRect/>
          </a:stretch>
        </p:blipFill>
        <p:spPr>
          <a:xfrm>
            <a:off x="33701165" y="701284"/>
            <a:ext cx="3531680" cy="283355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51571" y="16635484"/>
            <a:ext cx="4321857" cy="3411992"/>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08432" y="8951910"/>
            <a:ext cx="8046533" cy="280143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814763"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814763"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1370</TotalTime>
  <Words>166</Words>
  <Application>Microsoft Macintosh PowerPoint</Application>
  <PresentationFormat>Custom</PresentationFormat>
  <Paragraphs>75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In-House Virtual Lighting Grid Christian Rosario:  Lighting Designer/Master Electrician Department of  Entertainment Technology </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Brandt</dc:creator>
  <cp:lastModifiedBy>Christian Rosario</cp:lastModifiedBy>
  <cp:revision>51</cp:revision>
  <cp:lastPrinted>2017-05-04T00:59:23Z</cp:lastPrinted>
  <dcterms:created xsi:type="dcterms:W3CDTF">1601-01-01T00:00:00Z</dcterms:created>
  <dcterms:modified xsi:type="dcterms:W3CDTF">2017-10-28T23:35:21Z</dcterms:modified>
</cp:coreProperties>
</file>