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3" r:id="rId9"/>
    <p:sldId id="266" r:id="rId10"/>
    <p:sldId id="271" r:id="rId11"/>
    <p:sldId id="272" r:id="rId12"/>
    <p:sldId id="267" r:id="rId13"/>
    <p:sldId id="269" r:id="rId14"/>
    <p:sldId id="270" r:id="rId15"/>
    <p:sldId id="264" r:id="rId16"/>
    <p:sldId id="273" r:id="rId17"/>
    <p:sldId id="275" r:id="rId18"/>
    <p:sldId id="276" r:id="rId19"/>
    <p:sldId id="278" r:id="rId20"/>
    <p:sldId id="277" r:id="rId21"/>
    <p:sldId id="27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A8"/>
    <a:srgbClr val="F5C9FF"/>
    <a:srgbClr val="F9E1FF"/>
    <a:srgbClr val="9A007D"/>
    <a:srgbClr val="003300"/>
    <a:srgbClr val="0064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8C8C8"/>
                </a:solidFill>
              </a:defRPr>
            </a:lvl1pPr>
          </a:lstStyle>
          <a:p>
            <a:fld id="{208E52E1-2B22-44CC-95B2-A14C5A5C3B33}" type="datetimeFigureOut">
              <a:rPr lang="en-US"/>
              <a:pPr/>
              <a:t>12/12/2012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8C8C8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8C8C8"/>
                </a:solidFill>
              </a:defRPr>
            </a:lvl1pPr>
          </a:lstStyle>
          <a:p>
            <a:fld id="{86BE8D1B-85C3-49F7-9F3E-146D1AE1F5CB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CBCFF9-47FF-4E24-8439-A64231264877}" type="datetimeFigureOut">
              <a:rPr lang="en-US"/>
              <a:pPr/>
              <a:t>12/12/2012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AA31F-E321-49FF-A594-8825E63CF6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36B8DB-4026-4395-ADE0-1F5672188DAA}" type="datetimeFigureOut">
              <a:rPr lang="en-US"/>
              <a:pPr/>
              <a:t>12/12/2012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E791A-6445-46B0-A9CB-6EFB7B8160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B1CDCD-5823-4E11-84B3-EC1FE6418979}" type="datetimeFigureOut">
              <a:rPr lang="en-US"/>
              <a:pPr/>
              <a:t>12/12/2012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23D81-A495-4319-8964-396523A280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8C8C8"/>
                </a:solidFill>
              </a:defRPr>
            </a:lvl1pPr>
          </a:lstStyle>
          <a:p>
            <a:fld id="{19B1D948-D42C-4240-83D1-39F51C6CD53B}" type="datetimeFigureOut">
              <a:rPr lang="en-US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8C8C8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8C8C8"/>
                </a:solidFill>
              </a:defRPr>
            </a:lvl1pPr>
          </a:lstStyle>
          <a:p>
            <a:fld id="{ED4969AF-A26A-4EE4-BFFE-24AC536F8298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9E83D0-F0CD-4307-8FDA-47311146B48B}" type="datetimeFigureOut">
              <a:rPr lang="en-US"/>
              <a:pPr/>
              <a:t>12/12/2012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9AD9F-D13F-490F-80CD-98D35E5059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D9199F-6ACB-4CCD-A968-B6AF66DC2362}" type="datetimeFigureOut">
              <a:rPr lang="en-US"/>
              <a:pPr/>
              <a:t>12/12/2012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28885-3819-49F2-9D82-BBA5536620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3E68DE-8FD4-4894-BD9F-A9B25624930D}" type="datetimeFigureOut">
              <a:rPr lang="en-US"/>
              <a:pPr/>
              <a:t>12/12/2012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5F7F1-F513-4828-8F23-9424199491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C52B24-920B-402B-AEC8-99881B17EFBD}" type="datetimeFigureOut">
              <a:rPr lang="en-US"/>
              <a:pPr/>
              <a:t>12/12/2012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125F6-C3D5-465A-8B6A-E272D4DF57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9208A2-2BFA-40B9-98FB-CE5670C17D65}" type="datetimeFigureOut">
              <a:rPr lang="en-US"/>
              <a:pPr/>
              <a:t>12/12/2012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3DE23-25CF-411B-B99E-F93E10E132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88D395-5284-4FAC-9183-7DBA03FEFA66}" type="datetimeFigureOut">
              <a:rPr lang="en-US"/>
              <a:pPr/>
              <a:t>12/12/2012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0F34C502-050C-4C96-BB1D-7D6837C09F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616161"/>
                </a:solidFill>
                <a:latin typeface="Constantia" pitchFamily="18" charset="0"/>
              </a:defRPr>
            </a:lvl1pPr>
          </a:lstStyle>
          <a:p>
            <a:fld id="{64B6CC6F-E5F1-4504-9D97-2A88141E1065}" type="datetimeFigureOut">
              <a:rPr lang="en-US"/>
              <a:pPr/>
              <a:t>12/12/2012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616161"/>
                </a:solidFill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616161"/>
                </a:solidFill>
                <a:latin typeface="Constantia" pitchFamily="18" charset="0"/>
              </a:defRPr>
            </a:lvl1pPr>
          </a:lstStyle>
          <a:p>
            <a:fld id="{0E249E78-70A4-4AF9-B539-106E8AF212A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Constantia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Constantia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91" r:id="rId2"/>
    <p:sldLayoutId id="2147483800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801" r:id="rId9"/>
    <p:sldLayoutId id="2147483797" r:id="rId10"/>
    <p:sldLayoutId id="21474837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8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erb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2743200"/>
            <a:ext cx="4567359" cy="2749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pil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124200"/>
            <a:ext cx="3869541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1828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Drug Interactions with Vitamins &amp; Herbs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0400" y="5486400"/>
            <a:ext cx="1938338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72002C"/>
                </a:solidFill>
                <a:latin typeface="Constantia" pitchFamily="18" charset="0"/>
              </a:rPr>
              <a:t>Belina Kasa</a:t>
            </a:r>
          </a:p>
          <a:p>
            <a:r>
              <a:rPr lang="en-US" sz="2400" i="1">
                <a:solidFill>
                  <a:srgbClr val="72002C"/>
                </a:solidFill>
                <a:latin typeface="Constantia" pitchFamily="18" charset="0"/>
              </a:rPr>
              <a:t>Carol Truong</a:t>
            </a:r>
          </a:p>
          <a:p>
            <a:r>
              <a:rPr lang="en-US" sz="2400" i="1">
                <a:solidFill>
                  <a:srgbClr val="72002C"/>
                </a:solidFill>
                <a:latin typeface="Constantia" pitchFamily="18" charset="0"/>
              </a:rPr>
              <a:t>Dhora Gjoni</a:t>
            </a:r>
            <a:endParaRPr lang="en-US" sz="2400" i="1">
              <a:solidFill>
                <a:srgbClr val="34003F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7851648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rgbClr val="D000A8"/>
                </a:solidFill>
              </a:rPr>
              <a:t>Vitamin B</a:t>
            </a:r>
            <a:r>
              <a:rPr lang="en-US" sz="2800" dirty="0" smtClean="0">
                <a:solidFill>
                  <a:srgbClr val="D000A8"/>
                </a:solidFill>
              </a:rPr>
              <a:t>6   </a:t>
            </a:r>
            <a:r>
              <a:rPr lang="en-US" sz="4800" dirty="0" smtClean="0">
                <a:solidFill>
                  <a:srgbClr val="D000A8"/>
                </a:solidFill>
              </a:rPr>
              <a:t>(</a:t>
            </a:r>
            <a:r>
              <a:rPr lang="en-US" sz="5400" dirty="0" smtClean="0">
                <a:solidFill>
                  <a:srgbClr val="D000A8"/>
                </a:solidFill>
              </a:rPr>
              <a:t>pyridoxine)</a:t>
            </a:r>
            <a:endParaRPr lang="en-US" sz="5400" dirty="0">
              <a:solidFill>
                <a:srgbClr val="D000A8"/>
              </a:solidFill>
            </a:endParaRP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950" cy="4495800"/>
          </a:xfrm>
        </p:spPr>
        <p:txBody>
          <a:bodyPr/>
          <a:lstStyle/>
          <a:p>
            <a:pPr marR="0" algn="l" eaLnBrk="1" hangingPunct="1">
              <a:lnSpc>
                <a:spcPct val="80000"/>
              </a:lnSpc>
            </a:pPr>
            <a:r>
              <a:rPr lang="en-US" i="1" smtClean="0">
                <a:solidFill>
                  <a:srgbClr val="4E003F"/>
                </a:solidFill>
              </a:rPr>
              <a:t>Uses: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en-US" smtClean="0">
                <a:solidFill>
                  <a:srgbClr val="4E003F"/>
                </a:solidFill>
              </a:rPr>
              <a:t>treat deficiencies in vitamin B</a:t>
            </a:r>
            <a:r>
              <a:rPr lang="en-US" sz="1800" smtClean="0">
                <a:solidFill>
                  <a:srgbClr val="4E003F"/>
                </a:solidFill>
              </a:rPr>
              <a:t>6</a:t>
            </a:r>
            <a:r>
              <a:rPr lang="en-US" smtClean="0">
                <a:solidFill>
                  <a:srgbClr val="4E003F"/>
                </a:solidFill>
              </a:rPr>
              <a:t> and some types of anemia</a:t>
            </a:r>
          </a:p>
          <a:p>
            <a:pPr marR="0" algn="l" eaLnBrk="1" hangingPunct="1">
              <a:lnSpc>
                <a:spcPct val="80000"/>
              </a:lnSpc>
            </a:pPr>
            <a:endParaRPr lang="en-US" smtClean="0">
              <a:solidFill>
                <a:srgbClr val="4E003F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en-US" i="1" smtClean="0">
                <a:solidFill>
                  <a:srgbClr val="4E003F"/>
                </a:solidFill>
              </a:rPr>
              <a:t>Drug Interactions:</a:t>
            </a:r>
          </a:p>
          <a:p>
            <a:pPr marR="0" algn="l" eaLnBrk="1" hangingPunct="1">
              <a:lnSpc>
                <a:spcPct val="80000"/>
              </a:lnSpc>
              <a:buClr>
                <a:srgbClr val="4E003F"/>
              </a:buClr>
              <a:buSzPct val="85000"/>
              <a:buFont typeface="Wingdings" pitchFamily="2" charset="2"/>
              <a:buChar char="Ø"/>
            </a:pPr>
            <a:r>
              <a:rPr lang="en-US" smtClean="0">
                <a:solidFill>
                  <a:srgbClr val="4E003F"/>
                </a:solidFill>
              </a:rPr>
              <a:t> </a:t>
            </a:r>
            <a:r>
              <a:rPr lang="en-US" b="1" smtClean="0">
                <a:solidFill>
                  <a:srgbClr val="4E003F"/>
                </a:solidFill>
              </a:rPr>
              <a:t>Phenytoin</a:t>
            </a:r>
          </a:p>
          <a:p>
            <a:pPr marR="0" algn="l" eaLnBrk="1" hangingPunct="1">
              <a:lnSpc>
                <a:spcPct val="80000"/>
              </a:lnSpc>
              <a:buClr>
                <a:srgbClr val="4E003F"/>
              </a:buClr>
              <a:buSzPct val="85000"/>
              <a:buFont typeface="Wingdings" pitchFamily="2" charset="2"/>
              <a:buChar char="Ø"/>
            </a:pPr>
            <a:r>
              <a:rPr lang="en-US" b="1" smtClean="0">
                <a:solidFill>
                  <a:srgbClr val="4E003F"/>
                </a:solidFill>
              </a:rPr>
              <a:t> Levodopa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en-US" smtClean="0">
                <a:solidFill>
                  <a:srgbClr val="4E003F"/>
                </a:solidFill>
              </a:rPr>
              <a:t>		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en-US" i="1" smtClean="0">
                <a:solidFill>
                  <a:srgbClr val="4E003F"/>
                </a:solidFill>
              </a:rPr>
              <a:t>	Effect of Interaction</a:t>
            </a:r>
            <a:r>
              <a:rPr lang="en-US" smtClean="0">
                <a:solidFill>
                  <a:srgbClr val="4E003F"/>
                </a:solidFill>
              </a:rPr>
              <a:t>: 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en-US" smtClean="0">
                <a:solidFill>
                  <a:srgbClr val="75005F"/>
                </a:solidFill>
              </a:rPr>
              <a:t>decrease efficacy leading to parkinsonian symptoms and risk of seizure </a:t>
            </a:r>
            <a:br>
              <a:rPr lang="en-US" smtClean="0">
                <a:solidFill>
                  <a:srgbClr val="75005F"/>
                </a:solidFill>
              </a:rPr>
            </a:br>
            <a:r>
              <a:rPr lang="en-US" smtClean="0">
                <a:solidFill>
                  <a:srgbClr val="75005F"/>
                </a:solidFill>
              </a:rPr>
              <a:t/>
            </a:r>
            <a:br>
              <a:rPr lang="en-US" smtClean="0">
                <a:solidFill>
                  <a:srgbClr val="75005F"/>
                </a:solidFill>
              </a:rPr>
            </a:br>
            <a:endParaRPr lang="en-US" sz="2400" smtClean="0">
              <a:solidFill>
                <a:srgbClr val="4E003F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endParaRPr lang="en-US" sz="2400" smtClean="0">
              <a:solidFill>
                <a:srgbClr val="4E003F"/>
              </a:solidFill>
            </a:endParaRPr>
          </a:p>
        </p:txBody>
      </p:sp>
      <p:pic>
        <p:nvPicPr>
          <p:cNvPr id="4" name="Picture 3" descr="vit b6.jpg"/>
          <p:cNvPicPr>
            <a:picLocks noChangeAspect="1"/>
          </p:cNvPicPr>
          <p:nvPr/>
        </p:nvPicPr>
        <p:blipFill>
          <a:blip r:embed="rId2" cstate="print"/>
          <a:srcRect l="3614" t="23236" r="4819"/>
          <a:stretch>
            <a:fillRect/>
          </a:stretch>
        </p:blipFill>
        <p:spPr>
          <a:xfrm>
            <a:off x="4191000" y="3124200"/>
            <a:ext cx="2895600" cy="169926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7851648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rgbClr val="D000A8"/>
                </a:solidFill>
              </a:rPr>
              <a:t>Vitamin K</a:t>
            </a:r>
            <a:endParaRPr lang="en-US" sz="5400" dirty="0">
              <a:solidFill>
                <a:srgbClr val="D000A8"/>
              </a:solidFill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219200" y="2057400"/>
            <a:ext cx="7467600" cy="4495800"/>
          </a:xfrm>
        </p:spPr>
        <p:txBody>
          <a:bodyPr/>
          <a:lstStyle/>
          <a:p>
            <a:pPr marR="0" algn="just" eaLnBrk="1" hangingPunct="1">
              <a:defRPr/>
            </a:pPr>
            <a:r>
              <a:rPr lang="en-US" sz="2800" i="1" dirty="0" smtClean="0">
                <a:solidFill>
                  <a:srgbClr val="4E003F"/>
                </a:solidFill>
              </a:rPr>
              <a:t>	               Role:</a:t>
            </a:r>
          </a:p>
          <a:p>
            <a:pPr marR="0" algn="l" eaLnBrk="1" hangingPunct="1">
              <a:defRPr/>
            </a:pPr>
            <a:r>
              <a:rPr lang="en-US" sz="2800" i="1" dirty="0" smtClean="0">
                <a:solidFill>
                  <a:srgbClr val="4E003F"/>
                </a:solidFill>
              </a:rPr>
              <a:t>		        </a:t>
            </a:r>
            <a:r>
              <a:rPr lang="en-US" sz="2800" dirty="0" smtClean="0">
                <a:solidFill>
                  <a:srgbClr val="4E003F"/>
                </a:solidFill>
              </a:rPr>
              <a:t>Necessary for blood coagulation   </a:t>
            </a:r>
          </a:p>
          <a:p>
            <a:pPr marR="0" algn="just" eaLnBrk="1" hangingPunct="1">
              <a:defRPr/>
            </a:pPr>
            <a:endParaRPr lang="en-US" sz="2800" dirty="0" smtClean="0">
              <a:solidFill>
                <a:srgbClr val="4E003F"/>
              </a:solidFill>
            </a:endParaRPr>
          </a:p>
          <a:p>
            <a:pPr marR="0" algn="just" eaLnBrk="1" hangingPunct="1">
              <a:defRPr/>
            </a:pPr>
            <a:r>
              <a:rPr lang="en-US" sz="2800" i="1" dirty="0" smtClean="0">
                <a:solidFill>
                  <a:srgbClr val="4E003F"/>
                </a:solidFill>
              </a:rPr>
              <a:t>	                Drug Interactions:</a:t>
            </a:r>
          </a:p>
          <a:p>
            <a:pPr lvl="5" algn="just">
              <a:buClr>
                <a:schemeClr val="accent3">
                  <a:lumMod val="50000"/>
                </a:schemeClr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rgbClr val="4E003F"/>
                </a:solidFill>
              </a:rPr>
              <a:t> </a:t>
            </a:r>
            <a:r>
              <a:rPr lang="en-US" sz="2800" b="1" dirty="0" err="1" smtClean="0">
                <a:solidFill>
                  <a:srgbClr val="4E003F"/>
                </a:solidFill>
              </a:rPr>
              <a:t>Warfarin</a:t>
            </a:r>
            <a:r>
              <a:rPr lang="en-US" sz="2800" b="1" dirty="0" smtClean="0">
                <a:solidFill>
                  <a:srgbClr val="4E003F"/>
                </a:solidFill>
              </a:rPr>
              <a:t> </a:t>
            </a:r>
          </a:p>
          <a:p>
            <a:pPr marR="0" algn="just" eaLnBrk="1" hangingPunct="1">
              <a:defRPr/>
            </a:pPr>
            <a:r>
              <a:rPr lang="en-US" sz="2800" dirty="0" smtClean="0">
                <a:solidFill>
                  <a:srgbClr val="4E003F"/>
                </a:solidFill>
              </a:rPr>
              <a:t>		</a:t>
            </a:r>
          </a:p>
          <a:p>
            <a:pPr marR="0" algn="l" eaLnBrk="1" hangingPunct="1">
              <a:defRPr/>
            </a:pPr>
            <a:r>
              <a:rPr lang="en-US" sz="2800" i="1" dirty="0" smtClean="0">
                <a:solidFill>
                  <a:srgbClr val="4E003F"/>
                </a:solidFill>
              </a:rPr>
              <a:t>Effect of Interaction</a:t>
            </a:r>
            <a:r>
              <a:rPr lang="en-US" sz="2800" dirty="0" smtClean="0">
                <a:solidFill>
                  <a:srgbClr val="4E003F"/>
                </a:solidFill>
              </a:rPr>
              <a:t>: </a:t>
            </a:r>
          </a:p>
          <a:p>
            <a:pPr marR="0" algn="l" eaLnBrk="1" hangingPunct="1">
              <a:defRPr/>
            </a:pPr>
            <a:r>
              <a:rPr lang="en-US" sz="2800" dirty="0" smtClean="0">
                <a:solidFill>
                  <a:srgbClr val="75005F"/>
                </a:solidFill>
              </a:rPr>
              <a:t>decrease efficacy and risk of </a:t>
            </a:r>
            <a:r>
              <a:rPr lang="en-US" sz="2800" dirty="0" err="1" smtClean="0">
                <a:solidFill>
                  <a:srgbClr val="75005F"/>
                </a:solidFill>
              </a:rPr>
              <a:t>thromboembolism</a:t>
            </a:r>
            <a:r>
              <a:rPr lang="en-US" sz="2800" dirty="0" smtClean="0">
                <a:solidFill>
                  <a:srgbClr val="75005F"/>
                </a:solidFill>
              </a:rPr>
              <a:t/>
            </a:r>
            <a:br>
              <a:rPr lang="en-US" sz="2800" dirty="0" smtClean="0">
                <a:solidFill>
                  <a:srgbClr val="75005F"/>
                </a:solidFill>
              </a:rPr>
            </a:br>
            <a:endParaRPr lang="en-US" dirty="0" smtClean="0">
              <a:solidFill>
                <a:srgbClr val="4E003F"/>
              </a:solidFill>
            </a:endParaRPr>
          </a:p>
          <a:p>
            <a:pPr marR="0" algn="l" eaLnBrk="1" hangingPunct="1">
              <a:defRPr/>
            </a:pPr>
            <a:endParaRPr lang="en-US" dirty="0" smtClean="0">
              <a:solidFill>
                <a:srgbClr val="4E003F"/>
              </a:solidFill>
            </a:endParaRPr>
          </a:p>
        </p:txBody>
      </p:sp>
      <p:pic>
        <p:nvPicPr>
          <p:cNvPr id="4" name="Picture 3" descr="vit 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0"/>
            <a:ext cx="2705100" cy="18383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Saint John’s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Wort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7854950" cy="4267200"/>
          </a:xfrm>
        </p:spPr>
        <p:txBody>
          <a:bodyPr/>
          <a:lstStyle/>
          <a:p>
            <a:pPr marR="0" algn="l" eaLnBrk="1" hangingPunct="1"/>
            <a:r>
              <a:rPr lang="en-US" sz="2000" i="1" smtClean="0">
                <a:solidFill>
                  <a:srgbClr val="4E003F"/>
                </a:solidFill>
              </a:rPr>
              <a:t>Uses: </a:t>
            </a:r>
            <a:r>
              <a:rPr lang="en-US" sz="2000" smtClean="0">
                <a:solidFill>
                  <a:srgbClr val="4E003F"/>
                </a:solidFill>
              </a:rPr>
              <a:t/>
            </a:r>
            <a:br>
              <a:rPr lang="en-US" sz="2000" smtClean="0">
                <a:solidFill>
                  <a:srgbClr val="4E003F"/>
                </a:solidFill>
              </a:rPr>
            </a:br>
            <a:r>
              <a:rPr lang="en-US" sz="2000" smtClean="0">
                <a:solidFill>
                  <a:srgbClr val="4E003F"/>
                </a:solidFill>
              </a:rPr>
              <a:t>treatment for depression, anxiety, and sleep disorders</a:t>
            </a:r>
          </a:p>
          <a:p>
            <a:pPr marR="0" algn="l" eaLnBrk="1" hangingPunct="1"/>
            <a:endParaRPr lang="en-US" sz="2000" smtClean="0">
              <a:solidFill>
                <a:srgbClr val="4E003F"/>
              </a:solidFill>
            </a:endParaRPr>
          </a:p>
          <a:p>
            <a:pPr marR="0" algn="l" eaLnBrk="1" hangingPunct="1"/>
            <a:r>
              <a:rPr lang="en-US" sz="2000" i="1" smtClean="0">
                <a:solidFill>
                  <a:srgbClr val="4E003F"/>
                </a:solidFill>
              </a:rPr>
              <a:t>Drug Interactions:</a:t>
            </a:r>
          </a:p>
          <a:p>
            <a:pPr marR="0" algn="l" eaLnBrk="1" hangingPunct="1">
              <a:buClr>
                <a:srgbClr val="4E003F"/>
              </a:buClr>
              <a:buSzPct val="85000"/>
              <a:buFont typeface="Wingdings" pitchFamily="2" charset="2"/>
              <a:buChar char="Ø"/>
            </a:pPr>
            <a:r>
              <a:rPr lang="en-US" sz="2000" smtClean="0">
                <a:solidFill>
                  <a:srgbClr val="4E003F"/>
                </a:solidFill>
              </a:rPr>
              <a:t> </a:t>
            </a:r>
            <a:r>
              <a:rPr lang="en-US" sz="2000" b="1" smtClean="0">
                <a:solidFill>
                  <a:srgbClr val="4E003F"/>
                </a:solidFill>
              </a:rPr>
              <a:t>Tetracycline/Achromycin, sulfa</a:t>
            </a:r>
            <a:r>
              <a:rPr lang="en-US" sz="2000" smtClean="0">
                <a:solidFill>
                  <a:srgbClr val="4E003F"/>
                </a:solidFill>
              </a:rPr>
              <a:t>- containing </a:t>
            </a:r>
          </a:p>
          <a:p>
            <a:pPr marR="0" algn="l" eaLnBrk="1" hangingPunct="1"/>
            <a:r>
              <a:rPr lang="en-US" sz="2000" smtClean="0">
                <a:solidFill>
                  <a:srgbClr val="4E003F"/>
                </a:solidFill>
              </a:rPr>
              <a:t>medications such as,  piroxicam (Feldene)</a:t>
            </a:r>
          </a:p>
          <a:p>
            <a:pPr marR="0" algn="l" eaLnBrk="1" hangingPunct="1"/>
            <a:r>
              <a:rPr lang="en-US" sz="2000" smtClean="0">
                <a:solidFill>
                  <a:srgbClr val="4E003F"/>
                </a:solidFill>
              </a:rPr>
              <a:t>	</a:t>
            </a:r>
            <a:r>
              <a:rPr lang="en-US" sz="2000" i="1" smtClean="0">
                <a:solidFill>
                  <a:srgbClr val="4E003F"/>
                </a:solidFill>
              </a:rPr>
              <a:t> Effect of Interaction </a:t>
            </a:r>
            <a:r>
              <a:rPr lang="en-US" sz="2000" smtClean="0">
                <a:solidFill>
                  <a:srgbClr val="4E003F"/>
                </a:solidFill>
              </a:rPr>
              <a:t>: </a:t>
            </a:r>
            <a:r>
              <a:rPr lang="en-US" sz="2000" smtClean="0">
                <a:solidFill>
                  <a:srgbClr val="75005F"/>
                </a:solidFill>
              </a:rPr>
              <a:t>sun sensitivity</a:t>
            </a:r>
          </a:p>
          <a:p>
            <a:pPr marR="0" algn="l" eaLnBrk="1" hangingPunct="1"/>
            <a:endParaRPr lang="en-US" sz="2000" b="1" smtClean="0">
              <a:solidFill>
                <a:srgbClr val="75005F"/>
              </a:solidFill>
            </a:endParaRPr>
          </a:p>
          <a:p>
            <a:pPr marR="0" algn="l" eaLnBrk="1" hangingPunct="1">
              <a:buClr>
                <a:srgbClr val="4E003F"/>
              </a:buClr>
              <a:buSzPct val="85000"/>
              <a:buFont typeface="Wingdings" pitchFamily="2" charset="2"/>
              <a:buChar char="Ø"/>
            </a:pPr>
            <a:r>
              <a:rPr lang="en-US" sz="2000" b="1" smtClean="0">
                <a:solidFill>
                  <a:srgbClr val="4E003F"/>
                </a:solidFill>
              </a:rPr>
              <a:t> Serotonin Reuptake Inhibitor medications (SSRIs) </a:t>
            </a:r>
            <a:r>
              <a:rPr lang="en-US" sz="2000" smtClean="0">
                <a:solidFill>
                  <a:srgbClr val="4E003F"/>
                </a:solidFill>
              </a:rPr>
              <a:t>such as, fluoxetine (Prozac) and paroxetine (Paxil)</a:t>
            </a:r>
          </a:p>
          <a:p>
            <a:pPr marR="0" algn="l" eaLnBrk="1" hangingPunct="1"/>
            <a:r>
              <a:rPr lang="en-US" sz="2000" smtClean="0">
                <a:solidFill>
                  <a:srgbClr val="4E003F"/>
                </a:solidFill>
              </a:rPr>
              <a:t>	</a:t>
            </a:r>
            <a:r>
              <a:rPr lang="en-US" sz="2000" i="1" smtClean="0">
                <a:solidFill>
                  <a:srgbClr val="4E003F"/>
                </a:solidFill>
              </a:rPr>
              <a:t> Effect of Interaction </a:t>
            </a:r>
            <a:r>
              <a:rPr lang="en-US" sz="2000" smtClean="0">
                <a:solidFill>
                  <a:srgbClr val="4E003F"/>
                </a:solidFill>
              </a:rPr>
              <a:t>: </a:t>
            </a:r>
            <a:r>
              <a:rPr lang="en-US" sz="2000" smtClean="0">
                <a:solidFill>
                  <a:srgbClr val="75005F"/>
                </a:solidFill>
              </a:rPr>
              <a:t>headaches, dizziness, sweating, and 			                        agitation</a:t>
            </a:r>
          </a:p>
          <a:p>
            <a:pPr marR="0" algn="l" eaLnBrk="1" hangingPunct="1"/>
            <a:endParaRPr lang="en-US" sz="2000" smtClean="0">
              <a:solidFill>
                <a:srgbClr val="4E003F"/>
              </a:solidFill>
            </a:endParaRPr>
          </a:p>
          <a:p>
            <a:pPr marR="0" algn="l" eaLnBrk="1" hangingPunct="1"/>
            <a:endParaRPr lang="en-US" smtClean="0">
              <a:solidFill>
                <a:srgbClr val="4E003F"/>
              </a:solidFill>
            </a:endParaRPr>
          </a:p>
          <a:p>
            <a:pPr marR="0" algn="l" eaLnBrk="1" hangingPunct="1"/>
            <a:endParaRPr lang="en-US" smtClean="0">
              <a:solidFill>
                <a:srgbClr val="4E003F"/>
              </a:solidFill>
            </a:endParaRPr>
          </a:p>
          <a:p>
            <a:pPr marR="0" algn="l" eaLnBrk="1" hangingPunct="1"/>
            <a:endParaRPr lang="en-US" smtClean="0">
              <a:solidFill>
                <a:srgbClr val="4E003F"/>
              </a:solidFill>
            </a:endParaRPr>
          </a:p>
          <a:p>
            <a:pPr marR="0" algn="l" eaLnBrk="1" hangingPunct="1"/>
            <a:endParaRPr lang="en-US" smtClean="0">
              <a:solidFill>
                <a:srgbClr val="4E003F"/>
              </a:solidFill>
            </a:endParaRPr>
          </a:p>
        </p:txBody>
      </p:sp>
      <p:pic>
        <p:nvPicPr>
          <p:cNvPr id="4" name="Picture 3" descr="st-johns-wo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2438400"/>
            <a:ext cx="2305050" cy="2305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11430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	Garlic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7854950" cy="4267200"/>
          </a:xfrm>
        </p:spPr>
        <p:txBody>
          <a:bodyPr/>
          <a:lstStyle/>
          <a:p>
            <a:pPr marR="0" algn="l" eaLnBrk="1" hangingPunct="1"/>
            <a:r>
              <a:rPr lang="en-US" sz="2000" i="1" smtClean="0">
                <a:solidFill>
                  <a:srgbClr val="4E003F"/>
                </a:solidFill>
              </a:rPr>
              <a:t>Uses: </a:t>
            </a:r>
            <a:r>
              <a:rPr lang="en-US" sz="2000" smtClean="0">
                <a:solidFill>
                  <a:srgbClr val="4E003F"/>
                </a:solidFill>
              </a:rPr>
              <a:t/>
            </a:r>
            <a:br>
              <a:rPr lang="en-US" sz="2000" smtClean="0">
                <a:solidFill>
                  <a:srgbClr val="4E003F"/>
                </a:solidFill>
              </a:rPr>
            </a:br>
            <a:r>
              <a:rPr lang="en-US" sz="2000" smtClean="0">
                <a:solidFill>
                  <a:srgbClr val="4E003F"/>
                </a:solidFill>
              </a:rPr>
              <a:t>treatment for hypertension  and high cholesterol  </a:t>
            </a:r>
          </a:p>
          <a:p>
            <a:pPr marR="0" algn="l" eaLnBrk="1" hangingPunct="1"/>
            <a:endParaRPr lang="en-US" sz="2000" smtClean="0">
              <a:solidFill>
                <a:srgbClr val="4E003F"/>
              </a:solidFill>
            </a:endParaRPr>
          </a:p>
          <a:p>
            <a:pPr marR="0" algn="l" eaLnBrk="1" hangingPunct="1"/>
            <a:r>
              <a:rPr lang="en-US" sz="2000" i="1" smtClean="0">
                <a:solidFill>
                  <a:srgbClr val="4E003F"/>
                </a:solidFill>
              </a:rPr>
              <a:t>Drug Interactions:</a:t>
            </a:r>
          </a:p>
          <a:p>
            <a:pPr marR="0" algn="l" eaLnBrk="1" hangingPunct="1">
              <a:buClr>
                <a:srgbClr val="4E003F"/>
              </a:buClr>
              <a:buSzPct val="85000"/>
              <a:buFont typeface="Wingdings" pitchFamily="2" charset="2"/>
              <a:buChar char="Ø"/>
            </a:pPr>
            <a:r>
              <a:rPr lang="en-US" sz="2000" smtClean="0">
                <a:solidFill>
                  <a:srgbClr val="4E003F"/>
                </a:solidFill>
              </a:rPr>
              <a:t> </a:t>
            </a:r>
            <a:r>
              <a:rPr lang="en-US" sz="2000" b="1" smtClean="0">
                <a:solidFill>
                  <a:srgbClr val="4E003F"/>
                </a:solidFill>
              </a:rPr>
              <a:t>Anticoagulants</a:t>
            </a:r>
            <a:r>
              <a:rPr lang="en-US" sz="2000" smtClean="0">
                <a:solidFill>
                  <a:srgbClr val="4E003F"/>
                </a:solidFill>
              </a:rPr>
              <a:t>, such as warfarin (coumadin)</a:t>
            </a:r>
          </a:p>
          <a:p>
            <a:pPr marR="0" algn="l" eaLnBrk="1" hangingPunct="1"/>
            <a:endParaRPr lang="en-US" sz="2000" smtClean="0">
              <a:solidFill>
                <a:srgbClr val="4E003F"/>
              </a:solidFill>
            </a:endParaRPr>
          </a:p>
          <a:p>
            <a:pPr marR="0" algn="l" eaLnBrk="1" hangingPunct="1"/>
            <a:r>
              <a:rPr lang="en-US" sz="2000" smtClean="0">
                <a:solidFill>
                  <a:srgbClr val="4E003F"/>
                </a:solidFill>
              </a:rPr>
              <a:t>	</a:t>
            </a:r>
            <a:r>
              <a:rPr lang="en-US" sz="2000" i="1" smtClean="0">
                <a:solidFill>
                  <a:srgbClr val="4E003F"/>
                </a:solidFill>
              </a:rPr>
              <a:t> Effect of Interaction </a:t>
            </a:r>
            <a:r>
              <a:rPr lang="en-US" sz="2000" smtClean="0">
                <a:solidFill>
                  <a:srgbClr val="4E003F"/>
                </a:solidFill>
              </a:rPr>
              <a:t>: </a:t>
            </a:r>
          </a:p>
          <a:p>
            <a:pPr marR="0" algn="l" eaLnBrk="1" hangingPunct="1"/>
            <a:r>
              <a:rPr lang="en-US" sz="2000" smtClean="0">
                <a:solidFill>
                  <a:srgbClr val="75005F"/>
                </a:solidFill>
              </a:rPr>
              <a:t>Allergic reactions, skin inflammation, stomach upset and prolongation of bleeding</a:t>
            </a:r>
          </a:p>
          <a:p>
            <a:pPr marR="0" algn="l" eaLnBrk="1" hangingPunct="1"/>
            <a:endParaRPr lang="en-US" sz="2000" smtClean="0">
              <a:solidFill>
                <a:srgbClr val="4E003F"/>
              </a:solidFill>
            </a:endParaRPr>
          </a:p>
          <a:p>
            <a:pPr marR="0" algn="l" eaLnBrk="1" hangingPunct="1"/>
            <a:endParaRPr lang="en-US" smtClean="0">
              <a:solidFill>
                <a:srgbClr val="4E003F"/>
              </a:solidFill>
            </a:endParaRPr>
          </a:p>
          <a:p>
            <a:pPr marR="0" algn="l" eaLnBrk="1" hangingPunct="1"/>
            <a:endParaRPr lang="en-US" smtClean="0">
              <a:solidFill>
                <a:srgbClr val="4E003F"/>
              </a:solidFill>
            </a:endParaRPr>
          </a:p>
          <a:p>
            <a:pPr marR="0" algn="l" eaLnBrk="1" hangingPunct="1"/>
            <a:endParaRPr lang="en-US" smtClean="0">
              <a:solidFill>
                <a:srgbClr val="4E003F"/>
              </a:solidFill>
            </a:endParaRPr>
          </a:p>
          <a:p>
            <a:pPr marR="0" algn="l" eaLnBrk="1" hangingPunct="1"/>
            <a:endParaRPr lang="en-US" smtClean="0">
              <a:solidFill>
                <a:srgbClr val="4E003F"/>
              </a:solidFill>
            </a:endParaRPr>
          </a:p>
        </p:txBody>
      </p:sp>
      <p:pic>
        <p:nvPicPr>
          <p:cNvPr id="4" name="Picture 3" descr="GARL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22027">
            <a:off x="5416829" y="662865"/>
            <a:ext cx="2857500" cy="1905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Ginkgo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Biloba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609600" y="2133600"/>
            <a:ext cx="8229600" cy="4343400"/>
          </a:xfrm>
        </p:spPr>
        <p:txBody>
          <a:bodyPr/>
          <a:lstStyle/>
          <a:p>
            <a:pPr marR="0" algn="l" eaLnBrk="1" hangingPunct="1">
              <a:defRPr/>
            </a:pPr>
            <a:r>
              <a:rPr lang="en-US" sz="2000" i="1" dirty="0" smtClean="0">
                <a:solidFill>
                  <a:srgbClr val="4E003F"/>
                </a:solidFill>
              </a:rPr>
              <a:t>			Uses: </a:t>
            </a:r>
            <a:r>
              <a:rPr lang="en-US" sz="2000" dirty="0" smtClean="0">
                <a:solidFill>
                  <a:srgbClr val="4E003F"/>
                </a:solidFill>
              </a:rPr>
              <a:t/>
            </a:r>
            <a:br>
              <a:rPr lang="en-US" sz="2000" dirty="0" smtClean="0">
                <a:solidFill>
                  <a:srgbClr val="4E003F"/>
                </a:solidFill>
              </a:rPr>
            </a:br>
            <a:r>
              <a:rPr lang="en-US" sz="2000" dirty="0" smtClean="0">
                <a:solidFill>
                  <a:srgbClr val="4E003F"/>
                </a:solidFill>
              </a:rPr>
              <a:t>		         treatment for dementia and to improve thinking</a:t>
            </a:r>
          </a:p>
          <a:p>
            <a:pPr marR="0" algn="l" eaLnBrk="1" hangingPunct="1">
              <a:defRPr/>
            </a:pPr>
            <a:endParaRPr lang="en-US" sz="2000" dirty="0" smtClean="0">
              <a:solidFill>
                <a:srgbClr val="4E003F"/>
              </a:solidFill>
            </a:endParaRPr>
          </a:p>
          <a:p>
            <a:pPr marR="0" algn="l" eaLnBrk="1" hangingPunct="1">
              <a:defRPr/>
            </a:pPr>
            <a:r>
              <a:rPr lang="en-US" sz="2000" i="1" dirty="0" smtClean="0">
                <a:solidFill>
                  <a:srgbClr val="4E003F"/>
                </a:solidFill>
              </a:rPr>
              <a:t>			Drug Interactions:</a:t>
            </a:r>
          </a:p>
          <a:p>
            <a:pPr lvl="5" algn="l">
              <a:buClr>
                <a:schemeClr val="accent3">
                  <a:lumMod val="50000"/>
                </a:schemeClr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rgbClr val="4E003F"/>
                </a:solidFill>
              </a:rPr>
              <a:t> </a:t>
            </a:r>
            <a:r>
              <a:rPr lang="en-US" sz="2000" b="1" dirty="0" smtClean="0">
                <a:solidFill>
                  <a:srgbClr val="4E003F"/>
                </a:solidFill>
              </a:rPr>
              <a:t>Anticoagulants</a:t>
            </a:r>
            <a:r>
              <a:rPr lang="en-US" sz="2000" dirty="0" smtClean="0">
                <a:solidFill>
                  <a:srgbClr val="4E003F"/>
                </a:solidFill>
              </a:rPr>
              <a:t>, such as </a:t>
            </a:r>
            <a:r>
              <a:rPr lang="en-US" sz="2000" dirty="0" err="1" smtClean="0">
                <a:solidFill>
                  <a:srgbClr val="4E003F"/>
                </a:solidFill>
              </a:rPr>
              <a:t>warfarin</a:t>
            </a:r>
            <a:r>
              <a:rPr lang="en-US" sz="2000" dirty="0" smtClean="0">
                <a:solidFill>
                  <a:srgbClr val="4E003F"/>
                </a:solidFill>
              </a:rPr>
              <a:t> (Coumadin)      	</a:t>
            </a:r>
            <a:r>
              <a:rPr lang="en-US" sz="2000" b="1" dirty="0" smtClean="0">
                <a:solidFill>
                  <a:srgbClr val="4E003F"/>
                </a:solidFill>
              </a:rPr>
              <a:t>Aspirin, NSAIDs</a:t>
            </a:r>
            <a:r>
              <a:rPr lang="en-US" sz="2000" dirty="0" smtClean="0">
                <a:solidFill>
                  <a:srgbClr val="4E003F"/>
                </a:solidFill>
              </a:rPr>
              <a:t>, such as ibuprofen (Advil)</a:t>
            </a:r>
            <a:endParaRPr lang="en-US" sz="2000" dirty="0" smtClean="0">
              <a:solidFill>
                <a:srgbClr val="75005F"/>
              </a:solidFill>
            </a:endParaRPr>
          </a:p>
          <a:p>
            <a:pPr lvl="5" algn="l">
              <a:buClr>
                <a:schemeClr val="accent3">
                  <a:lumMod val="50000"/>
                </a:schemeClr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rgbClr val="4E003F"/>
                </a:solidFill>
              </a:rPr>
              <a:t> </a:t>
            </a:r>
            <a:r>
              <a:rPr lang="en-US" sz="2000" b="1" dirty="0" smtClean="0">
                <a:solidFill>
                  <a:srgbClr val="4E003F"/>
                </a:solidFill>
              </a:rPr>
              <a:t>Anticonvulsant</a:t>
            </a:r>
            <a:r>
              <a:rPr lang="en-US" sz="2000" dirty="0" smtClean="0">
                <a:solidFill>
                  <a:srgbClr val="4E003F"/>
                </a:solidFill>
              </a:rPr>
              <a:t>, such as </a:t>
            </a:r>
            <a:r>
              <a:rPr lang="en-US" sz="2000" dirty="0" err="1" smtClean="0">
                <a:solidFill>
                  <a:srgbClr val="4E003F"/>
                </a:solidFill>
              </a:rPr>
              <a:t>phenytoin</a:t>
            </a:r>
            <a:r>
              <a:rPr lang="en-US" sz="2000" dirty="0" smtClean="0">
                <a:solidFill>
                  <a:srgbClr val="4E003F"/>
                </a:solidFill>
              </a:rPr>
              <a:t>  (</a:t>
            </a:r>
            <a:r>
              <a:rPr lang="en-US" sz="2000" dirty="0" err="1" smtClean="0">
                <a:solidFill>
                  <a:srgbClr val="4E003F"/>
                </a:solidFill>
              </a:rPr>
              <a:t>Dilantin</a:t>
            </a:r>
            <a:r>
              <a:rPr lang="en-US" sz="2000" dirty="0" smtClean="0">
                <a:solidFill>
                  <a:srgbClr val="4E003F"/>
                </a:solidFill>
              </a:rPr>
              <a:t>), 	</a:t>
            </a:r>
            <a:r>
              <a:rPr lang="en-US" sz="2000" dirty="0" err="1" smtClean="0">
                <a:solidFill>
                  <a:srgbClr val="4E003F"/>
                </a:solidFill>
              </a:rPr>
              <a:t>carbamazepine</a:t>
            </a:r>
            <a:r>
              <a:rPr lang="en-US" sz="2000" dirty="0" smtClean="0">
                <a:solidFill>
                  <a:srgbClr val="4E003F"/>
                </a:solidFill>
              </a:rPr>
              <a:t> (</a:t>
            </a:r>
            <a:r>
              <a:rPr lang="en-US" sz="2000" dirty="0" err="1" smtClean="0">
                <a:solidFill>
                  <a:srgbClr val="4E003F"/>
                </a:solidFill>
              </a:rPr>
              <a:t>Tegretol</a:t>
            </a:r>
            <a:r>
              <a:rPr lang="en-US" sz="2000" dirty="0" smtClean="0">
                <a:solidFill>
                  <a:srgbClr val="4E003F"/>
                </a:solidFill>
              </a:rPr>
              <a:t>), and </a:t>
            </a:r>
            <a:r>
              <a:rPr lang="en-US" sz="2000" dirty="0" err="1" smtClean="0">
                <a:solidFill>
                  <a:srgbClr val="4E003F"/>
                </a:solidFill>
              </a:rPr>
              <a:t>phenobarbital</a:t>
            </a:r>
            <a:endParaRPr lang="en-US" sz="2000" dirty="0" smtClean="0">
              <a:solidFill>
                <a:srgbClr val="4E003F"/>
              </a:solidFill>
            </a:endParaRPr>
          </a:p>
          <a:p>
            <a:pPr marR="0" algn="l" eaLnBrk="1" hangingPunct="1">
              <a:defRPr/>
            </a:pPr>
            <a:r>
              <a:rPr lang="en-US" sz="2000" dirty="0" smtClean="0">
                <a:solidFill>
                  <a:srgbClr val="4E003F"/>
                </a:solidFill>
              </a:rPr>
              <a:t>	</a:t>
            </a:r>
          </a:p>
          <a:p>
            <a:pPr marR="0" algn="l" eaLnBrk="1" hangingPunct="1">
              <a:defRPr/>
            </a:pPr>
            <a:r>
              <a:rPr lang="en-US" sz="2000" i="1" dirty="0" smtClean="0">
                <a:solidFill>
                  <a:srgbClr val="4E003F"/>
                </a:solidFill>
              </a:rPr>
              <a:t>	 Effect of Interaction </a:t>
            </a:r>
            <a:r>
              <a:rPr lang="en-US" sz="2000" dirty="0" smtClean="0">
                <a:solidFill>
                  <a:srgbClr val="4E003F"/>
                </a:solidFill>
              </a:rPr>
              <a:t>: </a:t>
            </a:r>
          </a:p>
          <a:p>
            <a:pPr marR="0" algn="l" eaLnBrk="1" hangingPunct="1">
              <a:defRPr/>
            </a:pPr>
            <a:r>
              <a:rPr lang="en-US" sz="2000" dirty="0" smtClean="0">
                <a:solidFill>
                  <a:srgbClr val="75005F"/>
                </a:solidFill>
              </a:rPr>
              <a:t>Increased Risk of Bleeding, stomach upset, headache,  weakness and dizziness</a:t>
            </a:r>
            <a:endParaRPr lang="en-US" sz="2000" dirty="0" smtClean="0">
              <a:solidFill>
                <a:srgbClr val="4E003F"/>
              </a:solidFill>
            </a:endParaRPr>
          </a:p>
          <a:p>
            <a:pPr marR="0" algn="l" eaLnBrk="1" hangingPunct="1">
              <a:defRPr/>
            </a:pPr>
            <a:endParaRPr lang="en-US" dirty="0" smtClean="0">
              <a:solidFill>
                <a:srgbClr val="4E003F"/>
              </a:solidFill>
            </a:endParaRPr>
          </a:p>
          <a:p>
            <a:pPr marR="0" algn="l" eaLnBrk="1" hangingPunct="1">
              <a:defRPr/>
            </a:pPr>
            <a:endParaRPr lang="en-US" dirty="0" smtClean="0">
              <a:solidFill>
                <a:srgbClr val="4E003F"/>
              </a:solidFill>
            </a:endParaRPr>
          </a:p>
          <a:p>
            <a:pPr marR="0" algn="l" eaLnBrk="1" hangingPunct="1">
              <a:defRPr/>
            </a:pPr>
            <a:endParaRPr lang="en-US" dirty="0" smtClean="0">
              <a:solidFill>
                <a:srgbClr val="4E003F"/>
              </a:solidFill>
            </a:endParaRPr>
          </a:p>
          <a:p>
            <a:pPr marR="0" algn="l" eaLnBrk="1" hangingPunct="1">
              <a:defRPr/>
            </a:pPr>
            <a:endParaRPr lang="en-US" dirty="0" smtClean="0">
              <a:solidFill>
                <a:srgbClr val="4E003F"/>
              </a:solidFill>
            </a:endParaRPr>
          </a:p>
        </p:txBody>
      </p:sp>
      <p:pic>
        <p:nvPicPr>
          <p:cNvPr id="18436" name="Picture 3" descr="Ginkgo_Bilob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057400"/>
            <a:ext cx="1828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7854950" cy="1752600"/>
          </a:xfrm>
        </p:spPr>
        <p:txBody>
          <a:bodyPr/>
          <a:lstStyle/>
          <a:p>
            <a:pPr marR="0" algn="l" eaLnBrk="1" hangingPunct="1">
              <a:lnSpc>
                <a:spcPct val="90000"/>
              </a:lnSpc>
              <a:buClr>
                <a:srgbClr val="4E003F"/>
              </a:buClr>
              <a:buSzPct val="85000"/>
              <a:buFont typeface="Wingdings" pitchFamily="2" charset="2"/>
              <a:buChar char="Ø"/>
            </a:pPr>
            <a:r>
              <a:rPr lang="en-US" sz="2200" smtClean="0"/>
              <a:t> </a:t>
            </a:r>
            <a:r>
              <a:rPr lang="en-US" sz="2200" smtClean="0">
                <a:solidFill>
                  <a:srgbClr val="34003F"/>
                </a:solidFill>
              </a:rPr>
              <a:t>Consult your doctor first </a:t>
            </a:r>
          </a:p>
          <a:p>
            <a:pPr marR="0" algn="l" eaLnBrk="1" hangingPunct="1">
              <a:lnSpc>
                <a:spcPct val="90000"/>
              </a:lnSpc>
              <a:buClr>
                <a:srgbClr val="4E003F"/>
              </a:buClr>
              <a:buSzPct val="85000"/>
              <a:buFont typeface="Wingdings" pitchFamily="2" charset="2"/>
              <a:buChar char="Ø"/>
            </a:pPr>
            <a:r>
              <a:rPr lang="en-US" sz="2200" smtClean="0">
                <a:solidFill>
                  <a:srgbClr val="34003F"/>
                </a:solidFill>
              </a:rPr>
              <a:t> Do not take a bigger dose than the label recommends </a:t>
            </a:r>
          </a:p>
          <a:p>
            <a:pPr marR="0" algn="l" eaLnBrk="1" hangingPunct="1">
              <a:lnSpc>
                <a:spcPct val="90000"/>
              </a:lnSpc>
              <a:buClr>
                <a:srgbClr val="4E003F"/>
              </a:buClr>
              <a:buSzPct val="85000"/>
              <a:buFont typeface="Wingdings" pitchFamily="2" charset="2"/>
              <a:buChar char="Ø"/>
            </a:pPr>
            <a:r>
              <a:rPr lang="en-US" sz="2200" smtClean="0">
                <a:solidFill>
                  <a:srgbClr val="34003F"/>
                </a:solidFill>
              </a:rPr>
              <a:t> Take it under the guidance of a trained medical professional </a:t>
            </a:r>
          </a:p>
          <a:p>
            <a:pPr marR="0" algn="l" eaLnBrk="1" hangingPunct="1">
              <a:lnSpc>
                <a:spcPct val="90000"/>
              </a:lnSpc>
              <a:buClr>
                <a:srgbClr val="4E003F"/>
              </a:buClr>
              <a:buSzPct val="85000"/>
              <a:buFont typeface="Wingdings" pitchFamily="2" charset="2"/>
              <a:buChar char="Ø"/>
            </a:pPr>
            <a:r>
              <a:rPr lang="en-US" sz="2200" smtClean="0">
                <a:solidFill>
                  <a:srgbClr val="34003F"/>
                </a:solidFill>
              </a:rPr>
              <a:t> Be especially cautious if you are pregnant or nursing</a:t>
            </a:r>
          </a:p>
          <a:p>
            <a:pPr marR="0" algn="l" eaLnBrk="1" hangingPunct="1">
              <a:lnSpc>
                <a:spcPct val="90000"/>
              </a:lnSpc>
            </a:pPr>
            <a:endParaRPr lang="en-US" sz="2200" smtClean="0"/>
          </a:p>
          <a:p>
            <a:pPr marR="0" algn="l" eaLnBrk="1" hangingPunct="1">
              <a:lnSpc>
                <a:spcPct val="90000"/>
              </a:lnSpc>
            </a:pPr>
            <a:endParaRPr lang="en-US" sz="2200" smtClean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5240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D000A8"/>
                </a:solidFill>
              </a:rPr>
              <a:t>To use vitamins and herbal products as safely as possible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5" name="Picture 4" descr="safety_alt_logo.gif"/>
          <p:cNvPicPr>
            <a:picLocks noChangeAspect="1"/>
          </p:cNvPicPr>
          <p:nvPr/>
        </p:nvPicPr>
        <p:blipFill>
          <a:blip r:embed="rId2" cstate="print"/>
          <a:srcRect l="6000" t="12667" r="6000" b="15333"/>
          <a:stretch>
            <a:fillRect/>
          </a:stretch>
        </p:blipFill>
        <p:spPr>
          <a:xfrm>
            <a:off x="4495800" y="4419600"/>
            <a:ext cx="3352800" cy="2057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9906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accent3"/>
                </a:solidFill>
              </a:rPr>
              <a:t>Role of a Dental Hygienist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3048000" y="2057400"/>
            <a:ext cx="5715000" cy="4648200"/>
          </a:xfrm>
        </p:spPr>
        <p:txBody>
          <a:bodyPr/>
          <a:lstStyle/>
          <a:p>
            <a:pPr marR="0" algn="l">
              <a:lnSpc>
                <a:spcPct val="150000"/>
              </a:lnSpc>
              <a:buClr>
                <a:schemeClr val="accent3">
                  <a:lumMod val="50000"/>
                </a:schemeClr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Knowledgeable about most common vitamins &amp; herbs </a:t>
            </a:r>
          </a:p>
          <a:p>
            <a:pPr marR="0" algn="l">
              <a:lnSpc>
                <a:spcPct val="150000"/>
              </a:lnSpc>
              <a:buClr>
                <a:schemeClr val="accent3">
                  <a:lumMod val="50000"/>
                </a:schemeClr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Knowing most vitamin/herb - drug interactions</a:t>
            </a:r>
          </a:p>
          <a:p>
            <a:pPr marR="0" algn="l">
              <a:lnSpc>
                <a:spcPct val="150000"/>
              </a:lnSpc>
              <a:buClr>
                <a:schemeClr val="accent3">
                  <a:lumMod val="50000"/>
                </a:schemeClr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Inform patients about supplement adverse affects with certain drugs</a:t>
            </a:r>
          </a:p>
          <a:p>
            <a:pPr marR="0" algn="l">
              <a:lnSpc>
                <a:spcPct val="150000"/>
              </a:lnSpc>
              <a:buClr>
                <a:schemeClr val="accent3">
                  <a:lumMod val="50000"/>
                </a:schemeClr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Reinforce the importance of consulting a medical physician</a:t>
            </a:r>
          </a:p>
          <a:p>
            <a:pPr marR="0" algn="l">
              <a:lnSpc>
                <a:spcPct val="150000"/>
              </a:lnSpc>
              <a:buClr>
                <a:schemeClr val="accent3">
                  <a:lumMod val="50000"/>
                </a:schemeClr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Remind patients to consume supplements as directed by the manufacturer  </a:t>
            </a:r>
          </a:p>
        </p:txBody>
      </p:sp>
      <p:pic>
        <p:nvPicPr>
          <p:cNvPr id="5" name="Picture 4" descr="hygien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438400"/>
            <a:ext cx="1838325" cy="276225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144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21507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l"/>
            <a:r>
              <a:rPr lang="en-US" sz="3500" dirty="0" smtClean="0">
                <a:solidFill>
                  <a:schemeClr val="bg1"/>
                </a:solidFill>
              </a:rPr>
              <a:t>An adverse effect of Vitamin A would be?</a:t>
            </a:r>
            <a:endParaRPr lang="en-US" sz="35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144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22531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l"/>
            <a:r>
              <a:rPr lang="en-US" sz="3500" dirty="0" smtClean="0">
                <a:solidFill>
                  <a:schemeClr val="bg1"/>
                </a:solidFill>
              </a:rPr>
              <a:t>What role does Vitamin K plays in?</a:t>
            </a:r>
            <a:endParaRPr lang="en-US" sz="35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144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>
          <a:xfrm>
            <a:off x="533400" y="3276600"/>
            <a:ext cx="7854950" cy="1752600"/>
          </a:xfrm>
        </p:spPr>
        <p:txBody>
          <a:bodyPr/>
          <a:lstStyle/>
          <a:p>
            <a:pPr marR="0" algn="l"/>
            <a:r>
              <a:rPr lang="en-US" sz="3500" dirty="0" smtClean="0">
                <a:solidFill>
                  <a:schemeClr val="bg1"/>
                </a:solidFill>
              </a:rPr>
              <a:t>St. John’s </a:t>
            </a:r>
            <a:r>
              <a:rPr lang="en-US" sz="3500" dirty="0" err="1" smtClean="0">
                <a:solidFill>
                  <a:schemeClr val="bg1"/>
                </a:solidFill>
              </a:rPr>
              <a:t>Wort</a:t>
            </a:r>
            <a:r>
              <a:rPr lang="en-US" sz="3500" dirty="0" smtClean="0">
                <a:solidFill>
                  <a:schemeClr val="bg1"/>
                </a:solidFill>
              </a:rPr>
              <a:t> is being used to treat?</a:t>
            </a:r>
            <a:endParaRPr lang="en-US" sz="35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ta 2.jpg"/>
          <p:cNvPicPr>
            <a:picLocks noChangeAspect="1"/>
          </p:cNvPicPr>
          <p:nvPr/>
        </p:nvPicPr>
        <p:blipFill>
          <a:blip r:embed="rId2" cstate="print"/>
          <a:srcRect l="-526" t="6364" b="15909"/>
          <a:stretch>
            <a:fillRect/>
          </a:stretch>
        </p:blipFill>
        <p:spPr>
          <a:xfrm>
            <a:off x="152400" y="2209800"/>
            <a:ext cx="4851400" cy="4343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6000" smtClean="0">
                <a:solidFill>
                  <a:srgbClr val="D000A8"/>
                </a:solidFill>
              </a:rPr>
              <a:t>What are Vitamins?</a:t>
            </a:r>
            <a:endParaRPr sz="6000">
              <a:solidFill>
                <a:srgbClr val="D000A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0" y="2362200"/>
            <a:ext cx="3505200" cy="3962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300" smtClean="0">
                <a:solidFill>
                  <a:srgbClr val="4E003F"/>
                </a:solidFill>
              </a:rPr>
              <a:t>A group of organic substances that are essential for normal cell function, growth, and development.</a:t>
            </a:r>
          </a:p>
          <a:p>
            <a:pPr eaLnBrk="1" hangingPunct="1"/>
            <a:endParaRPr lang="en-US" sz="2000" smtClean="0">
              <a:solidFill>
                <a:srgbClr val="003300"/>
              </a:solidFill>
            </a:endParaRPr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144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24579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l"/>
            <a:r>
              <a:rPr lang="en-US" sz="3500" dirty="0" smtClean="0">
                <a:solidFill>
                  <a:schemeClr val="bg1"/>
                </a:solidFill>
              </a:rPr>
              <a:t>Garlic’s drug interaction with what result in a prolongation of bleeding?</a:t>
            </a:r>
            <a:endParaRPr lang="en-US" sz="35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851648" cy="10668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5603" name="TextBox 6"/>
          <p:cNvSpPr txBox="1">
            <a:spLocks noChangeArrowheads="1"/>
          </p:cNvSpPr>
          <p:nvPr/>
        </p:nvSpPr>
        <p:spPr bwMode="auto">
          <a:xfrm>
            <a:off x="533400" y="17526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“Beware of risky herb-drug combos.” </a:t>
            </a:r>
            <a:r>
              <a:rPr lang="en-US" i="1"/>
              <a:t>ConsumerReports</a:t>
            </a:r>
            <a:r>
              <a:rPr lang="en-US"/>
              <a:t>. ConsumerReports, 	Jan. 2009. Web. 4 Dec. 2012.</a:t>
            </a:r>
          </a:p>
          <a:p>
            <a:endParaRPr lang="en-US"/>
          </a:p>
          <a:p>
            <a:r>
              <a:rPr lang="en-US"/>
              <a:t>Gardiner, Paula, and Russell Phillips. “Herbal and Dietary Supplement-Drug 	interactions in Patients with Chronic Illnesses.” </a:t>
            </a:r>
            <a:r>
              <a:rPr lang="en-US" i="1"/>
              <a:t>American Academy 	of Family Physicians</a:t>
            </a:r>
            <a:r>
              <a:rPr lang="en-US"/>
              <a:t> 1 (2008): 73-78.</a:t>
            </a:r>
          </a:p>
          <a:p>
            <a:endParaRPr lang="en-US"/>
          </a:p>
          <a:p>
            <a:r>
              <a:rPr lang="en-US"/>
              <a:t>“Herbal Medicine.” </a:t>
            </a:r>
            <a:r>
              <a:rPr lang="en-US" i="1"/>
              <a:t>National Institutes of Health</a:t>
            </a:r>
            <a:r>
              <a:rPr lang="en-US"/>
              <a:t>. MedlinePlus, 30 Nov. 2012. 	Web. 4 Dec. 2012.</a:t>
            </a:r>
          </a:p>
          <a:p>
            <a:endParaRPr lang="en-US"/>
          </a:p>
          <a:p>
            <a:r>
              <a:rPr lang="en-US"/>
              <a:t>Shiel Jr., William C.. “Herbs: Toxicities And Drug Interactions.” </a:t>
            </a:r>
            <a:r>
              <a:rPr lang="en-US" i="1"/>
              <a:t>MedicineNet</a:t>
            </a:r>
            <a:r>
              <a:rPr lang="en-US"/>
              <a:t>. 	MedicineNet, 29 Aug. 2012.</a:t>
            </a:r>
          </a:p>
          <a:p>
            <a:endParaRPr lang="en-US"/>
          </a:p>
          <a:p>
            <a:r>
              <a:rPr lang="en-US"/>
              <a:t>Sulli, Maria M., and Danielle C. Ezzo. “Drug Interactions with Vitamins and 	Minerals.” </a:t>
            </a:r>
            <a:r>
              <a:rPr lang="en-US" i="1"/>
              <a:t>US Pharm</a:t>
            </a:r>
            <a:r>
              <a:rPr lang="en-US"/>
              <a:t> 1 (2007): 42-55. </a:t>
            </a:r>
            <a:r>
              <a:rPr lang="en-US" i="1"/>
              <a:t>US pharmacist</a:t>
            </a:r>
            <a:r>
              <a:rPr lang="en-US"/>
              <a:t>. Web. 23 Jan. 	2007.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9692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rgbClr val="D000A8"/>
                </a:solidFill>
              </a:rPr>
              <a:t>	Vitamins</a:t>
            </a:r>
            <a:endParaRPr>
              <a:solidFill>
                <a:srgbClr val="D000A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514600"/>
            <a:ext cx="8232775" cy="36195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Clr>
                <a:srgbClr val="4E003F"/>
              </a:buClr>
              <a:buSzPct val="85000"/>
              <a:buFont typeface="Wingdings" pitchFamily="2" charset="2"/>
              <a:buChar char="Ø"/>
            </a:pPr>
            <a:r>
              <a:rPr lang="en-US" sz="2800" smtClean="0">
                <a:solidFill>
                  <a:srgbClr val="4E003F"/>
                </a:solidFill>
              </a:rPr>
              <a:t> 52% of Adults take dietary supplements</a:t>
            </a:r>
          </a:p>
          <a:p>
            <a:pPr eaLnBrk="1" hangingPunct="1">
              <a:lnSpc>
                <a:spcPct val="150000"/>
              </a:lnSpc>
              <a:buClr>
                <a:srgbClr val="4E003F"/>
              </a:buClr>
              <a:buSzPct val="85000"/>
              <a:buFont typeface="Wingdings" pitchFamily="2" charset="2"/>
              <a:buChar char="Ø"/>
            </a:pPr>
            <a:r>
              <a:rPr lang="en-US" sz="2800" smtClean="0">
                <a:solidFill>
                  <a:srgbClr val="4E003F"/>
                </a:solidFill>
              </a:rPr>
              <a:t> It is typically a safe and effective method of maintaining a healthy body</a:t>
            </a:r>
          </a:p>
          <a:p>
            <a:pPr eaLnBrk="1" hangingPunct="1">
              <a:lnSpc>
                <a:spcPct val="150000"/>
              </a:lnSpc>
              <a:buClr>
                <a:srgbClr val="4E003F"/>
              </a:buClr>
              <a:buSzPct val="85000"/>
              <a:buFont typeface="Wingdings" pitchFamily="2" charset="2"/>
              <a:buChar char="Ø"/>
            </a:pPr>
            <a:r>
              <a:rPr lang="en-US" sz="2800" smtClean="0">
                <a:solidFill>
                  <a:srgbClr val="4E003F"/>
                </a:solidFill>
              </a:rPr>
              <a:t> Essential Vitamins cannot be produced by the body and must be ingested in the diet</a:t>
            </a:r>
          </a:p>
          <a:p>
            <a:pPr eaLnBrk="1" hangingPunct="1">
              <a:lnSpc>
                <a:spcPct val="150000"/>
              </a:lnSpc>
            </a:pPr>
            <a:endParaRPr lang="en-US" smtClean="0">
              <a:solidFill>
                <a:srgbClr val="34003F"/>
              </a:solidFill>
            </a:endParaRPr>
          </a:p>
        </p:txBody>
      </p:sp>
      <p:pic>
        <p:nvPicPr>
          <p:cNvPr id="4" name="Picture 3" descr="Vita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300810">
            <a:off x="6285969" y="241278"/>
            <a:ext cx="1973757" cy="25386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D000A8"/>
                </a:solidFill>
              </a:rPr>
              <a:t>What are Herbs?</a:t>
            </a:r>
            <a:endParaRPr lang="en-US" dirty="0">
              <a:solidFill>
                <a:srgbClr val="D000A8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14600"/>
            <a:ext cx="4343400" cy="3429000"/>
          </a:xfrm>
        </p:spPr>
        <p:txBody>
          <a:bodyPr>
            <a:normAutofit/>
          </a:bodyPr>
          <a:lstStyle/>
          <a:p>
            <a:pPr marR="0" algn="l" eaLnBrk="1" hangingPunct="1">
              <a:lnSpc>
                <a:spcPct val="150000"/>
              </a:lnSpc>
              <a:buClr>
                <a:srgbClr val="4E003F"/>
              </a:buClr>
              <a:buSzPct val="85000"/>
              <a:buFont typeface="Wingdings" pitchFamily="2" charset="2"/>
              <a:buChar char="Ø"/>
            </a:pPr>
            <a:r>
              <a:rPr lang="en-US" smtClean="0">
                <a:solidFill>
                  <a:srgbClr val="34003F"/>
                </a:solidFill>
              </a:rPr>
              <a:t> </a:t>
            </a:r>
            <a:r>
              <a:rPr lang="en-US" smtClean="0">
                <a:solidFill>
                  <a:srgbClr val="4E003F"/>
                </a:solidFill>
              </a:rPr>
              <a:t>Plant Origin </a:t>
            </a:r>
          </a:p>
          <a:p>
            <a:pPr marR="0" algn="l" eaLnBrk="1" hangingPunct="1">
              <a:lnSpc>
                <a:spcPct val="150000"/>
              </a:lnSpc>
              <a:buClr>
                <a:srgbClr val="4E003F"/>
              </a:buClr>
              <a:buSzPct val="85000"/>
              <a:buFont typeface="Wingdings" pitchFamily="2" charset="2"/>
              <a:buChar char="Ø"/>
            </a:pPr>
            <a:r>
              <a:rPr lang="en-US" smtClean="0">
                <a:solidFill>
                  <a:srgbClr val="4E003F"/>
                </a:solidFill>
              </a:rPr>
              <a:t> Used for their</a:t>
            </a:r>
          </a:p>
          <a:p>
            <a:pPr marR="0" algn="l" eaLnBrk="1" hangingPunct="1">
              <a:lnSpc>
                <a:spcPct val="150000"/>
              </a:lnSpc>
            </a:pPr>
            <a:r>
              <a:rPr lang="en-US" smtClean="0">
                <a:solidFill>
                  <a:srgbClr val="4E003F"/>
                </a:solidFill>
              </a:rPr>
              <a:t>	- scent</a:t>
            </a:r>
          </a:p>
          <a:p>
            <a:pPr marR="0" algn="l" eaLnBrk="1" hangingPunct="1">
              <a:lnSpc>
                <a:spcPct val="150000"/>
              </a:lnSpc>
            </a:pPr>
            <a:r>
              <a:rPr lang="en-US" smtClean="0">
                <a:solidFill>
                  <a:srgbClr val="4E003F"/>
                </a:solidFill>
              </a:rPr>
              <a:t>	- flavor </a:t>
            </a:r>
          </a:p>
          <a:p>
            <a:pPr marR="0" algn="l" eaLnBrk="1" hangingPunct="1">
              <a:lnSpc>
                <a:spcPct val="150000"/>
              </a:lnSpc>
            </a:pPr>
            <a:r>
              <a:rPr lang="en-US" smtClean="0">
                <a:solidFill>
                  <a:srgbClr val="4E003F"/>
                </a:solidFill>
              </a:rPr>
              <a:t>	- therapeutic properties</a:t>
            </a:r>
          </a:p>
          <a:p>
            <a:pPr marR="0" algn="l" eaLnBrk="1" hangingPunct="1">
              <a:lnSpc>
                <a:spcPct val="150000"/>
              </a:lnSpc>
            </a:pPr>
            <a:endParaRPr lang="en-US" smtClean="0">
              <a:solidFill>
                <a:srgbClr val="34003F"/>
              </a:solidFill>
            </a:endParaRPr>
          </a:p>
          <a:p>
            <a:pPr marR="0" algn="l" eaLnBrk="1" hangingPunct="1">
              <a:lnSpc>
                <a:spcPct val="150000"/>
              </a:lnSpc>
            </a:pPr>
            <a:endParaRPr lang="en-US" smtClean="0"/>
          </a:p>
        </p:txBody>
      </p:sp>
      <p:pic>
        <p:nvPicPr>
          <p:cNvPr id="7" name="Picture 6" descr="Dried_Herb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2438400"/>
            <a:ext cx="2971800" cy="1983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herbs pic.jpg"/>
          <p:cNvPicPr>
            <a:picLocks noChangeAspect="1"/>
          </p:cNvPicPr>
          <p:nvPr/>
        </p:nvPicPr>
        <p:blipFill>
          <a:blip r:embed="rId3" cstate="print"/>
          <a:srcRect l="6957" t="10959" r="6087" b="17808"/>
          <a:stretch>
            <a:fillRect/>
          </a:stretch>
        </p:blipFill>
        <p:spPr>
          <a:xfrm>
            <a:off x="6172200" y="4114800"/>
            <a:ext cx="2462213" cy="1279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7851648" cy="1219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D000A8"/>
                </a:solidFill>
              </a:rPr>
              <a:t> 		Herbs</a:t>
            </a:r>
            <a:endParaRPr lang="en-US" dirty="0">
              <a:solidFill>
                <a:srgbClr val="D000A8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2286000"/>
            <a:ext cx="5111750" cy="4343400"/>
          </a:xfrm>
        </p:spPr>
        <p:txBody>
          <a:bodyPr>
            <a:normAutofit/>
          </a:bodyPr>
          <a:lstStyle/>
          <a:p>
            <a:pPr marR="0" algn="l" eaLnBrk="1" hangingPunct="1">
              <a:lnSpc>
                <a:spcPct val="140000"/>
              </a:lnSpc>
              <a:buClr>
                <a:srgbClr val="4E003F"/>
              </a:buClr>
              <a:buSzPct val="85000"/>
              <a:buFont typeface="Wingdings" pitchFamily="2" charset="2"/>
              <a:buChar char="Ø"/>
            </a:pPr>
            <a:r>
              <a:rPr lang="en-US" sz="2000" smtClean="0">
                <a:solidFill>
                  <a:srgbClr val="34003F"/>
                </a:solidFill>
              </a:rPr>
              <a:t> </a:t>
            </a:r>
            <a:r>
              <a:rPr lang="en-US" sz="2200" smtClean="0">
                <a:solidFill>
                  <a:srgbClr val="4E003F"/>
                </a:solidFill>
              </a:rPr>
              <a:t>Dietary supplements to improve health</a:t>
            </a:r>
          </a:p>
          <a:p>
            <a:pPr marR="0" algn="l" eaLnBrk="1" hangingPunct="1">
              <a:lnSpc>
                <a:spcPct val="140000"/>
              </a:lnSpc>
              <a:buClr>
                <a:srgbClr val="4E003F"/>
              </a:buClr>
              <a:buSzPct val="85000"/>
              <a:buFont typeface="Wingdings" pitchFamily="2" charset="2"/>
              <a:buChar char="Ø"/>
            </a:pPr>
            <a:r>
              <a:rPr lang="en-US" sz="2200" smtClean="0">
                <a:solidFill>
                  <a:srgbClr val="4E003F"/>
                </a:solidFill>
              </a:rPr>
              <a:t> They are sold as</a:t>
            </a:r>
          </a:p>
          <a:p>
            <a:pPr marR="0" algn="l" eaLnBrk="1" hangingPunct="1">
              <a:lnSpc>
                <a:spcPct val="140000"/>
              </a:lnSpc>
              <a:buClr>
                <a:srgbClr val="4E003F"/>
              </a:buClr>
              <a:buSzPct val="85000"/>
            </a:pPr>
            <a:r>
              <a:rPr lang="en-US" sz="2200" smtClean="0">
                <a:solidFill>
                  <a:srgbClr val="4E003F"/>
                </a:solidFill>
              </a:rPr>
              <a:t>	- tablets</a:t>
            </a:r>
          </a:p>
          <a:p>
            <a:pPr marR="0" algn="l" eaLnBrk="1" hangingPunct="1">
              <a:lnSpc>
                <a:spcPct val="140000"/>
              </a:lnSpc>
              <a:buClr>
                <a:srgbClr val="4E003F"/>
              </a:buClr>
              <a:buSzPct val="85000"/>
            </a:pPr>
            <a:r>
              <a:rPr lang="en-US" sz="2200" smtClean="0">
                <a:solidFill>
                  <a:srgbClr val="4E003F"/>
                </a:solidFill>
              </a:rPr>
              <a:t>	- capsules</a:t>
            </a:r>
          </a:p>
          <a:p>
            <a:pPr marR="0" algn="l" eaLnBrk="1" hangingPunct="1">
              <a:lnSpc>
                <a:spcPct val="140000"/>
              </a:lnSpc>
              <a:buClr>
                <a:srgbClr val="4E003F"/>
              </a:buClr>
              <a:buSzPct val="85000"/>
            </a:pPr>
            <a:r>
              <a:rPr lang="en-US" sz="2200" smtClean="0">
                <a:solidFill>
                  <a:srgbClr val="4E003F"/>
                </a:solidFill>
              </a:rPr>
              <a:t>	- powders</a:t>
            </a:r>
          </a:p>
          <a:p>
            <a:pPr marR="0" algn="l" eaLnBrk="1" hangingPunct="1">
              <a:lnSpc>
                <a:spcPct val="140000"/>
              </a:lnSpc>
              <a:buClr>
                <a:srgbClr val="4E003F"/>
              </a:buClr>
              <a:buSzPct val="85000"/>
            </a:pPr>
            <a:r>
              <a:rPr lang="en-US" sz="2200" smtClean="0">
                <a:solidFill>
                  <a:srgbClr val="4E003F"/>
                </a:solidFill>
              </a:rPr>
              <a:t>	- teas</a:t>
            </a:r>
          </a:p>
          <a:p>
            <a:pPr marR="0" algn="l" eaLnBrk="1" hangingPunct="1">
              <a:lnSpc>
                <a:spcPct val="140000"/>
              </a:lnSpc>
              <a:buClr>
                <a:srgbClr val="4E003F"/>
              </a:buClr>
              <a:buSzPct val="85000"/>
            </a:pPr>
            <a:r>
              <a:rPr lang="en-US" sz="2200" smtClean="0">
                <a:solidFill>
                  <a:srgbClr val="4E003F"/>
                </a:solidFill>
              </a:rPr>
              <a:t>	- extracts </a:t>
            </a:r>
          </a:p>
          <a:p>
            <a:pPr marR="0" algn="l" eaLnBrk="1" hangingPunct="1">
              <a:lnSpc>
                <a:spcPct val="140000"/>
              </a:lnSpc>
              <a:buClr>
                <a:srgbClr val="4E003F"/>
              </a:buClr>
              <a:buSzPct val="85000"/>
            </a:pPr>
            <a:r>
              <a:rPr lang="en-US" sz="2200" smtClean="0">
                <a:solidFill>
                  <a:srgbClr val="4E003F"/>
                </a:solidFill>
              </a:rPr>
              <a:t>	- fresh or dried plants</a:t>
            </a:r>
          </a:p>
          <a:p>
            <a:pPr marR="0" algn="l" eaLnBrk="1" hangingPunct="1">
              <a:lnSpc>
                <a:spcPct val="70000"/>
              </a:lnSpc>
            </a:pPr>
            <a:endParaRPr lang="en-US" sz="2000" smtClean="0"/>
          </a:p>
        </p:txBody>
      </p:sp>
      <p:pic>
        <p:nvPicPr>
          <p:cNvPr id="4" name="Picture 3" descr="herb tabl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600200"/>
            <a:ext cx="2762250" cy="3810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Contraindications  of  Vitamins &amp; Herbs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7854950" cy="3048000"/>
          </a:xfrm>
        </p:spPr>
        <p:txBody>
          <a:bodyPr>
            <a:normAutofit/>
          </a:bodyPr>
          <a:lstStyle/>
          <a:p>
            <a:pPr marR="0" algn="l" eaLnBrk="1" hangingPunct="1">
              <a:lnSpc>
                <a:spcPct val="160000"/>
              </a:lnSpc>
              <a:buClr>
                <a:srgbClr val="72002C"/>
              </a:buClr>
              <a:buSzPct val="85000"/>
              <a:buFont typeface="Wingdings" pitchFamily="2" charset="2"/>
              <a:buChar char="Ø"/>
            </a:pPr>
            <a:r>
              <a:rPr lang="en-US" smtClean="0">
                <a:solidFill>
                  <a:srgbClr val="72002C"/>
                </a:solidFill>
              </a:rPr>
              <a:t> Can cause health problems</a:t>
            </a:r>
          </a:p>
          <a:p>
            <a:pPr marR="0" algn="l" eaLnBrk="1" hangingPunct="1">
              <a:lnSpc>
                <a:spcPct val="160000"/>
              </a:lnSpc>
              <a:buClr>
                <a:srgbClr val="72002C"/>
              </a:buClr>
              <a:buSzPct val="85000"/>
              <a:buFont typeface="Wingdings" pitchFamily="2" charset="2"/>
              <a:buChar char="Ø"/>
            </a:pPr>
            <a:r>
              <a:rPr lang="en-US" smtClean="0">
                <a:solidFill>
                  <a:srgbClr val="72002C"/>
                </a:solidFill>
              </a:rPr>
              <a:t> Some are not effective </a:t>
            </a:r>
          </a:p>
          <a:p>
            <a:pPr marR="0" algn="l" eaLnBrk="1" hangingPunct="1">
              <a:lnSpc>
                <a:spcPct val="160000"/>
              </a:lnSpc>
              <a:buClr>
                <a:srgbClr val="72002C"/>
              </a:buClr>
              <a:buSzPct val="85000"/>
              <a:buFont typeface="Wingdings" pitchFamily="2" charset="2"/>
              <a:buChar char="Ø"/>
            </a:pPr>
            <a:r>
              <a:rPr lang="en-US" smtClean="0">
                <a:solidFill>
                  <a:srgbClr val="72002C"/>
                </a:solidFill>
              </a:rPr>
              <a:t> Not regulated by any agency (FDA) </a:t>
            </a:r>
          </a:p>
          <a:p>
            <a:pPr marR="0" algn="l" eaLnBrk="1" hangingPunct="1">
              <a:lnSpc>
                <a:spcPct val="160000"/>
              </a:lnSpc>
              <a:buClr>
                <a:srgbClr val="72002C"/>
              </a:buClr>
              <a:buSzPct val="85000"/>
              <a:buFont typeface="Wingdings" pitchFamily="2" charset="2"/>
              <a:buChar char="Ø"/>
            </a:pPr>
            <a:r>
              <a:rPr lang="en-US" smtClean="0">
                <a:solidFill>
                  <a:srgbClr val="72002C"/>
                </a:solidFill>
              </a:rPr>
              <a:t> Not evidence based</a:t>
            </a:r>
          </a:p>
          <a:p>
            <a:pPr marR="0" algn="l" eaLnBrk="1" hangingPunct="1">
              <a:lnSpc>
                <a:spcPct val="160000"/>
              </a:lnSpc>
              <a:buFont typeface="Wingdings" pitchFamily="2" charset="2"/>
              <a:buChar char="v"/>
            </a:pPr>
            <a:endParaRPr lang="en-US" smtClean="0">
              <a:solidFill>
                <a:srgbClr val="34003F"/>
              </a:solidFill>
            </a:endParaRPr>
          </a:p>
          <a:p>
            <a:pPr marR="0" algn="l" eaLnBrk="1" hangingPunct="1"/>
            <a:endParaRPr lang="en-US" smtClean="0"/>
          </a:p>
        </p:txBody>
      </p:sp>
      <p:pic>
        <p:nvPicPr>
          <p:cNvPr id="4" name="Picture 3" descr="fda-approved-300x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2895600"/>
            <a:ext cx="2057400" cy="139903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6" name="Straight Connector 5"/>
          <p:cNvCxnSpPr/>
          <p:nvPr/>
        </p:nvCxnSpPr>
        <p:spPr>
          <a:xfrm flipV="1">
            <a:off x="6248400" y="2819400"/>
            <a:ext cx="2193925" cy="15240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7851648" cy="3733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Herbs and Vitamins may antagonize the actions of prescription (Rx) and non prescription drugs (OTC)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00200"/>
            <a:ext cx="3813048" cy="1219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D000A8"/>
                </a:solidFill>
              </a:rPr>
              <a:t>Herb – Drug Interactions</a:t>
            </a:r>
            <a:endParaRPr lang="en-US" sz="3600" dirty="0">
              <a:solidFill>
                <a:srgbClr val="D000A8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5400" y="3124200"/>
            <a:ext cx="2971800" cy="2590800"/>
          </a:xfrm>
        </p:spPr>
        <p:txBody>
          <a:bodyPr>
            <a:normAutofit/>
          </a:bodyPr>
          <a:lstStyle/>
          <a:p>
            <a:pPr marR="0" algn="l" eaLnBrk="1" hangingPunct="1">
              <a:lnSpc>
                <a:spcPct val="190000"/>
              </a:lnSpc>
              <a:buClr>
                <a:schemeClr val="accent3">
                  <a:lumMod val="50000"/>
                </a:schemeClr>
              </a:buClr>
              <a:buSzPct val="85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St. John’s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Wort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R="0" algn="l" eaLnBrk="1" hangingPunct="1">
              <a:lnSpc>
                <a:spcPct val="190000"/>
              </a:lnSpc>
              <a:buClr>
                <a:schemeClr val="accent3">
                  <a:lumMod val="50000"/>
                </a:schemeClr>
              </a:buClr>
              <a:buSzPct val="85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Garlic</a:t>
            </a:r>
          </a:p>
          <a:p>
            <a:pPr marR="0" algn="l" eaLnBrk="1" hangingPunct="1">
              <a:lnSpc>
                <a:spcPct val="190000"/>
              </a:lnSpc>
              <a:buClr>
                <a:schemeClr val="accent3">
                  <a:lumMod val="50000"/>
                </a:schemeClr>
              </a:buClr>
              <a:buSzPct val="85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Ginkgo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Biloba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43000" y="3048000"/>
            <a:ext cx="3892550" cy="2514600"/>
          </a:xfrm>
          <a:prstGeom prst="rect">
            <a:avLst/>
          </a:prstGeom>
        </p:spPr>
        <p:txBody>
          <a:bodyPr lIns="0" rIns="18288">
            <a:normAutofit/>
          </a:bodyPr>
          <a:lstStyle/>
          <a:p>
            <a:pPr>
              <a:lnSpc>
                <a:spcPct val="190000"/>
              </a:lnSpc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600" dirty="0">
                <a:latin typeface="Constantia" pitchFamily="18" charset="0"/>
              </a:rPr>
              <a:t> 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Vitamin A</a:t>
            </a:r>
          </a:p>
          <a:p>
            <a:pPr>
              <a:lnSpc>
                <a:spcPct val="190000"/>
              </a:lnSpc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 B – Complex</a:t>
            </a:r>
          </a:p>
          <a:p>
            <a:pPr>
              <a:lnSpc>
                <a:spcPct val="190000"/>
              </a:lnSpc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 Vitamin K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600200"/>
            <a:ext cx="3813048" cy="1219200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D000A8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Vitamin– Drug Interactions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7851648" cy="9906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rgbClr val="D000A8"/>
                </a:solidFill>
              </a:rPr>
              <a:t>	Vitamin A</a:t>
            </a:r>
            <a:endParaRPr lang="en-US" sz="5400" dirty="0">
              <a:solidFill>
                <a:srgbClr val="D000A8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950" cy="4495800"/>
          </a:xfrm>
        </p:spPr>
        <p:txBody>
          <a:bodyPr>
            <a:noAutofit/>
          </a:bodyPr>
          <a:lstStyle/>
          <a:p>
            <a:pPr marR="0" algn="l" eaLnBrk="1" hangingPunct="1"/>
            <a:r>
              <a:rPr lang="en-US" sz="2000" i="1" smtClean="0">
                <a:solidFill>
                  <a:srgbClr val="4E003F"/>
                </a:solidFill>
              </a:rPr>
              <a:t>Role in:</a:t>
            </a:r>
          </a:p>
          <a:p>
            <a:pPr marR="0" algn="l" eaLnBrk="1" hangingPunct="1"/>
            <a:r>
              <a:rPr lang="en-US" sz="2000" smtClean="0">
                <a:solidFill>
                  <a:srgbClr val="4E003F"/>
                </a:solidFill>
              </a:rPr>
              <a:t>vision, bone growth, cell differentiation, </a:t>
            </a:r>
          </a:p>
          <a:p>
            <a:pPr marR="0" algn="l" eaLnBrk="1" hangingPunct="1"/>
            <a:r>
              <a:rPr lang="en-US" sz="2000" smtClean="0">
                <a:solidFill>
                  <a:srgbClr val="4E003F"/>
                </a:solidFill>
              </a:rPr>
              <a:t>and the immune system</a:t>
            </a:r>
          </a:p>
          <a:p>
            <a:pPr marR="0" algn="l" eaLnBrk="1" hangingPunct="1"/>
            <a:endParaRPr lang="en-US" sz="2000" smtClean="0">
              <a:solidFill>
                <a:srgbClr val="4E003F"/>
              </a:solidFill>
            </a:endParaRPr>
          </a:p>
          <a:p>
            <a:pPr marR="0" algn="l" eaLnBrk="1" hangingPunct="1"/>
            <a:r>
              <a:rPr lang="en-US" sz="2000" i="1" smtClean="0">
                <a:solidFill>
                  <a:srgbClr val="4E003F"/>
                </a:solidFill>
              </a:rPr>
              <a:t>Drug Interactions:</a:t>
            </a:r>
          </a:p>
          <a:p>
            <a:pPr marR="0" algn="l" eaLnBrk="1" hangingPunct="1">
              <a:buClr>
                <a:srgbClr val="4E003F"/>
              </a:buClr>
              <a:buSzPct val="85000"/>
              <a:buFont typeface="Wingdings" pitchFamily="2" charset="2"/>
              <a:buChar char="Ø"/>
            </a:pPr>
            <a:r>
              <a:rPr lang="en-US" sz="2000" smtClean="0">
                <a:solidFill>
                  <a:srgbClr val="4E003F"/>
                </a:solidFill>
              </a:rPr>
              <a:t> </a:t>
            </a:r>
            <a:r>
              <a:rPr lang="en-US" sz="2000" b="1" smtClean="0">
                <a:solidFill>
                  <a:srgbClr val="4E003F"/>
                </a:solidFill>
              </a:rPr>
              <a:t>Retinoids</a:t>
            </a:r>
            <a:r>
              <a:rPr lang="en-US" sz="2000" smtClean="0">
                <a:solidFill>
                  <a:srgbClr val="4E003F"/>
                </a:solidFill>
              </a:rPr>
              <a:t>, such as isotretinoin (Accutane) and acitretin (Soriatane)  </a:t>
            </a:r>
          </a:p>
          <a:p>
            <a:pPr marR="0" algn="l" eaLnBrk="1" hangingPunct="1"/>
            <a:r>
              <a:rPr lang="en-US" sz="2000" smtClean="0">
                <a:solidFill>
                  <a:srgbClr val="4E003F"/>
                </a:solidFill>
              </a:rPr>
              <a:t>	</a:t>
            </a:r>
            <a:r>
              <a:rPr lang="en-US" sz="2000" i="1" smtClean="0">
                <a:solidFill>
                  <a:srgbClr val="4E003F"/>
                </a:solidFill>
              </a:rPr>
              <a:t>which are used for acne and psoriasis</a:t>
            </a:r>
            <a:endParaRPr lang="en-US" sz="2000" i="1" smtClean="0">
              <a:solidFill>
                <a:srgbClr val="75005F"/>
              </a:solidFill>
            </a:endParaRPr>
          </a:p>
          <a:p>
            <a:pPr marR="0" algn="l" eaLnBrk="1" hangingPunct="1"/>
            <a:r>
              <a:rPr lang="en-US" sz="2000" smtClean="0">
                <a:solidFill>
                  <a:srgbClr val="4E003F"/>
                </a:solidFill>
              </a:rPr>
              <a:t>	</a:t>
            </a:r>
          </a:p>
          <a:p>
            <a:pPr marR="0" algn="l" eaLnBrk="1" hangingPunct="1"/>
            <a:r>
              <a:rPr lang="en-US" sz="2000" i="1" smtClean="0">
                <a:solidFill>
                  <a:srgbClr val="4E003F"/>
                </a:solidFill>
              </a:rPr>
              <a:t>	 Effect of Interaction </a:t>
            </a:r>
            <a:r>
              <a:rPr lang="en-US" sz="2000" smtClean="0">
                <a:solidFill>
                  <a:srgbClr val="4E003F"/>
                </a:solidFill>
              </a:rPr>
              <a:t>: </a:t>
            </a:r>
          </a:p>
          <a:p>
            <a:pPr marR="0" algn="l" eaLnBrk="1" hangingPunct="1"/>
            <a:r>
              <a:rPr lang="en-US" sz="2000" smtClean="0">
                <a:solidFill>
                  <a:srgbClr val="75005F"/>
                </a:solidFill>
              </a:rPr>
              <a:t>vitamin A toxicity, such as nausea, vomiting, dizziness, blurred vision, and poor muscle coordination. </a:t>
            </a:r>
            <a:r>
              <a:rPr lang="en-US" sz="2400" smtClean="0">
                <a:solidFill>
                  <a:srgbClr val="75005F"/>
                </a:solidFill>
              </a:rPr>
              <a:t/>
            </a:r>
            <a:br>
              <a:rPr lang="en-US" sz="2400" smtClean="0">
                <a:solidFill>
                  <a:srgbClr val="75005F"/>
                </a:solidFill>
              </a:rPr>
            </a:br>
            <a:r>
              <a:rPr lang="en-US" sz="2400" smtClean="0">
                <a:solidFill>
                  <a:srgbClr val="75005F"/>
                </a:solidFill>
              </a:rPr>
              <a:t/>
            </a:r>
            <a:br>
              <a:rPr lang="en-US" sz="2400" smtClean="0">
                <a:solidFill>
                  <a:srgbClr val="75005F"/>
                </a:solidFill>
              </a:rPr>
            </a:br>
            <a:endParaRPr lang="en-US" sz="2400" smtClean="0">
              <a:solidFill>
                <a:srgbClr val="4E003F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endParaRPr lang="en-US" sz="2000" smtClean="0">
              <a:solidFill>
                <a:srgbClr val="4E003F"/>
              </a:solidFill>
            </a:endParaRPr>
          </a:p>
        </p:txBody>
      </p:sp>
      <p:pic>
        <p:nvPicPr>
          <p:cNvPr id="5" name="Picture 4" descr="vit 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1066800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2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490</TotalTime>
  <Words>393</Words>
  <Application>Microsoft Office PowerPoint</Application>
  <PresentationFormat>On-screen Show (4:3)</PresentationFormat>
  <Paragraphs>133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Constantia</vt:lpstr>
      <vt:lpstr>Wingdings 2</vt:lpstr>
      <vt:lpstr>Wingdings</vt:lpstr>
      <vt:lpstr>Flow</vt:lpstr>
      <vt:lpstr>Drug Interactions with Vitamins &amp; Herbs</vt:lpstr>
      <vt:lpstr>What are Vitamins?</vt:lpstr>
      <vt:lpstr> Vitamins</vt:lpstr>
      <vt:lpstr>What are Herbs?</vt:lpstr>
      <vt:lpstr>   Herbs</vt:lpstr>
      <vt:lpstr>Contraindications  of  Vitamins &amp; Herbs</vt:lpstr>
      <vt:lpstr>Herbs and Vitamins may antagonize the actions of prescription (Rx) and non prescription drugs (OTC)</vt:lpstr>
      <vt:lpstr>Herb – Drug Interactions</vt:lpstr>
      <vt:lpstr> Vitamin A</vt:lpstr>
      <vt:lpstr>Vitamin B6   (pyridoxine)</vt:lpstr>
      <vt:lpstr>Vitamin K</vt:lpstr>
      <vt:lpstr>Saint John’s Wort</vt:lpstr>
      <vt:lpstr>  Garlic</vt:lpstr>
      <vt:lpstr>Ginkgo Biloba</vt:lpstr>
      <vt:lpstr>To use vitamins and herbal products as safely as possible </vt:lpstr>
      <vt:lpstr>Role of a Dental Hygienist</vt:lpstr>
      <vt:lpstr>Question 1</vt:lpstr>
      <vt:lpstr>Question 2</vt:lpstr>
      <vt:lpstr>Question 3</vt:lpstr>
      <vt:lpstr>Question 4</vt:lpstr>
      <vt:lpstr>References</vt:lpstr>
    </vt:vector>
  </TitlesOfParts>
  <Company>City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Interactions with Vitamins &amp; Minerals</dc:title>
  <dc:creator>Student</dc:creator>
  <cp:lastModifiedBy>Peter Truong</cp:lastModifiedBy>
  <cp:revision>35</cp:revision>
  <dcterms:created xsi:type="dcterms:W3CDTF">2012-11-27T18:51:00Z</dcterms:created>
  <dcterms:modified xsi:type="dcterms:W3CDTF">2012-12-12T21:36:38Z</dcterms:modified>
</cp:coreProperties>
</file>