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9144000" cy="5143500" type="screen16x9"/>
  <p:notesSz cx="6858000" cy="9144000"/>
  <p:embeddedFontLst>
    <p:embeddedFont>
      <p:font typeface="Aptos" panose="020B0004020202020204" pitchFamily="34" charset="0"/>
      <p:regular r:id="rId69"/>
      <p:bold r:id="rId70"/>
      <p:italic r:id="rId71"/>
      <p:boldItalic r:id="rId72"/>
    </p:embeddedFont>
    <p:embeddedFont>
      <p:font typeface="Lobster" pitchFamily="2" charset="77"/>
      <p:regular r:id="rId73"/>
    </p:embeddedFont>
    <p:embeddedFont>
      <p:font typeface="Roboto" panose="02000000000000000000" pitchFamily="2" charset="0"/>
      <p:regular r:id="rId74"/>
      <p:bold r:id="rId75"/>
      <p:italic r:id="rId76"/>
      <p:boldItalic r:id="rId77"/>
    </p:embeddedFont>
    <p:embeddedFont>
      <p:font typeface="Roboto Slab" pitchFamily="2" charset="0"/>
      <p:regular r:id="rId78"/>
      <p:bold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itytech.cuny.edu/academics/academic-departments.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rive.google.com/file/d/1Sa79QRaKG65aoutRMzrb7uHt66OeI7Z8/view?usp=drive_link"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drive.google.com/file/d/1I9z7Dwn5zOD83DYSSO0lIRmOlPdEjMLg/view?usp=drive_link"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33e1a7a5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33e1a7a5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33e1a7a55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1333e1a7a55_0_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Create a JamBoard or other collaborative tool, and ask people to answer this question.As with any Google tool, make sure the people with the link have editing access (not just viewing access).  Encourage creativity and variety in expression. If you’re meeting in person, you can also have students write answers on the board or on slips of paper, etc.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slide brings in important vocabulary. Initially it is the difference between advisement and registration. Next it will be examples of questions that are related to both registration (the act of enrollment, something students do on their own, PM will guide them through the process), academic advisement is the act of discussing ones path to graduation, which includes advice on which classes to register for, but is more. Students work with an Academic Advisor who is a full time faculty member in their department. Academic Advisors should be able to </a:t>
            </a:r>
            <a:endParaRPr/>
          </a:p>
          <a:p>
            <a:pPr marL="171450" lvl="0" indent="-171450" algn="l" rtl="0">
              <a:lnSpc>
                <a:spcPct val="100000"/>
              </a:lnSpc>
              <a:spcBef>
                <a:spcPts val="0"/>
              </a:spcBef>
              <a:spcAft>
                <a:spcPts val="0"/>
              </a:spcAft>
              <a:buSzPts val="1100"/>
              <a:buChar char="●"/>
            </a:pPr>
            <a:r>
              <a:rPr lang="en"/>
              <a:t>Discuss prerequisites</a:t>
            </a:r>
            <a:endParaRPr/>
          </a:p>
          <a:p>
            <a:pPr marL="171450" lvl="0" indent="-171450" algn="l" rtl="0">
              <a:lnSpc>
                <a:spcPct val="100000"/>
              </a:lnSpc>
              <a:spcBef>
                <a:spcPts val="0"/>
              </a:spcBef>
              <a:spcAft>
                <a:spcPts val="0"/>
              </a:spcAft>
              <a:buSzPts val="1100"/>
              <a:buChar char="●"/>
            </a:pPr>
            <a:r>
              <a:rPr lang="en"/>
              <a:t>Which clubs are available and how to join</a:t>
            </a:r>
            <a:endParaRPr/>
          </a:p>
          <a:p>
            <a:pPr marL="171450" lvl="0" indent="-171450" algn="l" rtl="0">
              <a:lnSpc>
                <a:spcPct val="100000"/>
              </a:lnSpc>
              <a:spcBef>
                <a:spcPts val="0"/>
              </a:spcBef>
              <a:spcAft>
                <a:spcPts val="0"/>
              </a:spcAft>
              <a:buSzPts val="1100"/>
              <a:buChar char="●"/>
            </a:pPr>
            <a:r>
              <a:rPr lang="en"/>
              <a:t>Guide a student who is struggling or who is excelling </a:t>
            </a:r>
            <a:endParaRPr/>
          </a:p>
          <a:p>
            <a:pPr marL="171450" lvl="0" indent="-171450" algn="l" rtl="0">
              <a:lnSpc>
                <a:spcPct val="100000"/>
              </a:lnSpc>
              <a:spcBef>
                <a:spcPts val="0"/>
              </a:spcBef>
              <a:spcAft>
                <a:spcPts val="0"/>
              </a:spcAft>
              <a:buSzPts val="1100"/>
              <a:buChar char="●"/>
            </a:pPr>
            <a:r>
              <a:rPr lang="en"/>
              <a:t>Offer career advice</a:t>
            </a:r>
            <a:endParaRPr/>
          </a:p>
          <a:p>
            <a:pPr marL="171450" lvl="0" indent="-171450" algn="l" rtl="0">
              <a:lnSpc>
                <a:spcPct val="100000"/>
              </a:lnSpc>
              <a:spcBef>
                <a:spcPts val="0"/>
              </a:spcBef>
              <a:spcAft>
                <a:spcPts val="0"/>
              </a:spcAft>
              <a:buSzPts val="1100"/>
              <a:buChar char="●"/>
            </a:pPr>
            <a:r>
              <a:rPr lang="en"/>
              <a:t>Discuss programs available to students.</a:t>
            </a:r>
            <a:endParaRPr/>
          </a:p>
          <a:p>
            <a:pPr marL="171450" lvl="0" indent="-10160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Advisors will NOT talk about financial aid issues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Some students have additional advisors if they are in SEEK or ASAP programs.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9cbfdc5b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e9cbfdc5b1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Peer Mentors helped develop this list of questions.</a:t>
            </a:r>
            <a:endParaRPr/>
          </a:p>
          <a:p>
            <a:pPr marL="0" lvl="0" indent="0" algn="l" rtl="0">
              <a:lnSpc>
                <a:spcPct val="100000"/>
              </a:lnSpc>
              <a:spcBef>
                <a:spcPts val="0"/>
              </a:spcBef>
              <a:spcAft>
                <a:spcPts val="0"/>
              </a:spcAft>
              <a:buSzPts val="1100"/>
              <a:buNone/>
            </a:pPr>
            <a:r>
              <a:rPr lang="en"/>
              <a:t>To engage students, ask if they think these questions are more academic advisement or registration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50000"/>
              </a:lnSpc>
              <a:spcBef>
                <a:spcPts val="0"/>
              </a:spcBef>
              <a:spcAft>
                <a:spcPts val="0"/>
              </a:spcAft>
              <a:buClr>
                <a:schemeClr val="dk1"/>
              </a:buClr>
              <a:buSzPts val="1100"/>
              <a:buChar char="●"/>
            </a:pPr>
            <a:r>
              <a:rPr lang="en" sz="1100">
                <a:solidFill>
                  <a:schemeClr val="dk1"/>
                </a:solidFill>
              </a:rPr>
              <a:t>Sample Course of Study on your </a:t>
            </a:r>
            <a:r>
              <a:rPr lang="en" sz="1100" u="sng">
                <a:solidFill>
                  <a:schemeClr val="dk1"/>
                </a:solidFill>
                <a:hlinkClick r:id="rId3">
                  <a:extLst>
                    <a:ext uri="{A12FA001-AC4F-418D-AE19-62706E023703}">
                      <ahyp:hlinkClr xmlns:ahyp="http://schemas.microsoft.com/office/drawing/2018/hyperlinkcolor" val="tx"/>
                    </a:ext>
                  </a:extLst>
                </a:hlinkClick>
              </a:rPr>
              <a:t>Department Site</a:t>
            </a:r>
            <a:endParaRPr sz="1100" u="sng">
              <a:solidFill>
                <a:schemeClr val="dk1"/>
              </a:solidFill>
            </a:endParaRPr>
          </a:p>
          <a:p>
            <a:pPr marL="628650" lvl="1" indent="-171450" algn="l" rtl="0">
              <a:lnSpc>
                <a:spcPct val="150000"/>
              </a:lnSpc>
              <a:spcBef>
                <a:spcPts val="0"/>
              </a:spcBef>
              <a:spcAft>
                <a:spcPts val="0"/>
              </a:spcAft>
              <a:buClr>
                <a:schemeClr val="dk1"/>
              </a:buClr>
              <a:buSzPts val="1100"/>
              <a:buChar char="○"/>
            </a:pPr>
            <a:r>
              <a:rPr lang="en" sz="1100" u="none">
                <a:solidFill>
                  <a:schemeClr val="dk1"/>
                </a:solidFill>
              </a:rPr>
              <a:t>Each department offers a sample course of study. This is exactly what it says, a sample. Students should use the sample as a guide but should consider their own specific plan towards graduation</a:t>
            </a:r>
            <a:endParaRPr>
              <a:solidFill>
                <a:schemeClr val="dk1"/>
              </a:solidFill>
            </a:endParaRPr>
          </a:p>
          <a:p>
            <a:pPr marL="628650" lvl="1" indent="-171450" algn="l" rtl="0">
              <a:lnSpc>
                <a:spcPct val="150000"/>
              </a:lnSpc>
              <a:spcBef>
                <a:spcPts val="0"/>
              </a:spcBef>
              <a:spcAft>
                <a:spcPts val="0"/>
              </a:spcAft>
              <a:buClr>
                <a:schemeClr val="dk1"/>
              </a:buClr>
              <a:buSzPts val="1100"/>
              <a:buChar char="○"/>
            </a:pPr>
            <a:r>
              <a:rPr lang="en" sz="1100" u="none">
                <a:solidFill>
                  <a:schemeClr val="dk1"/>
                </a:solidFill>
              </a:rPr>
              <a:t>For instance, some students will be enrolled in MAT1272CO but their sample states the first course as  MAT1375. An example: https://www.citytech.cuny.edu/computer-engineering/computer-engineering-btech.aspx </a:t>
            </a:r>
            <a:endParaRPr>
              <a:solidFill>
                <a:schemeClr val="dk1"/>
              </a:solidFill>
            </a:endParaRPr>
          </a:p>
          <a:p>
            <a:pPr marL="171450" lvl="0" indent="-171450" algn="l" rtl="0">
              <a:lnSpc>
                <a:spcPct val="150000"/>
              </a:lnSpc>
              <a:spcBef>
                <a:spcPts val="0"/>
              </a:spcBef>
              <a:spcAft>
                <a:spcPts val="0"/>
              </a:spcAft>
              <a:buClr>
                <a:schemeClr val="dk1"/>
              </a:buClr>
              <a:buSzPts val="1100"/>
              <a:buChar char="●"/>
            </a:pPr>
            <a:r>
              <a:rPr lang="en" sz="1100">
                <a:solidFill>
                  <a:schemeClr val="dk1"/>
                </a:solidFill>
              </a:rPr>
              <a:t>Course Descriptions are found with in the department the course if offered</a:t>
            </a:r>
            <a:endParaRPr sz="1100">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33e1a7a55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333e1a7a55_0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aa11d9e7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11aa11d9e7f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9cbfdc5b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9cbfdc5b1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9cbfdc5b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9cbfdc5b1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1aa11d9e7f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1aa11d9e7f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c8812dea9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c8812dea9c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aa11d9e7f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1aa11d9e7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2ae6e0d5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52ae6e0d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2ae6e0d5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52ae6e0d5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aa11d9e7f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1aa11d9e7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aa11d9e7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1aa11d9e7f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aa11d9e7f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11aa11d9e7f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333e1a7a55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1333e1a7a55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aa11d9e7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11aa11d9e7f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aa11d9e7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1aa11d9e7f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33e1a7a5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33e1a7a5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aa11d9e7f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11aa11d9e7f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52ae6e0d52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52ae6e0d5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aa11d9e7f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11aa11d9e7f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aa11d9e7f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11aa11d9e7f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9cbfdc5b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e9cbfdc5b1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aa11d9e7f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11aa11d9e7f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1aa11d9e7f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11aa11d9e7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1aa11d9e7f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11aa11d9e7f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33e1a7a55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1333e1a7a55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8812dea9c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c8812dea9c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aa11d9e7f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11aa11d9e7f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333e1a7a55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1333e1a7a55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9cbfdc5b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e9cbfdc5b1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4 minutes</a:t>
            </a:r>
            <a:endParaRPr/>
          </a:p>
          <a:p>
            <a:pPr marL="0" lvl="0" indent="0" algn="l" rtl="0">
              <a:lnSpc>
                <a:spcPct val="100000"/>
              </a:lnSpc>
              <a:spcBef>
                <a:spcPts val="0"/>
              </a:spcBef>
              <a:spcAft>
                <a:spcPts val="0"/>
              </a:spcAft>
              <a:buSzPts val="1100"/>
              <a:buNone/>
            </a:pPr>
            <a:r>
              <a:rPr lang="en"/>
              <a:t>Share this link with students: https://www.citytech.cuny.edu/advisement/virtual-advisors.aspx </a:t>
            </a:r>
            <a:endParaRPr/>
          </a:p>
          <a:p>
            <a:pPr marL="0" lvl="0" indent="0" algn="l" rtl="0">
              <a:lnSpc>
                <a:spcPct val="100000"/>
              </a:lnSpc>
              <a:spcBef>
                <a:spcPts val="0"/>
              </a:spcBef>
              <a:spcAft>
                <a:spcPts val="0"/>
              </a:spcAft>
              <a:buSzPts val="1100"/>
              <a:buNone/>
            </a:pPr>
            <a:r>
              <a:rPr lang="en"/>
              <a:t>They will need to know the department/degree</a:t>
            </a:r>
            <a:endParaRPr/>
          </a:p>
          <a:p>
            <a:pPr marL="0" lvl="0" indent="0" algn="l" rtl="0">
              <a:lnSpc>
                <a:spcPct val="100000"/>
              </a:lnSpc>
              <a:spcBef>
                <a:spcPts val="0"/>
              </a:spcBef>
              <a:spcAft>
                <a:spcPts val="0"/>
              </a:spcAft>
              <a:buSzPts val="1100"/>
              <a:buNone/>
            </a:pPr>
            <a:r>
              <a:rPr lang="en"/>
              <a:t>It leads to the Academic Advising page and all departments will have something posted. Note, there is no consistency in the listing of the department’s information.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aa11d9e7f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11aa11d9e7f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2ae6e0d52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2ae6e0d5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e9cbfdc5b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e9cbfdc5b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I asked the PMs to talk about this slide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Remind students to use the city tech email address.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e76c7c61d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e76c7c61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c8812dea9c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2c8812dea9c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333e1a7a55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1333e1a7a55_0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abdf9e5c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2aabdf9e5c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ca5201d0bb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ca5201d0bb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a5201d0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ca5201d0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ca5201d0b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ca5201d0b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a5201d0b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2ca5201d0b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a5201d0b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2ca5201d0b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a5201d0b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g2ca5201d0b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ca5201d0b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ca5201d0b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ca5201d0b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ca5201d0b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ca5201d0b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ca5201d0b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action plan templates can be found </a:t>
            </a:r>
            <a:r>
              <a:rPr lang="en" u="sng">
                <a:solidFill>
                  <a:schemeClr val="hlink"/>
                </a:solidFill>
                <a:hlinkClick r:id="rId3"/>
              </a:rPr>
              <a:t>here</a:t>
            </a:r>
            <a:r>
              <a:rPr lang="en"/>
              <a:t> and </a:t>
            </a:r>
            <a:r>
              <a:rPr lang="en" u="sng">
                <a:solidFill>
                  <a:schemeClr val="hlink"/>
                </a:solidFill>
                <a:hlinkClick r:id="rId4"/>
              </a:rPr>
              <a:t>here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ca5201d0bb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ca5201d0b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aabdf9e5c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aabdf9e5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section is short but important. Many students do not understand the financial commitment they are making by registering, and many students end up in debt because they are faced with a bill at the end of the semester that they are not expecting. Help lay out the basics here, and encourage students to follow the links on the next page for more information.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333e1a7a55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333e1a7a55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333e1a7a55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333e1a7a55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c8812dea9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2c8812dea9c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333e1a7a55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333e1a7a55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e3649539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2e3649539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e3649539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g2e36495391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 do this activity, please get letterhead and City Tech envelopes in advance from Iman in the FYP office. Make sure to give students a tutorial on how to address an envelope! Most students do not know how to do this.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4c293ab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4c293ab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section is short but important. Many students do not understand the financial commitment they are making by registering, and many students end up in debt because they are faced with a bill at the end of the semester that they are not expecting. Help lay out the basics here, and encourage students to follow the links on the next page for more information.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33e1a7a55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333e1a7a55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4 minutes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Explain the foundation of the organizaiton and where each student fits into the organization.  Ask there they fit into the organizaion.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It is exciting to announce that the college now offers New for fall 2021, Minors!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asked this question using polls so that we can use the information in discussion during the session</a:t>
            </a:r>
            <a:endParaRPr/>
          </a:p>
          <a:p>
            <a:pPr marL="0" lvl="0" indent="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
              <a:t>1.How confident are you that you chose the right major? (Single Choice)*</a:t>
            </a:r>
            <a:endParaRPr/>
          </a:p>
          <a:p>
            <a:pPr marL="457200" lvl="0" indent="-298450" algn="l" rtl="0">
              <a:lnSpc>
                <a:spcPct val="100000"/>
              </a:lnSpc>
              <a:spcBef>
                <a:spcPts val="0"/>
              </a:spcBef>
              <a:spcAft>
                <a:spcPts val="0"/>
              </a:spcAft>
              <a:buSzPts val="1100"/>
              <a:buFont typeface="Arial"/>
              <a:buChar char="•"/>
            </a:pPr>
            <a:r>
              <a:rPr lang="en"/>
              <a:t>I am Not Confident</a:t>
            </a:r>
            <a:endParaRPr/>
          </a:p>
          <a:p>
            <a:pPr marL="457200" marR="0" lvl="0" indent="-298450" algn="l" rtl="0">
              <a:lnSpc>
                <a:spcPct val="100000"/>
              </a:lnSpc>
              <a:spcBef>
                <a:spcPts val="0"/>
              </a:spcBef>
              <a:spcAft>
                <a:spcPts val="0"/>
              </a:spcAft>
              <a:buClr>
                <a:srgbClr val="000000"/>
              </a:buClr>
              <a:buSzPts val="1100"/>
              <a:buFont typeface="Arial"/>
              <a:buChar char="●"/>
            </a:pPr>
            <a:r>
              <a:rPr lang="en"/>
              <a:t>I am Somewhat Confident</a:t>
            </a:r>
            <a:endParaRPr/>
          </a:p>
          <a:p>
            <a:pPr marL="457200" marR="0" lvl="0" indent="-298450" algn="l" rtl="0">
              <a:lnSpc>
                <a:spcPct val="100000"/>
              </a:lnSpc>
              <a:spcBef>
                <a:spcPts val="0"/>
              </a:spcBef>
              <a:spcAft>
                <a:spcPts val="0"/>
              </a:spcAft>
              <a:buClr>
                <a:srgbClr val="000000"/>
              </a:buClr>
              <a:buSzPts val="1100"/>
              <a:buFont typeface="Arial"/>
              <a:buChar char="●"/>
            </a:pPr>
            <a:r>
              <a:rPr lang="en"/>
              <a:t>Neutral</a:t>
            </a:r>
            <a:endParaRPr/>
          </a:p>
          <a:p>
            <a:pPr marL="457200" marR="0" lvl="0" indent="-298450" algn="l" rtl="0">
              <a:lnSpc>
                <a:spcPct val="100000"/>
              </a:lnSpc>
              <a:spcBef>
                <a:spcPts val="0"/>
              </a:spcBef>
              <a:spcAft>
                <a:spcPts val="0"/>
              </a:spcAft>
              <a:buClr>
                <a:srgbClr val="000000"/>
              </a:buClr>
              <a:buSzPts val="1100"/>
              <a:buFont typeface="Arial"/>
              <a:buChar char="●"/>
            </a:pPr>
            <a:r>
              <a:rPr lang="en"/>
              <a:t>I am Confident</a:t>
            </a:r>
            <a:endParaRPr/>
          </a:p>
          <a:p>
            <a:pPr marL="457200" marR="0" lvl="0" indent="-298450" algn="l" rtl="0">
              <a:lnSpc>
                <a:spcPct val="100000"/>
              </a:lnSpc>
              <a:spcBef>
                <a:spcPts val="0"/>
              </a:spcBef>
              <a:spcAft>
                <a:spcPts val="0"/>
              </a:spcAft>
              <a:buClr>
                <a:srgbClr val="000000"/>
              </a:buClr>
              <a:buSzPts val="1100"/>
              <a:buFont typeface="Arial"/>
              <a:buChar char="●"/>
            </a:pPr>
            <a:r>
              <a:rPr lang="en"/>
              <a:t>I am Very Confident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cxnSp>
        <p:nvCxnSpPr>
          <p:cNvPr id="52" name="Google Shape;52;p11"/>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53" name="Google Shape;53;p11"/>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4" name="Google Shape;54;p11"/>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2"/>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65" name="Google Shape;65;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66" name="Google Shape;66;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68" name="Google Shape;68;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cxnSp>
        <p:nvCxnSpPr>
          <p:cNvPr id="71" name="Google Shape;71;p1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72" name="Google Shape;72;p1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cxnSp>
        <p:nvCxnSpPr>
          <p:cNvPr id="75" name="Google Shape;75;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6" name="Google Shape;76;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cxnSp>
        <p:nvCxnSpPr>
          <p:cNvPr id="80" name="Google Shape;80;p17"/>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81" name="Google Shape;81;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 name="Google Shape;82;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cxnSp>
        <p:nvCxnSpPr>
          <p:cNvPr id="89" name="Google Shape;89;p19"/>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90" name="Google Shape;90;p19"/>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9"/>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2" name="Google Shape;9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21"/>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21"/>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99" name="Google Shape;99;p21"/>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00" name="Google Shape;100;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101" name="Google Shape;10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05" name="Google Shape;10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109" name="Google Shape;109;p23"/>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0" name="Google Shape;11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
        <p:cNvGrpSpPr/>
        <p:nvPr/>
      </p:nvGrpSpPr>
      <p:grpSpPr>
        <a:xfrm>
          <a:off x="0" y="0"/>
          <a:ext cx="0" cy="0"/>
          <a:chOff x="0" y="0"/>
          <a:chExt cx="0" cy="0"/>
        </a:xfrm>
      </p:grpSpPr>
      <p:sp>
        <p:nvSpPr>
          <p:cNvPr id="25" name="Google Shape;25;p6"/>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 name="Google Shape;26;p6"/>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27" name="Google Shape;27;p6"/>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8" name="Google Shape;28;p6"/>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9" name="Google Shape;29;p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
        <p:cNvGrpSpPr/>
        <p:nvPr/>
      </p:nvGrpSpPr>
      <p:grpSpPr>
        <a:xfrm>
          <a:off x="0" y="0"/>
          <a:ext cx="0" cy="0"/>
          <a:chOff x="0" y="0"/>
          <a:chExt cx="0" cy="0"/>
        </a:xfrm>
      </p:grpSpPr>
      <p:sp>
        <p:nvSpPr>
          <p:cNvPr id="32" name="Google Shape;32;p7"/>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7"/>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34" name="Google Shape;34;p7"/>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cxnSp>
        <p:nvCxnSpPr>
          <p:cNvPr id="37" name="Google Shape;37;p8"/>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8" name="Google Shape;38;p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 name="Google Shape;39;p8"/>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8"/>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cxnSp>
        <p:nvCxnSpPr>
          <p:cNvPr id="43" name="Google Shape;43;p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4" name="Google Shape;44;p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5" name="Google Shape;45;p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cxnSp>
        <p:nvCxnSpPr>
          <p:cNvPr id="48" name="Google Shape;48;p10"/>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49" name="Google Shape;49;p10"/>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0" name="Google Shape;5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61" name="Google Shape;61;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citytech.cuny.edu/academics/academic-departments.aspx" TargetMode="External"/><Relationship Id="rId7" Type="http://schemas.openxmlformats.org/officeDocument/2006/relationships/hyperlink" Target="https://pressbooks.cuny.edu/thecompan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itytech.cuny.edu/advisement/" TargetMode="External"/><Relationship Id="rId5" Type="http://schemas.openxmlformats.org/officeDocument/2006/relationships/hyperlink" Target="http://www.citytech.cuny.edu/advisement/virtual-advisors.aspx" TargetMode="External"/><Relationship Id="rId4" Type="http://schemas.openxmlformats.org/officeDocument/2006/relationships/hyperlink" Target="http://www.citytech.cuny.edu/academics/academic-catalog.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tytech.cuny.edu/advisemen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www.citytech.cuny.edu/advisement/six-steps.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itytech.cuny.edu/registrar/docs/Student_Guides/How_to_Read_your_DegreeWorks_Presentatio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citytech.cuny.edu/advisement/gen-ed.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s://www.citytech.cuny.edu/registrar/docs/Student_Guides/How_to_Use_Schedule_Builder_Presentation.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itytech.cuny.edu/advisement/planner.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http://www.citytech.cuny.edu/advisement/planner.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citytech.cuny.edu/advisement/virtual-advisors.aspx"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hyperlink" Target="https://nam02.safelinks.protection.outlook.com/?url=https%3A%2F%2Fforms.gle%2Fo9pkfkjH7zFn184D6&amp;data=05%7C02%7CCHRISTOPHER.TARBELL22%40citytech.cuny.edu%7Cbf8def7351404e922dbb08dca67dbf47%7C6f60f0b35f064e099715989dba8cc7d8%7C0%7C0%7C638568306209322243%7CUnknown%7CTWFpbGZsb3d8eyJWIjoiMC4wLjAwMDAiLCJQIjoiV2luMzIiLCJBTiI6Ik1haWwiLCJXVCI6Mn0%3D%7C0%7C%7C%7C&amp;sdata=4%2BJq5z%2B%2F%2BQ1kBYU7qxlu5nQH6L1Kih6WJLlOlNCj6cU%3D&amp;reserved=0" TargetMode="External"/><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hyperlink" Target="http://creativecommons.org/licenses/by-nc-sa/4.0/"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ressbooks.cuny.edu/thecompanion/chapter/1-fpaying-for-colleg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citytech.cuny.edu/ssc/" TargetMode="External"/><Relationship Id="rId5" Type="http://schemas.openxmlformats.org/officeDocument/2006/relationships/hyperlink" Target="https://www.citytech.cuny.edu/financial-aid/" TargetMode="External"/><Relationship Id="rId4" Type="http://schemas.openxmlformats.org/officeDocument/2006/relationships/hyperlink" Target="https://www.citytech.cuny.edu/bursa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500" b="1"/>
              <a:t>City Tech 101</a:t>
            </a:r>
            <a:endParaRPr sz="5500" b="1"/>
          </a:p>
        </p:txBody>
      </p:sp>
      <p:sp>
        <p:nvSpPr>
          <p:cNvPr id="118" name="Google Shape;118;p25"/>
          <p:cNvSpPr txBox="1">
            <a:spLocks noGrp="1"/>
          </p:cNvSpPr>
          <p:nvPr>
            <p:ph type="subTitle" idx="1"/>
          </p:nvPr>
        </p:nvSpPr>
        <p:spPr>
          <a:xfrm>
            <a:off x="1824802" y="3439400"/>
            <a:ext cx="5783400" cy="9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Summer Session 1</a:t>
            </a:r>
            <a:endParaRPr sz="2000" dirty="0"/>
          </a:p>
          <a:p>
            <a:pPr marL="0" lvl="0" indent="0" algn="r" rtl="0">
              <a:spcBef>
                <a:spcPts val="0"/>
              </a:spcBef>
              <a:spcAft>
                <a:spcPts val="0"/>
              </a:spcAft>
              <a:buNone/>
            </a:pPr>
            <a:r>
              <a:rPr lang="en" sz="2000" dirty="0"/>
              <a:t>Christopher Tarbell</a:t>
            </a:r>
            <a:endParaRPr sz="2000" dirty="0"/>
          </a:p>
          <a:p>
            <a:pPr marL="0" lvl="0" indent="0" algn="r" rtl="0">
              <a:spcBef>
                <a:spcPts val="0"/>
              </a:spcBef>
              <a:spcAft>
                <a:spcPts val="0"/>
              </a:spcAft>
              <a:buNone/>
            </a:pPr>
            <a:r>
              <a:rPr lang="en-US" sz="2000" dirty="0"/>
              <a:t>c</a:t>
            </a:r>
            <a:r>
              <a:rPr lang="en" sz="2000" dirty="0"/>
              <a:t>hristopher.tarbell22@citytech.cuny.edu</a:t>
            </a:r>
            <a:endParaRPr sz="2000" dirty="0"/>
          </a:p>
        </p:txBody>
      </p:sp>
      <p:grpSp>
        <p:nvGrpSpPr>
          <p:cNvPr id="119" name="Google Shape;119;p25"/>
          <p:cNvGrpSpPr/>
          <p:nvPr/>
        </p:nvGrpSpPr>
        <p:grpSpPr>
          <a:xfrm>
            <a:off x="86851" y="4448817"/>
            <a:ext cx="1273858" cy="607271"/>
            <a:chOff x="86851" y="4297675"/>
            <a:chExt cx="1881900" cy="758425"/>
          </a:xfrm>
        </p:grpSpPr>
        <p:pic>
          <p:nvPicPr>
            <p:cNvPr id="120" name="Google Shape;120;p25" descr="Creative Commons License"/>
            <p:cNvPicPr preferRelativeResize="0"/>
            <p:nvPr/>
          </p:nvPicPr>
          <p:blipFill>
            <a:blip r:embed="rId3">
              <a:alphaModFix/>
            </a:blip>
            <a:stretch>
              <a:fillRect/>
            </a:stretch>
          </p:blipFill>
          <p:spPr>
            <a:xfrm>
              <a:off x="670563" y="4297675"/>
              <a:ext cx="714475" cy="328650"/>
            </a:xfrm>
            <a:prstGeom prst="rect">
              <a:avLst/>
            </a:prstGeom>
            <a:noFill/>
            <a:ln>
              <a:noFill/>
            </a:ln>
          </p:spPr>
        </p:pic>
        <p:sp>
          <p:nvSpPr>
            <p:cNvPr id="121" name="Google Shape;121;p2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10000"/>
            </a:bodyPr>
            <a:lstStyle/>
            <a:p>
              <a:pPr marL="0" lvl="0" indent="0" algn="just" rtl="0">
                <a:lnSpc>
                  <a:spcPct val="115000"/>
                </a:lnSpc>
                <a:spcBef>
                  <a:spcPts val="0"/>
                </a:spcBef>
                <a:spcAft>
                  <a:spcPts val="0"/>
                </a:spcAft>
                <a:buNone/>
              </a:pPr>
              <a:endParaRPr/>
            </a:p>
            <a:p>
              <a:pPr marL="0" lvl="0" indent="0" algn="ctr" rtl="0">
                <a:spcBef>
                  <a:spcPts val="0"/>
                </a:spcBef>
                <a:spcAft>
                  <a:spcPts val="0"/>
                </a:spcAft>
                <a:buNone/>
              </a:pPr>
              <a:r>
                <a:rPr lang="en" sz="1450">
                  <a:latin typeface="Roboto"/>
                  <a:ea typeface="Roboto"/>
                  <a:cs typeface="Roboto"/>
                  <a:sym typeface="Roboto"/>
                </a:rPr>
                <a:t>City Tech 101 by Karen Goodlad and Sarah Paruolo is licensed under a </a:t>
              </a:r>
              <a:r>
                <a:rPr lang="en" sz="1450">
                  <a:uFill>
                    <a:noFill/>
                  </a:uFill>
                  <a:latin typeface="Roboto"/>
                  <a:ea typeface="Roboto"/>
                  <a:cs typeface="Roboto"/>
                  <a:sym typeface="Roboto"/>
                  <a:hlinkClick r:id="rId4"/>
                </a:rPr>
                <a:t>Creative Commons Attribution-NonCommercial-ShareAlike 4.0 International License</a:t>
              </a:r>
              <a:r>
                <a:rPr lang="en" sz="1450">
                  <a:latin typeface="Roboto"/>
                  <a:ea typeface="Roboto"/>
                  <a:cs typeface="Roboto"/>
                  <a:sym typeface="Roboto"/>
                </a:rPr>
                <a:t>.</a:t>
              </a:r>
              <a:endParaRPr>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Your Major Matters</a:t>
            </a:r>
            <a:endParaRPr b="1">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ctrTitle"/>
          </p:nvPr>
        </p:nvSpPr>
        <p:spPr>
          <a:xfrm>
            <a:off x="1291050" y="744575"/>
            <a:ext cx="6502800" cy="1827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Clr>
                <a:schemeClr val="dk2"/>
              </a:buClr>
              <a:buSzPts val="990"/>
              <a:buFont typeface="Arial"/>
              <a:buNone/>
            </a:pPr>
            <a:r>
              <a:rPr lang="en" sz="4100" b="1" dirty="0">
                <a:solidFill>
                  <a:schemeClr val="accent6"/>
                </a:solidFill>
              </a:rPr>
              <a:t>Your Major Matters...</a:t>
            </a:r>
            <a:endParaRPr sz="4100" b="1" dirty="0">
              <a:solidFill>
                <a:schemeClr val="accent6"/>
              </a:solidFill>
            </a:endParaRPr>
          </a:p>
        </p:txBody>
      </p:sp>
      <p:sp>
        <p:nvSpPr>
          <p:cNvPr id="180" name="Google Shape;180;p35"/>
          <p:cNvSpPr txBox="1">
            <a:spLocks noGrp="1"/>
          </p:cNvSpPr>
          <p:nvPr>
            <p:ph type="subTitle" idx="1"/>
          </p:nvPr>
        </p:nvSpPr>
        <p:spPr>
          <a:xfrm>
            <a:off x="1545225" y="2877350"/>
            <a:ext cx="5813400" cy="1297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000" i="1" dirty="0"/>
              <a:t>What is your major and why did you choose it?</a:t>
            </a:r>
            <a:endParaRPr sz="30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387900" y="2467875"/>
            <a:ext cx="8368200" cy="686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26829"/>
              <a:buNone/>
            </a:pPr>
            <a:r>
              <a:rPr lang="en" sz="4100" b="1">
                <a:solidFill>
                  <a:schemeClr val="accent5"/>
                </a:solidFill>
              </a:rPr>
              <a:t>Academic advisement and registration, is there really </a:t>
            </a:r>
            <a:endParaRPr sz="4100" b="1">
              <a:solidFill>
                <a:schemeClr val="accent5"/>
              </a:solidFill>
            </a:endParaRPr>
          </a:p>
          <a:p>
            <a:pPr marL="0" lvl="0" indent="0" algn="ctr" rtl="0">
              <a:lnSpc>
                <a:spcPct val="100000"/>
              </a:lnSpc>
              <a:spcBef>
                <a:spcPts val="0"/>
              </a:spcBef>
              <a:spcAft>
                <a:spcPts val="0"/>
              </a:spcAft>
              <a:buSzPct val="126829"/>
              <a:buNone/>
            </a:pPr>
            <a:r>
              <a:rPr lang="en" sz="4100" b="1">
                <a:solidFill>
                  <a:schemeClr val="accent5"/>
                </a:solidFill>
              </a:rPr>
              <a:t>a difference? </a:t>
            </a:r>
            <a:endParaRPr sz="4100" b="1">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434375" y="1387300"/>
            <a:ext cx="8368200" cy="686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26829"/>
              <a:buNone/>
            </a:pPr>
            <a:r>
              <a:rPr lang="en" sz="4100" b="1">
                <a:solidFill>
                  <a:schemeClr val="accent5"/>
                </a:solidFill>
              </a:rPr>
              <a:t>Academic advisement and registration, is there really </a:t>
            </a:r>
            <a:endParaRPr sz="4100" b="1">
              <a:solidFill>
                <a:schemeClr val="accent5"/>
              </a:solidFill>
            </a:endParaRPr>
          </a:p>
          <a:p>
            <a:pPr marL="0" lvl="0" indent="0" algn="ctr" rtl="0">
              <a:lnSpc>
                <a:spcPct val="100000"/>
              </a:lnSpc>
              <a:spcBef>
                <a:spcPts val="0"/>
              </a:spcBef>
              <a:spcAft>
                <a:spcPts val="0"/>
              </a:spcAft>
              <a:buSzPct val="126829"/>
              <a:buNone/>
            </a:pPr>
            <a:r>
              <a:rPr lang="en" sz="4100" b="1">
                <a:solidFill>
                  <a:schemeClr val="accent5"/>
                </a:solidFill>
              </a:rPr>
              <a:t>a difference? </a:t>
            </a:r>
            <a:endParaRPr sz="4100" b="1">
              <a:solidFill>
                <a:schemeClr val="accent5"/>
              </a:solidFill>
            </a:endParaRPr>
          </a:p>
        </p:txBody>
      </p:sp>
      <p:sp>
        <p:nvSpPr>
          <p:cNvPr id="191" name="Google Shape;191;p37"/>
          <p:cNvSpPr txBox="1"/>
          <p:nvPr/>
        </p:nvSpPr>
        <p:spPr>
          <a:xfrm>
            <a:off x="974250" y="2375950"/>
            <a:ext cx="7195500" cy="23181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90000"/>
              </a:lnSpc>
              <a:spcBef>
                <a:spcPts val="0"/>
              </a:spcBef>
              <a:spcAft>
                <a:spcPts val="0"/>
              </a:spcAft>
              <a:buClr>
                <a:schemeClr val="dk1"/>
              </a:buClr>
              <a:buSzPts val="2200"/>
              <a:buFont typeface="Roboto Slab"/>
              <a:buChar char="●"/>
            </a:pPr>
            <a:r>
              <a:rPr lang="en" sz="2200" b="0" i="0" u="none" strike="noStrike" cap="none">
                <a:solidFill>
                  <a:schemeClr val="dk1"/>
                </a:solidFill>
                <a:latin typeface="Roboto Slab"/>
                <a:ea typeface="Roboto Slab"/>
                <a:cs typeface="Roboto Slab"/>
                <a:sym typeface="Roboto Slab"/>
              </a:rPr>
              <a:t>Which classes should I register for? </a:t>
            </a:r>
            <a:endParaRPr sz="2200" b="0" i="0" u="none" strike="noStrike" cap="none">
              <a:solidFill>
                <a:schemeClr val="dk1"/>
              </a:solidFill>
              <a:latin typeface="Roboto Slab"/>
              <a:ea typeface="Roboto Slab"/>
              <a:cs typeface="Roboto Slab"/>
              <a:sym typeface="Roboto Slab"/>
            </a:endParaRPr>
          </a:p>
          <a:p>
            <a:pPr marL="457200" marR="0" lvl="0" indent="-368300" algn="l" rtl="0">
              <a:lnSpc>
                <a:spcPct val="90000"/>
              </a:lnSpc>
              <a:spcBef>
                <a:spcPts val="0"/>
              </a:spcBef>
              <a:spcAft>
                <a:spcPts val="0"/>
              </a:spcAft>
              <a:buClr>
                <a:schemeClr val="dk1"/>
              </a:buClr>
              <a:buSzPts val="2200"/>
              <a:buFont typeface="Roboto Slab"/>
              <a:buChar char="●"/>
            </a:pPr>
            <a:r>
              <a:rPr lang="en" sz="2200" b="0" i="0" u="none" strike="noStrike" cap="none">
                <a:solidFill>
                  <a:schemeClr val="dk1"/>
                </a:solidFill>
                <a:latin typeface="Roboto Slab"/>
                <a:ea typeface="Roboto Slab"/>
                <a:cs typeface="Roboto Slab"/>
                <a:sym typeface="Roboto Slab"/>
              </a:rPr>
              <a:t>How do I enroll in classes?</a:t>
            </a:r>
            <a:endParaRPr sz="2200" b="0" i="0" u="none" strike="noStrike" cap="none">
              <a:solidFill>
                <a:schemeClr val="dk1"/>
              </a:solidFill>
              <a:latin typeface="Roboto Slab"/>
              <a:ea typeface="Roboto Slab"/>
              <a:cs typeface="Roboto Slab"/>
              <a:sym typeface="Roboto Slab"/>
            </a:endParaRPr>
          </a:p>
          <a:p>
            <a:pPr marL="457200" marR="0" lvl="0" indent="-368300" algn="l" rtl="0">
              <a:lnSpc>
                <a:spcPct val="90000"/>
              </a:lnSpc>
              <a:spcBef>
                <a:spcPts val="0"/>
              </a:spcBef>
              <a:spcAft>
                <a:spcPts val="0"/>
              </a:spcAft>
              <a:buClr>
                <a:schemeClr val="dk1"/>
              </a:buClr>
              <a:buSzPts val="2200"/>
              <a:buFont typeface="Roboto Slab"/>
              <a:buChar char="●"/>
            </a:pPr>
            <a:r>
              <a:rPr lang="en" sz="2200" b="0" i="0" u="none" strike="noStrike" cap="none">
                <a:solidFill>
                  <a:schemeClr val="dk1"/>
                </a:solidFill>
                <a:latin typeface="Roboto Slab"/>
                <a:ea typeface="Roboto Slab"/>
                <a:cs typeface="Roboto Slab"/>
                <a:sym typeface="Roboto Slab"/>
              </a:rPr>
              <a:t>Which activities will support my academic and career goals?</a:t>
            </a:r>
            <a:endParaRPr sz="2200" b="0" i="0" u="none" strike="noStrike" cap="none">
              <a:solidFill>
                <a:schemeClr val="dk1"/>
              </a:solidFill>
              <a:latin typeface="Roboto Slab"/>
              <a:ea typeface="Roboto Slab"/>
              <a:cs typeface="Roboto Slab"/>
              <a:sym typeface="Roboto Slab"/>
            </a:endParaRPr>
          </a:p>
          <a:p>
            <a:pPr marL="457200" marR="0" lvl="0" indent="-368300" algn="l" rtl="0">
              <a:lnSpc>
                <a:spcPct val="90000"/>
              </a:lnSpc>
              <a:spcBef>
                <a:spcPts val="0"/>
              </a:spcBef>
              <a:spcAft>
                <a:spcPts val="0"/>
              </a:spcAft>
              <a:buClr>
                <a:schemeClr val="dk1"/>
              </a:buClr>
              <a:buSzPts val="2200"/>
              <a:buFont typeface="Roboto Slab"/>
              <a:buChar char="●"/>
            </a:pPr>
            <a:r>
              <a:rPr lang="en" sz="2200" b="0" i="0" u="none" strike="noStrike" cap="none">
                <a:solidFill>
                  <a:schemeClr val="dk1"/>
                </a:solidFill>
                <a:latin typeface="Roboto Slab"/>
                <a:ea typeface="Roboto Slab"/>
                <a:cs typeface="Roboto Slab"/>
                <a:sym typeface="Roboto Slab"/>
              </a:rPr>
              <a:t>How can I maximize the value of tuition?</a:t>
            </a:r>
            <a:endParaRPr sz="2200" b="0" i="0" u="none" strike="noStrike" cap="none">
              <a:solidFill>
                <a:schemeClr val="dk1"/>
              </a:solidFill>
              <a:latin typeface="Roboto Slab"/>
              <a:ea typeface="Roboto Slab"/>
              <a:cs typeface="Roboto Slab"/>
              <a:sym typeface="Roboto Slab"/>
            </a:endParaRPr>
          </a:p>
          <a:p>
            <a:pPr marL="457200" marR="0" lvl="0" indent="-368300" algn="l" rtl="0">
              <a:lnSpc>
                <a:spcPct val="90000"/>
              </a:lnSpc>
              <a:spcBef>
                <a:spcPts val="0"/>
              </a:spcBef>
              <a:spcAft>
                <a:spcPts val="0"/>
              </a:spcAft>
              <a:buClr>
                <a:schemeClr val="dk1"/>
              </a:buClr>
              <a:buSzPts val="2200"/>
              <a:buFont typeface="Roboto Slab"/>
              <a:buChar char="●"/>
            </a:pPr>
            <a:r>
              <a:rPr lang="en" sz="2200" b="0" i="0" u="none" strike="noStrike" cap="none">
                <a:solidFill>
                  <a:schemeClr val="dk1"/>
                </a:solidFill>
                <a:latin typeface="Roboto Slab"/>
                <a:ea typeface="Roboto Slab"/>
                <a:cs typeface="Roboto Slab"/>
                <a:sym typeface="Roboto Slab"/>
              </a:rPr>
              <a:t>Besides class, what else does City Tech offer me?</a:t>
            </a:r>
            <a:endParaRPr sz="2200" b="0" i="0" u="none" strike="noStrike" cap="none">
              <a:solidFill>
                <a:schemeClr val="dk1"/>
              </a:solidFill>
              <a:latin typeface="Roboto Slab"/>
              <a:ea typeface="Roboto Slab"/>
              <a:cs typeface="Roboto Slab"/>
              <a:sym typeface="Roboto Slab"/>
            </a:endParaRPr>
          </a:p>
          <a:p>
            <a:pPr marL="457200" marR="0" lvl="0" indent="-368300" algn="l" rtl="0">
              <a:lnSpc>
                <a:spcPct val="90000"/>
              </a:lnSpc>
              <a:spcBef>
                <a:spcPts val="0"/>
              </a:spcBef>
              <a:spcAft>
                <a:spcPts val="0"/>
              </a:spcAft>
              <a:buClr>
                <a:schemeClr val="dk1"/>
              </a:buClr>
              <a:buSzPts val="2200"/>
              <a:buFont typeface="Roboto Slab"/>
              <a:buChar char="●"/>
            </a:pPr>
            <a:r>
              <a:rPr lang="en" sz="2200" b="0" i="0" u="none" strike="noStrike" cap="none">
                <a:solidFill>
                  <a:schemeClr val="dk1"/>
                </a:solidFill>
                <a:latin typeface="Roboto Slab"/>
                <a:ea typeface="Roboto Slab"/>
                <a:cs typeface="Roboto Slab"/>
                <a:sym typeface="Roboto Slab"/>
              </a:rPr>
              <a:t>How can I connect my education with my future?</a:t>
            </a:r>
            <a:endParaRPr sz="2200" b="0" i="0" u="none" strike="noStrike" cap="none">
              <a:solidFill>
                <a:schemeClr val="dk1"/>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ctrTitle" idx="4294967295"/>
          </p:nvPr>
        </p:nvSpPr>
        <p:spPr>
          <a:xfrm>
            <a:off x="0" y="397000"/>
            <a:ext cx="9087000" cy="1323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990"/>
              <a:buFont typeface="Roboto Slab"/>
              <a:buNone/>
            </a:pPr>
            <a:r>
              <a:rPr lang="en" sz="3600" b="1" i="0" u="none" strike="noStrike" cap="none">
                <a:solidFill>
                  <a:schemeClr val="accent5"/>
                </a:solidFill>
                <a:latin typeface="Roboto Slab"/>
                <a:ea typeface="Roboto Slab"/>
                <a:cs typeface="Roboto Slab"/>
                <a:sym typeface="Roboto Slab"/>
              </a:rPr>
              <a:t>Find Information </a:t>
            </a:r>
            <a:r>
              <a:rPr lang="en" sz="3600" b="1">
                <a:solidFill>
                  <a:schemeClr val="accent5"/>
                </a:solidFill>
              </a:rPr>
              <a:t>a</a:t>
            </a:r>
            <a:r>
              <a:rPr lang="en" sz="3600" b="1" i="0" u="none" strike="noStrike" cap="none">
                <a:solidFill>
                  <a:schemeClr val="accent5"/>
                </a:solidFill>
                <a:latin typeface="Roboto Slab"/>
                <a:ea typeface="Roboto Slab"/>
                <a:cs typeface="Roboto Slab"/>
                <a:sym typeface="Roboto Slab"/>
              </a:rPr>
              <a:t>bout </a:t>
            </a:r>
            <a:endParaRPr sz="3600" b="1" i="0" u="none" strike="noStrike" cap="none">
              <a:solidFill>
                <a:schemeClr val="accent5"/>
              </a:solidFill>
              <a:latin typeface="Roboto Slab"/>
              <a:ea typeface="Roboto Slab"/>
              <a:cs typeface="Roboto Slab"/>
              <a:sym typeface="Roboto Slab"/>
            </a:endParaRPr>
          </a:p>
          <a:p>
            <a:pPr marL="0" marR="0" lvl="0" indent="0" algn="ctr" rtl="0">
              <a:lnSpc>
                <a:spcPct val="100000"/>
              </a:lnSpc>
              <a:spcBef>
                <a:spcPts val="0"/>
              </a:spcBef>
              <a:spcAft>
                <a:spcPts val="0"/>
              </a:spcAft>
              <a:buClr>
                <a:schemeClr val="dk1"/>
              </a:buClr>
              <a:buSzPts val="990"/>
              <a:buFont typeface="Roboto Slab"/>
              <a:buNone/>
            </a:pPr>
            <a:r>
              <a:rPr lang="en" sz="3600" b="1" i="0" u="none" strike="noStrike" cap="none">
                <a:solidFill>
                  <a:schemeClr val="accent5"/>
                </a:solidFill>
                <a:latin typeface="Roboto Slab"/>
                <a:ea typeface="Roboto Slab"/>
                <a:cs typeface="Roboto Slab"/>
                <a:sym typeface="Roboto Slab"/>
              </a:rPr>
              <a:t>Your Department and Major</a:t>
            </a:r>
            <a:r>
              <a:rPr lang="en" sz="3600" b="1" i="0" u="none" strike="noStrike" cap="none">
                <a:solidFill>
                  <a:schemeClr val="accent6"/>
                </a:solidFill>
                <a:latin typeface="Roboto Slab"/>
                <a:ea typeface="Roboto Slab"/>
                <a:cs typeface="Roboto Slab"/>
                <a:sym typeface="Roboto Slab"/>
              </a:rPr>
              <a:t> </a:t>
            </a:r>
            <a:endParaRPr sz="3600" b="1" i="0" u="none" strike="noStrike" cap="none">
              <a:solidFill>
                <a:schemeClr val="accent6"/>
              </a:solidFill>
              <a:latin typeface="Roboto Slab"/>
              <a:ea typeface="Roboto Slab"/>
              <a:cs typeface="Roboto Slab"/>
              <a:sym typeface="Roboto Slab"/>
            </a:endParaRPr>
          </a:p>
        </p:txBody>
      </p:sp>
      <p:sp>
        <p:nvSpPr>
          <p:cNvPr id="197" name="Google Shape;197;p38"/>
          <p:cNvSpPr txBox="1">
            <a:spLocks noGrp="1"/>
          </p:cNvSpPr>
          <p:nvPr>
            <p:ph type="subTitle" idx="4294967295"/>
          </p:nvPr>
        </p:nvSpPr>
        <p:spPr>
          <a:xfrm>
            <a:off x="1113000" y="1869075"/>
            <a:ext cx="7291200" cy="20826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50000"/>
              </a:lnSpc>
              <a:spcBef>
                <a:spcPts val="0"/>
              </a:spcBef>
              <a:spcAft>
                <a:spcPts val="0"/>
              </a:spcAft>
              <a:buClr>
                <a:schemeClr val="dk1"/>
              </a:buClr>
              <a:buSzPts val="1700"/>
              <a:buFont typeface="Roboto Slab"/>
              <a:buChar char="●"/>
            </a:pPr>
            <a:r>
              <a:rPr lang="en" sz="1700" b="0" i="0" u="none" strike="noStrike" cap="none">
                <a:solidFill>
                  <a:schemeClr val="dk1"/>
                </a:solidFill>
                <a:latin typeface="Roboto Slab"/>
                <a:ea typeface="Roboto Slab"/>
                <a:cs typeface="Roboto Slab"/>
                <a:sym typeface="Roboto Slab"/>
              </a:rPr>
              <a:t>Sample Course of Study on your</a:t>
            </a:r>
            <a:r>
              <a:rPr lang="en" sz="1700" b="0" i="0" u="none" strike="noStrike" cap="none">
                <a:solidFill>
                  <a:schemeClr val="accent6"/>
                </a:solidFill>
                <a:latin typeface="Roboto Slab"/>
                <a:ea typeface="Roboto Slab"/>
                <a:cs typeface="Roboto Slab"/>
                <a:sym typeface="Roboto Slab"/>
              </a:rPr>
              <a:t> </a:t>
            </a:r>
            <a:r>
              <a:rPr lang="en" sz="1700" b="0" i="0" u="sng" strike="noStrike" cap="none">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Department Site</a:t>
            </a:r>
            <a:endParaRPr sz="1700" b="0" i="0" u="none" strike="noStrike" cap="none">
              <a:solidFill>
                <a:schemeClr val="accent6"/>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b="0" i="0" u="none" strike="noStrike" cap="none">
                <a:solidFill>
                  <a:schemeClr val="dk1"/>
                </a:solidFill>
                <a:latin typeface="Roboto Slab"/>
                <a:ea typeface="Roboto Slab"/>
                <a:cs typeface="Roboto Slab"/>
                <a:sym typeface="Roboto Slab"/>
              </a:rPr>
              <a:t>Course Descriptions are found in the</a:t>
            </a:r>
            <a:r>
              <a:rPr lang="en" sz="1700" b="0" i="0" u="none" strike="noStrike" cap="none">
                <a:solidFill>
                  <a:schemeClr val="accent6"/>
                </a:solidFill>
                <a:latin typeface="Roboto Slab"/>
                <a:ea typeface="Roboto Slab"/>
                <a:cs typeface="Roboto Slab"/>
                <a:sym typeface="Roboto Slab"/>
              </a:rPr>
              <a:t> </a:t>
            </a:r>
            <a:r>
              <a:rPr lang="en" sz="1700" b="0" i="0" u="sng" strike="noStrike" cap="none">
                <a:solidFill>
                  <a:schemeClr val="accent6"/>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College Catalog</a:t>
            </a:r>
            <a:endParaRPr sz="1700" b="0" i="0" u="none" strike="noStrike" cap="none">
              <a:solidFill>
                <a:schemeClr val="accent6"/>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b="0" i="0" u="none" strike="noStrike" cap="none">
                <a:solidFill>
                  <a:schemeClr val="dk1"/>
                </a:solidFill>
                <a:latin typeface="Roboto Slab"/>
                <a:ea typeface="Roboto Slab"/>
                <a:cs typeface="Roboto Slab"/>
                <a:sym typeface="Roboto Slab"/>
              </a:rPr>
              <a:t>Talk to an Academic (Faculty) </a:t>
            </a:r>
            <a:r>
              <a:rPr lang="en" sz="1700" b="0" i="0" u="sng" strike="noStrike" cap="none">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Advisor</a:t>
            </a:r>
            <a:endParaRPr sz="1700" b="0" i="0" u="none" strike="noStrike" cap="none">
              <a:solidFill>
                <a:schemeClr val="accent6"/>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b="0" i="0" u="none" strike="noStrike" cap="none">
                <a:solidFill>
                  <a:schemeClr val="dk1"/>
                </a:solidFill>
                <a:latin typeface="Roboto Slab"/>
                <a:ea typeface="Roboto Slab"/>
                <a:cs typeface="Roboto Slab"/>
                <a:sym typeface="Roboto Slab"/>
              </a:rPr>
              <a:t>Explore the </a:t>
            </a:r>
            <a:r>
              <a:rPr lang="en" sz="1700" b="0" i="0" u="sng" strike="noStrike" cap="none">
                <a:solidFill>
                  <a:schemeClr val="accent6"/>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Academic Advising Webpage</a:t>
            </a:r>
            <a:endParaRPr sz="1700" b="0" i="0" u="none" strike="noStrike" cap="none">
              <a:solidFill>
                <a:schemeClr val="accent6"/>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b="0" i="0" u="none" strike="noStrike" cap="none">
                <a:solidFill>
                  <a:schemeClr val="dk1"/>
                </a:solidFill>
                <a:latin typeface="Roboto Slab"/>
                <a:ea typeface="Roboto Slab"/>
                <a:cs typeface="Roboto Slab"/>
                <a:sym typeface="Roboto Slab"/>
              </a:rPr>
              <a:t>Become better prepared by using </a:t>
            </a:r>
            <a:r>
              <a:rPr lang="en" sz="1700" u="sng">
                <a:solidFill>
                  <a:schemeClr val="accent6"/>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The Companion</a:t>
            </a:r>
            <a:endParaRPr sz="1700" b="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Preparing for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Academic Advisement</a:t>
            </a:r>
            <a:endParaRPr b="1">
              <a:solidFill>
                <a:schemeClr val="accent5"/>
              </a:solidFill>
            </a:endParaRPr>
          </a:p>
        </p:txBody>
      </p:sp>
      <p:sp>
        <p:nvSpPr>
          <p:cNvPr id="203" name="Google Shape;203;p39"/>
          <p:cNvSpPr txBox="1">
            <a:spLocks noGrp="1"/>
          </p:cNvSpPr>
          <p:nvPr>
            <p:ph type="title"/>
          </p:nvPr>
        </p:nvSpPr>
        <p:spPr>
          <a:xfrm>
            <a:off x="460950" y="324245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800"/>
              <a:buNone/>
            </a:pPr>
            <a:r>
              <a:rPr lang="en" sz="3520" b="1">
                <a:solidFill>
                  <a:schemeClr val="accent5"/>
                </a:solidFill>
              </a:rPr>
              <a:t>(planning your schedule)</a:t>
            </a:r>
            <a:endParaRPr sz="3520" b="1">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40"/>
          <p:cNvPicPr preferRelativeResize="0"/>
          <p:nvPr/>
        </p:nvPicPr>
        <p:blipFill>
          <a:blip r:embed="rId3">
            <a:alphaModFix/>
          </a:blip>
          <a:stretch>
            <a:fillRect/>
          </a:stretch>
        </p:blipFill>
        <p:spPr>
          <a:xfrm>
            <a:off x="349750" y="207812"/>
            <a:ext cx="8444502" cy="3889375"/>
          </a:xfrm>
          <a:prstGeom prst="rect">
            <a:avLst/>
          </a:prstGeom>
          <a:noFill/>
          <a:ln>
            <a:noFill/>
          </a:ln>
        </p:spPr>
      </p:pic>
      <p:sp>
        <p:nvSpPr>
          <p:cNvPr id="209" name="Google Shape;209;p40"/>
          <p:cNvSpPr/>
          <p:nvPr/>
        </p:nvSpPr>
        <p:spPr>
          <a:xfrm>
            <a:off x="5543250" y="730475"/>
            <a:ext cx="994200" cy="43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0"/>
          <p:cNvSpPr/>
          <p:nvPr/>
        </p:nvSpPr>
        <p:spPr>
          <a:xfrm>
            <a:off x="5642475" y="1241550"/>
            <a:ext cx="1254300" cy="43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a:spLocks noGrp="1"/>
          </p:cNvSpPr>
          <p:nvPr>
            <p:ph type="title"/>
          </p:nvPr>
        </p:nvSpPr>
        <p:spPr>
          <a:xfrm>
            <a:off x="3642025" y="4529975"/>
            <a:ext cx="5665800" cy="608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420"/>
              <a:buNone/>
            </a:pPr>
            <a:r>
              <a:rPr lang="en" sz="1920" b="1" u="sng">
                <a:solidFill>
                  <a:schemeClr val="accent6"/>
                </a:solidFill>
                <a:hlinkClick r:id="rId3">
                  <a:extLst>
                    <a:ext uri="{A12FA001-AC4F-418D-AE19-62706E023703}">
                      <ahyp:hlinkClr xmlns:ahyp="http://schemas.microsoft.com/office/drawing/2018/hyperlinkcolor" val="tx"/>
                    </a:ext>
                  </a:extLst>
                </a:hlinkClick>
              </a:rPr>
              <a:t>http://www.citytech.cuny.edu/advisement/</a:t>
            </a:r>
            <a:endParaRPr sz="1920" b="1">
              <a:solidFill>
                <a:schemeClr val="accent6"/>
              </a:solidFill>
            </a:endParaRPr>
          </a:p>
        </p:txBody>
      </p:sp>
      <p:pic>
        <p:nvPicPr>
          <p:cNvPr id="216" name="Google Shape;216;p41"/>
          <p:cNvPicPr preferRelativeResize="0"/>
          <p:nvPr/>
        </p:nvPicPr>
        <p:blipFill>
          <a:blip r:embed="rId4">
            <a:alphaModFix/>
          </a:blip>
          <a:stretch>
            <a:fillRect/>
          </a:stretch>
        </p:blipFill>
        <p:spPr>
          <a:xfrm>
            <a:off x="163150" y="77225"/>
            <a:ext cx="5979000" cy="4681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a:spLocks noGrp="1"/>
          </p:cNvSpPr>
          <p:nvPr>
            <p:ph type="body" idx="4294967295"/>
          </p:nvPr>
        </p:nvSpPr>
        <p:spPr>
          <a:xfrm>
            <a:off x="1954825" y="4590575"/>
            <a:ext cx="7275600" cy="1071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b="1"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http://www.citytech.cuny.edu/advisement/six-steps.aspx</a:t>
            </a:r>
            <a:endParaRPr b="1">
              <a:solidFill>
                <a:schemeClr val="accent6"/>
              </a:solidFill>
              <a:latin typeface="Roboto Slab"/>
              <a:ea typeface="Roboto Slab"/>
              <a:cs typeface="Roboto Slab"/>
              <a:sym typeface="Roboto Slab"/>
            </a:endParaRPr>
          </a:p>
        </p:txBody>
      </p:sp>
      <p:pic>
        <p:nvPicPr>
          <p:cNvPr id="222" name="Google Shape;222;p42"/>
          <p:cNvPicPr preferRelativeResize="0"/>
          <p:nvPr/>
        </p:nvPicPr>
        <p:blipFill rotWithShape="1">
          <a:blip r:embed="rId4">
            <a:alphaModFix/>
          </a:blip>
          <a:srcRect b="18267"/>
          <a:stretch/>
        </p:blipFill>
        <p:spPr>
          <a:xfrm>
            <a:off x="152400" y="152400"/>
            <a:ext cx="6097125" cy="4230951"/>
          </a:xfrm>
          <a:prstGeom prst="rect">
            <a:avLst/>
          </a:prstGeom>
          <a:noFill/>
          <a:ln>
            <a:noFill/>
          </a:ln>
        </p:spPr>
      </p:pic>
      <p:sp>
        <p:nvSpPr>
          <p:cNvPr id="223" name="Google Shape;223;p42"/>
          <p:cNvSpPr/>
          <p:nvPr/>
        </p:nvSpPr>
        <p:spPr>
          <a:xfrm>
            <a:off x="375850" y="1363725"/>
            <a:ext cx="10845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3"/>
          <p:cNvPicPr preferRelativeResize="0"/>
          <p:nvPr/>
        </p:nvPicPr>
        <p:blipFill rotWithShape="1">
          <a:blip r:embed="rId3">
            <a:alphaModFix/>
          </a:blip>
          <a:srcRect/>
          <a:stretch/>
        </p:blipFill>
        <p:spPr>
          <a:xfrm>
            <a:off x="1585050" y="1267125"/>
            <a:ext cx="5963000" cy="238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980250" y="24791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FOUR:</a:t>
            </a:r>
            <a:endParaRPr sz="4110" b="1">
              <a:solidFill>
                <a:schemeClr val="accent6"/>
              </a:solidFill>
            </a:endParaRPr>
          </a:p>
          <a:p>
            <a:pPr marL="0" lvl="0" indent="0" algn="ctr" rtl="0">
              <a:lnSpc>
                <a:spcPct val="100000"/>
              </a:lnSpc>
              <a:spcBef>
                <a:spcPts val="0"/>
              </a:spcBef>
              <a:spcAft>
                <a:spcPts val="0"/>
              </a:spcAft>
              <a:buSzPct val="114283"/>
              <a:buNone/>
            </a:pPr>
            <a:r>
              <a:rPr lang="en" sz="3888" b="1"/>
              <a:t>#aMAJORdecision</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Looking Back and Looking Forward</a:t>
            </a:r>
            <a:endParaRPr sz="3888" b="1"/>
          </a:p>
        </p:txBody>
      </p:sp>
      <p:sp>
        <p:nvSpPr>
          <p:cNvPr id="127" name="Google Shape;127;p26"/>
          <p:cNvSpPr txBox="1">
            <a:spLocks noGrp="1"/>
          </p:cNvSpPr>
          <p:nvPr>
            <p:ph type="subTitle" idx="1"/>
          </p:nvPr>
        </p:nvSpPr>
        <p:spPr>
          <a:xfrm>
            <a:off x="1822377" y="3671525"/>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a:solidFill>
                  <a:schemeClr val="accent6"/>
                </a:solidFill>
              </a:rPr>
              <a:t>Session 4</a:t>
            </a:r>
            <a:endParaRPr>
              <a:solidFill>
                <a:schemeClr val="accent6"/>
              </a:solidFill>
            </a:endParaRPr>
          </a:p>
          <a:p>
            <a:pPr marL="0" lvl="0" indent="0" algn="r" rtl="0">
              <a:lnSpc>
                <a:spcPct val="100000"/>
              </a:lnSpc>
              <a:spcBef>
                <a:spcPts val="0"/>
              </a:spcBef>
              <a:spcAft>
                <a:spcPts val="0"/>
              </a:spcAft>
              <a:buSzPct val="129032"/>
              <a:buNone/>
            </a:pPr>
            <a:r>
              <a:rPr lang="en">
                <a:solidFill>
                  <a:schemeClr val="accent6"/>
                </a:solidFill>
              </a:rPr>
              <a:t>Date</a:t>
            </a:r>
            <a:endParaRPr>
              <a:solidFill>
                <a:schemeClr val="accent6"/>
              </a:solidFill>
            </a:endParaRPr>
          </a:p>
          <a:p>
            <a:pPr marL="0" lvl="0" indent="0" algn="r" rtl="0">
              <a:lnSpc>
                <a:spcPct val="100000"/>
              </a:lnSpc>
              <a:spcBef>
                <a:spcPts val="0"/>
              </a:spcBef>
              <a:spcAft>
                <a:spcPts val="0"/>
              </a:spcAft>
              <a:buSzPct val="129032"/>
              <a:buNone/>
            </a:pPr>
            <a:r>
              <a:rPr lang="en">
                <a:solidFill>
                  <a:schemeClr val="accent6"/>
                </a:solidFill>
              </a:rPr>
              <a:t>Professor</a:t>
            </a:r>
            <a:endParaRPr>
              <a:solidFill>
                <a:schemeClr val="accent6"/>
              </a:solidFill>
            </a:endParaRPr>
          </a:p>
        </p:txBody>
      </p:sp>
      <p:grpSp>
        <p:nvGrpSpPr>
          <p:cNvPr id="128" name="Google Shape;128;p26"/>
          <p:cNvGrpSpPr/>
          <p:nvPr/>
        </p:nvGrpSpPr>
        <p:grpSpPr>
          <a:xfrm>
            <a:off x="1" y="4385075"/>
            <a:ext cx="1881900" cy="758425"/>
            <a:chOff x="86851" y="4297675"/>
            <a:chExt cx="1881900" cy="758425"/>
          </a:xfrm>
        </p:grpSpPr>
        <p:pic>
          <p:nvPicPr>
            <p:cNvPr id="129" name="Google Shape;129;p26"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130" name="Google Shape;130;p26"/>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a:t>
              </a:r>
              <a:r>
                <a:rPr lang="en" sz="1450">
                  <a:latin typeface="Roboto"/>
                  <a:ea typeface="Roboto"/>
                  <a:cs typeface="Roboto"/>
                  <a:sym typeface="Roboto"/>
                </a:rPr>
                <a:t>, </a:t>
              </a:r>
              <a:r>
                <a:rPr lang="en" sz="1450" b="0" i="0" u="none" strike="noStrike" cap="none">
                  <a:solidFill>
                    <a:srgbClr val="000000"/>
                  </a:solidFill>
                  <a:latin typeface="Roboto"/>
                  <a:ea typeface="Roboto"/>
                  <a:cs typeface="Roboto"/>
                  <a:sym typeface="Roboto"/>
                </a:rPr>
                <a:t>Sarah Paruolo </a:t>
              </a:r>
              <a:r>
                <a:rPr lang="en" sz="1450">
                  <a:latin typeface="Roboto"/>
                  <a:ea typeface="Roboto"/>
                  <a:cs typeface="Roboto"/>
                  <a:sym typeface="Roboto"/>
                </a:rPr>
                <a:t>, and Jessica DeCoux i</a:t>
              </a:r>
              <a:r>
                <a:rPr lang="en" sz="1450" b="0" i="0" u="none" strike="noStrike" cap="none">
                  <a:solidFill>
                    <a:srgbClr val="000000"/>
                  </a:solidFill>
                  <a:latin typeface="Roboto"/>
                  <a:ea typeface="Roboto"/>
                  <a:cs typeface="Roboto"/>
                  <a:sym typeface="Roboto"/>
                </a:rPr>
                <a:t>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44"/>
          <p:cNvPicPr preferRelativeResize="0"/>
          <p:nvPr/>
        </p:nvPicPr>
        <p:blipFill>
          <a:blip r:embed="rId3">
            <a:alphaModFix/>
          </a:blip>
          <a:stretch>
            <a:fillRect/>
          </a:stretch>
        </p:blipFill>
        <p:spPr>
          <a:xfrm>
            <a:off x="152400" y="152400"/>
            <a:ext cx="7045216" cy="4838699"/>
          </a:xfrm>
          <a:prstGeom prst="rect">
            <a:avLst/>
          </a:prstGeom>
          <a:noFill/>
          <a:ln>
            <a:noFill/>
          </a:ln>
        </p:spPr>
      </p:pic>
      <p:sp>
        <p:nvSpPr>
          <p:cNvPr id="234" name="Google Shape;234;p44"/>
          <p:cNvSpPr/>
          <p:nvPr/>
        </p:nvSpPr>
        <p:spPr>
          <a:xfrm>
            <a:off x="257750" y="1911375"/>
            <a:ext cx="10845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4"/>
          <p:cNvSpPr/>
          <p:nvPr/>
        </p:nvSpPr>
        <p:spPr>
          <a:xfrm>
            <a:off x="257750" y="2321475"/>
            <a:ext cx="1814700" cy="1286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5"/>
          <p:cNvPicPr preferRelativeResize="0"/>
          <p:nvPr/>
        </p:nvPicPr>
        <p:blipFill>
          <a:blip r:embed="rId3">
            <a:alphaModFix/>
          </a:blip>
          <a:stretch>
            <a:fillRect/>
          </a:stretch>
        </p:blipFill>
        <p:spPr>
          <a:xfrm>
            <a:off x="4361700" y="87975"/>
            <a:ext cx="4586446" cy="4838701"/>
          </a:xfrm>
          <a:prstGeom prst="rect">
            <a:avLst/>
          </a:prstGeom>
          <a:noFill/>
          <a:ln>
            <a:noFill/>
          </a:ln>
        </p:spPr>
      </p:pic>
      <p:sp>
        <p:nvSpPr>
          <p:cNvPr id="241" name="Google Shape;241;p45"/>
          <p:cNvSpPr/>
          <p:nvPr/>
        </p:nvSpPr>
        <p:spPr>
          <a:xfrm>
            <a:off x="4416500" y="1876200"/>
            <a:ext cx="10845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5"/>
          <p:cNvSpPr/>
          <p:nvPr/>
        </p:nvSpPr>
        <p:spPr>
          <a:xfrm>
            <a:off x="5553650" y="3716725"/>
            <a:ext cx="10845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 name="Google Shape;243;p45"/>
          <p:cNvCxnSpPr/>
          <p:nvPr/>
        </p:nvCxnSpPr>
        <p:spPr>
          <a:xfrm>
            <a:off x="1609000" y="1019900"/>
            <a:ext cx="4000500" cy="2901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46"/>
          <p:cNvPicPr preferRelativeResize="0"/>
          <p:nvPr/>
        </p:nvPicPr>
        <p:blipFill>
          <a:blip r:embed="rId3">
            <a:alphaModFix/>
          </a:blip>
          <a:stretch>
            <a:fillRect/>
          </a:stretch>
        </p:blipFill>
        <p:spPr>
          <a:xfrm>
            <a:off x="822300" y="228398"/>
            <a:ext cx="6027203" cy="2525075"/>
          </a:xfrm>
          <a:prstGeom prst="rect">
            <a:avLst/>
          </a:prstGeom>
          <a:noFill/>
          <a:ln>
            <a:noFill/>
          </a:ln>
        </p:spPr>
      </p:pic>
      <p:sp>
        <p:nvSpPr>
          <p:cNvPr id="249" name="Google Shape;249;p46"/>
          <p:cNvSpPr/>
          <p:nvPr/>
        </p:nvSpPr>
        <p:spPr>
          <a:xfrm>
            <a:off x="2267800" y="685775"/>
            <a:ext cx="3136200" cy="480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46"/>
          <p:cNvPicPr preferRelativeResize="0"/>
          <p:nvPr/>
        </p:nvPicPr>
        <p:blipFill>
          <a:blip r:embed="rId4">
            <a:alphaModFix/>
          </a:blip>
          <a:stretch>
            <a:fillRect/>
          </a:stretch>
        </p:blipFill>
        <p:spPr>
          <a:xfrm>
            <a:off x="3971875" y="1672423"/>
            <a:ext cx="5058707" cy="2085227"/>
          </a:xfrm>
          <a:prstGeom prst="rect">
            <a:avLst/>
          </a:prstGeom>
          <a:noFill/>
          <a:ln>
            <a:noFill/>
          </a:ln>
        </p:spPr>
      </p:pic>
      <p:sp>
        <p:nvSpPr>
          <p:cNvPr id="251" name="Google Shape;251;p46"/>
          <p:cNvSpPr/>
          <p:nvPr/>
        </p:nvSpPr>
        <p:spPr>
          <a:xfrm>
            <a:off x="5230675" y="1857350"/>
            <a:ext cx="13572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7"/>
          <p:cNvPicPr preferRelativeResize="0"/>
          <p:nvPr/>
        </p:nvPicPr>
        <p:blipFill>
          <a:blip r:embed="rId3">
            <a:alphaModFix/>
          </a:blip>
          <a:stretch>
            <a:fillRect/>
          </a:stretch>
        </p:blipFill>
        <p:spPr>
          <a:xfrm>
            <a:off x="152400" y="152400"/>
            <a:ext cx="8210724" cy="4577850"/>
          </a:xfrm>
          <a:prstGeom prst="rect">
            <a:avLst/>
          </a:prstGeom>
          <a:noFill/>
          <a:ln>
            <a:noFill/>
          </a:ln>
        </p:spPr>
      </p:pic>
      <p:sp>
        <p:nvSpPr>
          <p:cNvPr id="257" name="Google Shape;257;p47"/>
          <p:cNvSpPr/>
          <p:nvPr/>
        </p:nvSpPr>
        <p:spPr>
          <a:xfrm>
            <a:off x="1787600" y="1120075"/>
            <a:ext cx="5598000" cy="673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8" name="Google Shape;258;p47"/>
          <p:cNvCxnSpPr/>
          <p:nvPr/>
        </p:nvCxnSpPr>
        <p:spPr>
          <a:xfrm rot="10800000" flipH="1">
            <a:off x="1345225" y="2291800"/>
            <a:ext cx="1658700" cy="1374600"/>
          </a:xfrm>
          <a:prstGeom prst="straightConnector1">
            <a:avLst/>
          </a:prstGeom>
          <a:noFill/>
          <a:ln w="28575" cap="flat" cmpd="sng">
            <a:solidFill>
              <a:srgbClr val="FF0000"/>
            </a:solidFill>
            <a:prstDash val="solid"/>
            <a:round/>
            <a:headEnd type="none" w="med" len="med"/>
            <a:tailEnd type="triangle" w="med" len="med"/>
          </a:ln>
        </p:spPr>
      </p:cxnSp>
      <p:cxnSp>
        <p:nvCxnSpPr>
          <p:cNvPr id="259" name="Google Shape;259;p47"/>
          <p:cNvCxnSpPr/>
          <p:nvPr/>
        </p:nvCxnSpPr>
        <p:spPr>
          <a:xfrm rot="10800000" flipH="1">
            <a:off x="3607775" y="2338675"/>
            <a:ext cx="1658700" cy="1374600"/>
          </a:xfrm>
          <a:prstGeom prst="straightConnector1">
            <a:avLst/>
          </a:prstGeom>
          <a:noFill/>
          <a:ln w="28575" cap="flat" cmpd="sng">
            <a:solidFill>
              <a:srgbClr val="FF0000"/>
            </a:solidFill>
            <a:prstDash val="solid"/>
            <a:round/>
            <a:headEnd type="none" w="med" len="med"/>
            <a:tailEnd type="triangle" w="med" len="med"/>
          </a:ln>
        </p:spPr>
      </p:cxnSp>
      <p:cxnSp>
        <p:nvCxnSpPr>
          <p:cNvPr id="260" name="Google Shape;260;p47"/>
          <p:cNvCxnSpPr/>
          <p:nvPr/>
        </p:nvCxnSpPr>
        <p:spPr>
          <a:xfrm rot="10800000" flipH="1">
            <a:off x="5580200" y="2338675"/>
            <a:ext cx="1658700" cy="13746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8"/>
          <p:cNvPicPr preferRelativeResize="0"/>
          <p:nvPr/>
        </p:nvPicPr>
        <p:blipFill>
          <a:blip r:embed="rId3">
            <a:alphaModFix/>
          </a:blip>
          <a:stretch>
            <a:fillRect/>
          </a:stretch>
        </p:blipFill>
        <p:spPr>
          <a:xfrm>
            <a:off x="152400" y="152400"/>
            <a:ext cx="6272685" cy="4838700"/>
          </a:xfrm>
          <a:prstGeom prst="rect">
            <a:avLst/>
          </a:prstGeom>
          <a:noFill/>
          <a:ln>
            <a:noFill/>
          </a:ln>
        </p:spPr>
      </p:pic>
      <p:sp>
        <p:nvSpPr>
          <p:cNvPr id="266" name="Google Shape;266;p48"/>
          <p:cNvSpPr/>
          <p:nvPr/>
        </p:nvSpPr>
        <p:spPr>
          <a:xfrm>
            <a:off x="3302825" y="1467600"/>
            <a:ext cx="1638600" cy="352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8"/>
          <p:cNvSpPr/>
          <p:nvPr/>
        </p:nvSpPr>
        <p:spPr>
          <a:xfrm>
            <a:off x="5481275" y="1910150"/>
            <a:ext cx="9438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8"/>
          <p:cNvSpPr/>
          <p:nvPr/>
        </p:nvSpPr>
        <p:spPr>
          <a:xfrm>
            <a:off x="5440225" y="4137525"/>
            <a:ext cx="9438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8"/>
          <p:cNvSpPr/>
          <p:nvPr/>
        </p:nvSpPr>
        <p:spPr>
          <a:xfrm>
            <a:off x="1773875" y="1857350"/>
            <a:ext cx="3707400" cy="352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8"/>
          <p:cNvSpPr/>
          <p:nvPr/>
        </p:nvSpPr>
        <p:spPr>
          <a:xfrm>
            <a:off x="1911600" y="4137525"/>
            <a:ext cx="22911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4572000" y="998675"/>
            <a:ext cx="9438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9"/>
          <p:cNvPicPr preferRelativeResize="0"/>
          <p:nvPr/>
        </p:nvPicPr>
        <p:blipFill>
          <a:blip r:embed="rId3">
            <a:alphaModFix/>
          </a:blip>
          <a:stretch>
            <a:fillRect/>
          </a:stretch>
        </p:blipFill>
        <p:spPr>
          <a:xfrm>
            <a:off x="152400" y="152400"/>
            <a:ext cx="6048376" cy="4838701"/>
          </a:xfrm>
          <a:prstGeom prst="rect">
            <a:avLst/>
          </a:prstGeom>
          <a:noFill/>
          <a:ln>
            <a:noFill/>
          </a:ln>
        </p:spPr>
      </p:pic>
      <p:sp>
        <p:nvSpPr>
          <p:cNvPr id="277" name="Google Shape;277;p49"/>
          <p:cNvSpPr/>
          <p:nvPr/>
        </p:nvSpPr>
        <p:spPr>
          <a:xfrm>
            <a:off x="4716350" y="1496925"/>
            <a:ext cx="14844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9"/>
          <p:cNvSpPr/>
          <p:nvPr/>
        </p:nvSpPr>
        <p:spPr>
          <a:xfrm>
            <a:off x="4405675" y="989900"/>
            <a:ext cx="9438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9"/>
          <p:cNvSpPr/>
          <p:nvPr/>
        </p:nvSpPr>
        <p:spPr>
          <a:xfrm>
            <a:off x="1907925" y="1810525"/>
            <a:ext cx="2013300" cy="58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 name="Google Shape;280;p49"/>
          <p:cNvCxnSpPr/>
          <p:nvPr/>
        </p:nvCxnSpPr>
        <p:spPr>
          <a:xfrm flipH="1">
            <a:off x="3973775" y="1705700"/>
            <a:ext cx="3482100" cy="694500"/>
          </a:xfrm>
          <a:prstGeom prst="straightConnector1">
            <a:avLst/>
          </a:prstGeom>
          <a:noFill/>
          <a:ln w="28575" cap="flat" cmpd="sng">
            <a:solidFill>
              <a:srgbClr val="FF0000"/>
            </a:solidFill>
            <a:prstDash val="solid"/>
            <a:round/>
            <a:headEnd type="none" w="med" len="med"/>
            <a:tailEnd type="triangle" w="med" len="med"/>
          </a:ln>
        </p:spPr>
      </p:cxnSp>
      <p:cxnSp>
        <p:nvCxnSpPr>
          <p:cNvPr id="281" name="Google Shape;281;p49"/>
          <p:cNvCxnSpPr/>
          <p:nvPr/>
        </p:nvCxnSpPr>
        <p:spPr>
          <a:xfrm flipH="1">
            <a:off x="3921150" y="2312375"/>
            <a:ext cx="3807300" cy="451200"/>
          </a:xfrm>
          <a:prstGeom prst="straightConnector1">
            <a:avLst/>
          </a:prstGeom>
          <a:noFill/>
          <a:ln w="28575" cap="flat" cmpd="sng">
            <a:solidFill>
              <a:srgbClr val="FF0000"/>
            </a:solidFill>
            <a:prstDash val="solid"/>
            <a:round/>
            <a:headEnd type="none" w="med" len="med"/>
            <a:tailEnd type="triangle" w="med" len="med"/>
          </a:ln>
        </p:spPr>
      </p:cxnSp>
      <p:cxnSp>
        <p:nvCxnSpPr>
          <p:cNvPr id="282" name="Google Shape;282;p49"/>
          <p:cNvCxnSpPr/>
          <p:nvPr/>
        </p:nvCxnSpPr>
        <p:spPr>
          <a:xfrm flipH="1">
            <a:off x="3885750" y="2813550"/>
            <a:ext cx="3499800" cy="281400"/>
          </a:xfrm>
          <a:prstGeom prst="straightConnector1">
            <a:avLst/>
          </a:prstGeom>
          <a:noFill/>
          <a:ln w="28575" cap="flat" cmpd="sng">
            <a:solidFill>
              <a:srgbClr val="FF0000"/>
            </a:solidFill>
            <a:prstDash val="solid"/>
            <a:round/>
            <a:headEnd type="none" w="med" len="med"/>
            <a:tailEnd type="triangle" w="med" len="med"/>
          </a:ln>
        </p:spPr>
      </p:cxnSp>
      <p:cxnSp>
        <p:nvCxnSpPr>
          <p:cNvPr id="283" name="Google Shape;283;p49"/>
          <p:cNvCxnSpPr/>
          <p:nvPr/>
        </p:nvCxnSpPr>
        <p:spPr>
          <a:xfrm rot="10800000">
            <a:off x="3885975" y="3376000"/>
            <a:ext cx="3921600" cy="61800"/>
          </a:xfrm>
          <a:prstGeom prst="straightConnector1">
            <a:avLst/>
          </a:prstGeom>
          <a:noFill/>
          <a:ln w="28575" cap="flat" cmpd="sng">
            <a:solidFill>
              <a:srgbClr val="FF0000"/>
            </a:solidFill>
            <a:prstDash val="solid"/>
            <a:round/>
            <a:headEnd type="none" w="med" len="med"/>
            <a:tailEnd type="triangle" w="med" len="med"/>
          </a:ln>
        </p:spPr>
      </p:cxnSp>
      <p:cxnSp>
        <p:nvCxnSpPr>
          <p:cNvPr id="284" name="Google Shape;284;p49"/>
          <p:cNvCxnSpPr/>
          <p:nvPr/>
        </p:nvCxnSpPr>
        <p:spPr>
          <a:xfrm rot="10800000">
            <a:off x="3921300" y="3599025"/>
            <a:ext cx="3736800" cy="2520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50"/>
          <p:cNvPicPr preferRelativeResize="0"/>
          <p:nvPr/>
        </p:nvPicPr>
        <p:blipFill rotWithShape="1">
          <a:blip r:embed="rId3">
            <a:alphaModFix/>
          </a:blip>
          <a:srcRect/>
          <a:stretch/>
        </p:blipFill>
        <p:spPr>
          <a:xfrm>
            <a:off x="1585950" y="1302000"/>
            <a:ext cx="5972100" cy="2539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DegreeWorks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Degree Audit</a:t>
            </a:r>
            <a:endParaRPr b="1">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2"/>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endParaRPr/>
          </a:p>
        </p:txBody>
      </p:sp>
      <p:sp>
        <p:nvSpPr>
          <p:cNvPr id="300" name="Google Shape;300;p52"/>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endParaRPr/>
          </a:p>
        </p:txBody>
      </p:sp>
      <p:pic>
        <p:nvPicPr>
          <p:cNvPr id="301" name="Google Shape;301;p52"/>
          <p:cNvPicPr preferRelativeResize="0"/>
          <p:nvPr/>
        </p:nvPicPr>
        <p:blipFill>
          <a:blip r:embed="rId3">
            <a:alphaModFix/>
          </a:blip>
          <a:stretch>
            <a:fillRect/>
          </a:stretch>
        </p:blipFill>
        <p:spPr>
          <a:xfrm>
            <a:off x="554674" y="236375"/>
            <a:ext cx="7892500" cy="4670751"/>
          </a:xfrm>
          <a:prstGeom prst="rect">
            <a:avLst/>
          </a:prstGeom>
          <a:noFill/>
          <a:ln w="28575" cap="flat" cmpd="sng">
            <a:solidFill>
              <a:srgbClr val="FF0000"/>
            </a:solidFill>
            <a:prstDash val="solid"/>
            <a:round/>
            <a:headEnd type="none" w="sm" len="sm"/>
            <a:tailEnd type="none" w="sm" len="sm"/>
          </a:ln>
        </p:spPr>
      </p:pic>
      <p:sp>
        <p:nvSpPr>
          <p:cNvPr id="302" name="Google Shape;302;p52"/>
          <p:cNvSpPr/>
          <p:nvPr/>
        </p:nvSpPr>
        <p:spPr>
          <a:xfrm>
            <a:off x="4422825" y="3878125"/>
            <a:ext cx="1415700" cy="1137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3"/>
          <p:cNvPicPr preferRelativeResize="0"/>
          <p:nvPr/>
        </p:nvPicPr>
        <p:blipFill rotWithShape="1">
          <a:blip r:embed="rId3">
            <a:alphaModFix/>
          </a:blip>
          <a:srcRect/>
          <a:stretch/>
        </p:blipFill>
        <p:spPr>
          <a:xfrm>
            <a:off x="514350" y="223000"/>
            <a:ext cx="5342325" cy="3625425"/>
          </a:xfrm>
          <a:prstGeom prst="rect">
            <a:avLst/>
          </a:prstGeom>
          <a:noFill/>
          <a:ln>
            <a:noFill/>
          </a:ln>
        </p:spPr>
      </p:pic>
      <p:sp>
        <p:nvSpPr>
          <p:cNvPr id="308" name="Google Shape;308;p53"/>
          <p:cNvSpPr txBox="1"/>
          <p:nvPr/>
        </p:nvSpPr>
        <p:spPr>
          <a:xfrm>
            <a:off x="147000" y="4138600"/>
            <a:ext cx="8850000" cy="683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600"/>
              </a:spcAft>
              <a:buClr>
                <a:srgbClr val="000000"/>
              </a:buClr>
              <a:buSzPts val="1800"/>
              <a:buFont typeface="Arial"/>
              <a:buNone/>
            </a:pPr>
            <a:r>
              <a:rPr lang="en" sz="1800" b="1" i="0" u="sng" strike="noStrike" cap="none">
                <a:solidFill>
                  <a:schemeClr val="accent6"/>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https://www.citytech.cuny.edu/registrar/docs/Student_Guides/How_to_Read_your_DegreeWorks_Presentation.pdf</a:t>
            </a:r>
            <a:endParaRPr sz="1800" b="1"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Today’s Topics</a:t>
            </a:r>
            <a:endParaRPr sz="4900" b="1">
              <a:solidFill>
                <a:schemeClr val="accent6"/>
              </a:solidFill>
            </a:endParaRPr>
          </a:p>
        </p:txBody>
      </p:sp>
      <p:sp>
        <p:nvSpPr>
          <p:cNvPr id="136" name="Google Shape;136;p27"/>
          <p:cNvSpPr txBox="1">
            <a:spLocks noGrp="1"/>
          </p:cNvSpPr>
          <p:nvPr>
            <p:ph type="body" idx="2"/>
          </p:nvPr>
        </p:nvSpPr>
        <p:spPr>
          <a:xfrm>
            <a:off x="4939500" y="522225"/>
            <a:ext cx="3837000" cy="3897000"/>
          </a:xfrm>
          <a:prstGeom prst="rect">
            <a:avLst/>
          </a:prstGeom>
        </p:spPr>
        <p:txBody>
          <a:bodyPr spcFirstLastPara="1" wrap="square" lIns="91425" tIns="91425" rIns="91425" bIns="91425" anchor="ctr" anchorCtr="0">
            <a:normAutofit fontScale="85000" lnSpcReduction="20000"/>
          </a:bodyPr>
          <a:lstStyle/>
          <a:p>
            <a:pPr marL="0" lvl="0" indent="0" algn="l" rtl="0">
              <a:lnSpc>
                <a:spcPct val="100000"/>
              </a:lnSpc>
              <a:spcBef>
                <a:spcPts val="0"/>
              </a:spcBef>
              <a:spcAft>
                <a:spcPts val="0"/>
              </a:spcAft>
              <a:buNone/>
            </a:pPr>
            <a:r>
              <a:rPr lang="en" sz="1700">
                <a:solidFill>
                  <a:schemeClr val="accent5"/>
                </a:solidFill>
                <a:latin typeface="Roboto Slab"/>
                <a:ea typeface="Roboto Slab"/>
                <a:cs typeface="Roboto Slab"/>
                <a:sym typeface="Roboto Slab"/>
              </a:rPr>
              <a:t>Part A:</a:t>
            </a:r>
            <a:endParaRPr sz="17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Registration: Commitments and Responsibilities </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University Structure</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Your Major Matters</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Academic Advisement vs. Registration</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Preparing for Advisement</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DegreeWorks Degree Audit</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My Academic Career Planner</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Academic Advisors</a:t>
            </a:r>
            <a:endParaRPr sz="1900">
              <a:solidFill>
                <a:schemeClr val="accent5"/>
              </a:solidFill>
              <a:latin typeface="Roboto Slab"/>
              <a:ea typeface="Roboto Slab"/>
              <a:cs typeface="Roboto Slab"/>
              <a:sym typeface="Roboto Slab"/>
            </a:endParaRPr>
          </a:p>
          <a:p>
            <a:pPr marL="0" lvl="0" indent="0" algn="l" rtl="0">
              <a:lnSpc>
                <a:spcPct val="100000"/>
              </a:lnSpc>
              <a:spcBef>
                <a:spcPts val="300"/>
              </a:spcBef>
              <a:spcAft>
                <a:spcPts val="0"/>
              </a:spcAft>
              <a:buNone/>
            </a:pPr>
            <a:endParaRPr sz="1900">
              <a:solidFill>
                <a:schemeClr val="accent5"/>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1900">
                <a:solidFill>
                  <a:schemeClr val="accent5"/>
                </a:solidFill>
                <a:latin typeface="Roboto Slab"/>
                <a:ea typeface="Roboto Slab"/>
                <a:cs typeface="Roboto Slab"/>
                <a:sym typeface="Roboto Slab"/>
              </a:rPr>
              <a:t>Part B:</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Vocabulary Review/Activity</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Setting Effective Goals</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200"/>
              </a:spcBef>
              <a:spcAft>
                <a:spcPts val="20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Create an Action Plan</a:t>
            </a:r>
            <a:endParaRPr sz="1900">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4"/>
          <p:cNvPicPr preferRelativeResize="0"/>
          <p:nvPr/>
        </p:nvPicPr>
        <p:blipFill>
          <a:blip r:embed="rId3">
            <a:alphaModFix/>
          </a:blip>
          <a:stretch>
            <a:fillRect/>
          </a:stretch>
        </p:blipFill>
        <p:spPr>
          <a:xfrm>
            <a:off x="68850" y="260087"/>
            <a:ext cx="7535452" cy="4764826"/>
          </a:xfrm>
          <a:prstGeom prst="rect">
            <a:avLst/>
          </a:prstGeom>
          <a:noFill/>
          <a:ln>
            <a:noFill/>
          </a:ln>
        </p:spPr>
      </p:pic>
      <p:sp>
        <p:nvSpPr>
          <p:cNvPr id="314" name="Google Shape;314;p54"/>
          <p:cNvSpPr/>
          <p:nvPr/>
        </p:nvSpPr>
        <p:spPr>
          <a:xfrm>
            <a:off x="644125" y="260075"/>
            <a:ext cx="567900" cy="219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5" name="Google Shape;315;p54"/>
          <p:cNvSpPr/>
          <p:nvPr/>
        </p:nvSpPr>
        <p:spPr>
          <a:xfrm>
            <a:off x="1417150" y="1511625"/>
            <a:ext cx="567900" cy="219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5"/>
          <p:cNvPicPr preferRelativeResize="0"/>
          <p:nvPr/>
        </p:nvPicPr>
        <p:blipFill>
          <a:blip r:embed="rId3">
            <a:alphaModFix/>
          </a:blip>
          <a:stretch>
            <a:fillRect/>
          </a:stretch>
        </p:blipFill>
        <p:spPr>
          <a:xfrm>
            <a:off x="2327000" y="152400"/>
            <a:ext cx="5821247" cy="4838701"/>
          </a:xfrm>
          <a:prstGeom prst="rect">
            <a:avLst/>
          </a:prstGeom>
          <a:noFill/>
          <a:ln>
            <a:noFill/>
          </a:ln>
        </p:spPr>
      </p:pic>
      <p:sp>
        <p:nvSpPr>
          <p:cNvPr id="321" name="Google Shape;321;p55"/>
          <p:cNvSpPr/>
          <p:nvPr/>
        </p:nvSpPr>
        <p:spPr>
          <a:xfrm>
            <a:off x="2415675" y="208125"/>
            <a:ext cx="1688100" cy="346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56"/>
          <p:cNvPicPr preferRelativeResize="0"/>
          <p:nvPr/>
        </p:nvPicPr>
        <p:blipFill>
          <a:blip r:embed="rId3">
            <a:alphaModFix/>
          </a:blip>
          <a:stretch>
            <a:fillRect/>
          </a:stretch>
        </p:blipFill>
        <p:spPr>
          <a:xfrm>
            <a:off x="152400" y="152400"/>
            <a:ext cx="6212500" cy="4838699"/>
          </a:xfrm>
          <a:prstGeom prst="rect">
            <a:avLst/>
          </a:prstGeom>
          <a:noFill/>
          <a:ln>
            <a:noFill/>
          </a:ln>
        </p:spPr>
      </p:pic>
      <p:sp>
        <p:nvSpPr>
          <p:cNvPr id="327" name="Google Shape;327;p56"/>
          <p:cNvSpPr/>
          <p:nvPr/>
        </p:nvSpPr>
        <p:spPr>
          <a:xfrm>
            <a:off x="808875" y="1640500"/>
            <a:ext cx="5490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6"/>
          <p:cNvSpPr txBox="1"/>
          <p:nvPr/>
        </p:nvSpPr>
        <p:spPr>
          <a:xfrm>
            <a:off x="2416950" y="721150"/>
            <a:ext cx="549000" cy="813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Roboto"/>
              <a:ea typeface="Roboto"/>
              <a:cs typeface="Roboto"/>
              <a:sym typeface="Roboto"/>
            </a:endParaRPr>
          </a:p>
        </p:txBody>
      </p:sp>
      <p:sp>
        <p:nvSpPr>
          <p:cNvPr id="329" name="Google Shape;329;p56"/>
          <p:cNvSpPr txBox="1"/>
          <p:nvPr/>
        </p:nvSpPr>
        <p:spPr>
          <a:xfrm>
            <a:off x="472375" y="721150"/>
            <a:ext cx="475200" cy="813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57"/>
          <p:cNvPicPr preferRelativeResize="0"/>
          <p:nvPr/>
        </p:nvPicPr>
        <p:blipFill rotWithShape="1">
          <a:blip r:embed="rId3">
            <a:alphaModFix/>
          </a:blip>
          <a:srcRect/>
          <a:stretch/>
        </p:blipFill>
        <p:spPr>
          <a:xfrm>
            <a:off x="1593851" y="1066800"/>
            <a:ext cx="5916100" cy="3027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8"/>
          <p:cNvSpPr txBox="1">
            <a:spLocks noGrp="1"/>
          </p:cNvSpPr>
          <p:nvPr>
            <p:ph type="title" idx="4294967295"/>
          </p:nvPr>
        </p:nvSpPr>
        <p:spPr>
          <a:xfrm>
            <a:off x="579975" y="1683200"/>
            <a:ext cx="4045200" cy="1506300"/>
          </a:xfrm>
          <a:prstGeom prst="rect">
            <a:avLst/>
          </a:prstGeom>
          <a:noFill/>
          <a:ln>
            <a:noFill/>
          </a:ln>
        </p:spPr>
        <p:txBody>
          <a:bodyPr spcFirstLastPara="1" wrap="square" lIns="91425" tIns="91425" rIns="91425" bIns="91425" anchor="b" anchorCtr="0">
            <a:noAutofit/>
          </a:bodyPr>
          <a:lstStyle/>
          <a:p>
            <a:pPr marL="457200" lvl="0" indent="-375920" algn="l" rtl="0">
              <a:lnSpc>
                <a:spcPct val="100000"/>
              </a:lnSpc>
              <a:spcBef>
                <a:spcPts val="0"/>
              </a:spcBef>
              <a:spcAft>
                <a:spcPts val="0"/>
              </a:spcAft>
              <a:buSzPts val="2320"/>
              <a:buChar char="●"/>
            </a:pPr>
            <a:r>
              <a:rPr lang="en" sz="2320"/>
              <a:t>General Education</a:t>
            </a:r>
            <a:endParaRPr sz="2320"/>
          </a:p>
          <a:p>
            <a:pPr marL="457200" lvl="0" indent="-375920" algn="l" rtl="0">
              <a:lnSpc>
                <a:spcPct val="100000"/>
              </a:lnSpc>
              <a:spcBef>
                <a:spcPts val="0"/>
              </a:spcBef>
              <a:spcAft>
                <a:spcPts val="0"/>
              </a:spcAft>
              <a:buSzPts val="2320"/>
              <a:buChar char="●"/>
            </a:pPr>
            <a:r>
              <a:rPr lang="en" sz="2320"/>
              <a:t>Writing Intensive</a:t>
            </a:r>
            <a:endParaRPr sz="2320"/>
          </a:p>
          <a:p>
            <a:pPr marL="457200" lvl="0" indent="-375920" algn="l" rtl="0">
              <a:lnSpc>
                <a:spcPct val="100000"/>
              </a:lnSpc>
              <a:spcBef>
                <a:spcPts val="0"/>
              </a:spcBef>
              <a:spcAft>
                <a:spcPts val="0"/>
              </a:spcAft>
              <a:buSzPts val="2320"/>
              <a:buChar char="●"/>
            </a:pPr>
            <a:r>
              <a:rPr lang="en" sz="2320"/>
              <a:t>Interdisciplinary</a:t>
            </a:r>
            <a:endParaRPr sz="2320"/>
          </a:p>
        </p:txBody>
      </p:sp>
      <p:sp>
        <p:nvSpPr>
          <p:cNvPr id="340" name="Google Shape;340;p58"/>
          <p:cNvSpPr txBox="1">
            <a:spLocks noGrp="1"/>
          </p:cNvSpPr>
          <p:nvPr>
            <p:ph type="subTitle" idx="4294967295"/>
          </p:nvPr>
        </p:nvSpPr>
        <p:spPr>
          <a:xfrm>
            <a:off x="109350" y="337701"/>
            <a:ext cx="4045200" cy="13455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chemeClr val="dk1"/>
              </a:buClr>
              <a:buSzPts val="2100"/>
              <a:buFont typeface="Roboto"/>
              <a:buNone/>
            </a:pPr>
            <a:r>
              <a:rPr lang="en" sz="3600" b="1" i="0" u="none" strike="noStrike" cap="none">
                <a:solidFill>
                  <a:schemeClr val="accent5"/>
                </a:solidFill>
                <a:latin typeface="Roboto Slab"/>
                <a:ea typeface="Roboto Slab"/>
                <a:cs typeface="Roboto Slab"/>
                <a:sym typeface="Roboto Slab"/>
              </a:rPr>
              <a:t>College Requirements</a:t>
            </a:r>
            <a:endParaRPr sz="3600" b="1" i="0" u="none" strike="noStrike" cap="none">
              <a:solidFill>
                <a:schemeClr val="accent5"/>
              </a:solidFill>
              <a:latin typeface="Roboto Slab"/>
              <a:ea typeface="Roboto Slab"/>
              <a:cs typeface="Roboto Slab"/>
              <a:sym typeface="Roboto Slab"/>
            </a:endParaRPr>
          </a:p>
        </p:txBody>
      </p:sp>
      <p:sp>
        <p:nvSpPr>
          <p:cNvPr id="341" name="Google Shape;341;p58"/>
          <p:cNvSpPr txBox="1">
            <a:spLocks noGrp="1"/>
          </p:cNvSpPr>
          <p:nvPr>
            <p:ph type="body" idx="4294967295"/>
          </p:nvPr>
        </p:nvSpPr>
        <p:spPr>
          <a:xfrm>
            <a:off x="109350" y="4311475"/>
            <a:ext cx="6460500" cy="7239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r>
              <a:rPr lang="en" b="1"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http://www.citytech.cuny.edu/advisement/gen-ed.aspx</a:t>
            </a:r>
            <a:endParaRPr b="1">
              <a:solidFill>
                <a:schemeClr val="accent6"/>
              </a:solidFill>
              <a:latin typeface="Roboto Slab"/>
              <a:ea typeface="Roboto Slab"/>
              <a:cs typeface="Roboto Slab"/>
              <a:sym typeface="Roboto Slab"/>
            </a:endParaRPr>
          </a:p>
        </p:txBody>
      </p:sp>
      <p:pic>
        <p:nvPicPr>
          <p:cNvPr id="342" name="Google Shape;342;p58"/>
          <p:cNvPicPr preferRelativeResize="0"/>
          <p:nvPr/>
        </p:nvPicPr>
        <p:blipFill>
          <a:blip r:embed="rId4">
            <a:alphaModFix/>
          </a:blip>
          <a:stretch>
            <a:fillRect/>
          </a:stretch>
        </p:blipFill>
        <p:spPr>
          <a:xfrm>
            <a:off x="4263700" y="152400"/>
            <a:ext cx="4678151" cy="42826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9"/>
          <p:cNvSpPr txBox="1"/>
          <p:nvPr/>
        </p:nvSpPr>
        <p:spPr>
          <a:xfrm>
            <a:off x="279825" y="1621713"/>
            <a:ext cx="6224100" cy="132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 sz="3700" b="1" i="0" u="none" strike="noStrike" cap="none">
                <a:solidFill>
                  <a:schemeClr val="accent5"/>
                </a:solidFill>
                <a:latin typeface="Roboto Slab"/>
                <a:ea typeface="Roboto Slab"/>
                <a:cs typeface="Roboto Slab"/>
                <a:sym typeface="Roboto Slab"/>
              </a:rPr>
              <a:t>Schedule</a:t>
            </a:r>
            <a:endParaRPr sz="3700" b="1" i="0" u="none" strike="noStrike" cap="none">
              <a:solidFill>
                <a:schemeClr val="accent5"/>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3700"/>
              <a:buFont typeface="Arial"/>
              <a:buNone/>
            </a:pPr>
            <a:r>
              <a:rPr lang="en" sz="3700" b="1" i="0" u="none" strike="noStrike" cap="none">
                <a:solidFill>
                  <a:schemeClr val="accent5"/>
                </a:solidFill>
                <a:latin typeface="Roboto Slab"/>
                <a:ea typeface="Roboto Slab"/>
                <a:cs typeface="Roboto Slab"/>
                <a:sym typeface="Roboto Slab"/>
              </a:rPr>
              <a:t>Builder</a:t>
            </a:r>
            <a:endParaRPr sz="3700" b="1" i="0" u="none" strike="noStrike" cap="none">
              <a:solidFill>
                <a:schemeClr val="accent5"/>
              </a:solidFill>
              <a:latin typeface="Roboto Slab"/>
              <a:ea typeface="Roboto Slab"/>
              <a:cs typeface="Roboto Slab"/>
              <a:sym typeface="Roboto Slab"/>
            </a:endParaRPr>
          </a:p>
        </p:txBody>
      </p:sp>
      <p:sp>
        <p:nvSpPr>
          <p:cNvPr id="348" name="Google Shape;348;p59"/>
          <p:cNvSpPr txBox="1"/>
          <p:nvPr/>
        </p:nvSpPr>
        <p:spPr>
          <a:xfrm>
            <a:off x="170700" y="4404600"/>
            <a:ext cx="8802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sng" strike="noStrike" cap="none">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https://www.citytech.cuny.edu/registrar/docs/Student_Guides/How_to_Use_Schedule_Builder_Presentation.pdf</a:t>
            </a:r>
            <a:endParaRPr sz="1800" b="1" i="0" u="none" strike="noStrike" cap="none">
              <a:solidFill>
                <a:schemeClr val="accent6"/>
              </a:solidFill>
              <a:latin typeface="Roboto Slab"/>
              <a:ea typeface="Roboto Slab"/>
              <a:cs typeface="Roboto Slab"/>
              <a:sym typeface="Roboto Slab"/>
            </a:endParaRPr>
          </a:p>
        </p:txBody>
      </p:sp>
      <p:pic>
        <p:nvPicPr>
          <p:cNvPr id="349" name="Google Shape;349;p59"/>
          <p:cNvPicPr preferRelativeResize="0"/>
          <p:nvPr/>
        </p:nvPicPr>
        <p:blipFill>
          <a:blip r:embed="rId4">
            <a:alphaModFix/>
          </a:blip>
          <a:stretch>
            <a:fillRect/>
          </a:stretch>
        </p:blipFill>
        <p:spPr>
          <a:xfrm>
            <a:off x="2950925" y="176950"/>
            <a:ext cx="5602924" cy="4213151"/>
          </a:xfrm>
          <a:prstGeom prst="rect">
            <a:avLst/>
          </a:prstGeom>
          <a:noFill/>
          <a:ln>
            <a:noFill/>
          </a:ln>
        </p:spPr>
      </p:pic>
      <p:sp>
        <p:nvSpPr>
          <p:cNvPr id="350" name="Google Shape;350;p59"/>
          <p:cNvSpPr/>
          <p:nvPr/>
        </p:nvSpPr>
        <p:spPr>
          <a:xfrm>
            <a:off x="3410325" y="1583250"/>
            <a:ext cx="1228800" cy="988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60"/>
          <p:cNvPicPr preferRelativeResize="0"/>
          <p:nvPr/>
        </p:nvPicPr>
        <p:blipFill rotWithShape="1">
          <a:blip r:embed="rId3">
            <a:alphaModFix/>
          </a:blip>
          <a:srcRect/>
          <a:stretch/>
        </p:blipFill>
        <p:spPr>
          <a:xfrm>
            <a:off x="1265400" y="519800"/>
            <a:ext cx="6305550" cy="3829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txBox="1"/>
          <p:nvPr/>
        </p:nvSpPr>
        <p:spPr>
          <a:xfrm>
            <a:off x="2713325" y="4570800"/>
            <a:ext cx="6298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Roboto Slab"/>
                <a:ea typeface="Roboto Slab"/>
                <a:cs typeface="Roboto Slab"/>
                <a:sym typeface="Roboto Slab"/>
                <a:hlinkClick r:id="rId3"/>
              </a:rPr>
              <a:t>http://www.citytech.cuny.edu/advisement/planner.aspx</a:t>
            </a:r>
            <a:endParaRPr sz="1800" b="1" i="0" u="none" strike="noStrike" cap="none">
              <a:solidFill>
                <a:schemeClr val="accent5"/>
              </a:solidFill>
              <a:latin typeface="Roboto Slab"/>
              <a:ea typeface="Roboto Slab"/>
              <a:cs typeface="Roboto Slab"/>
              <a:sym typeface="Roboto Slab"/>
            </a:endParaRPr>
          </a:p>
        </p:txBody>
      </p:sp>
      <p:pic>
        <p:nvPicPr>
          <p:cNvPr id="361" name="Google Shape;361;p61"/>
          <p:cNvPicPr preferRelativeResize="0"/>
          <p:nvPr/>
        </p:nvPicPr>
        <p:blipFill>
          <a:blip r:embed="rId4">
            <a:alphaModFix/>
          </a:blip>
          <a:stretch>
            <a:fillRect/>
          </a:stretch>
        </p:blipFill>
        <p:spPr>
          <a:xfrm>
            <a:off x="700088" y="609600"/>
            <a:ext cx="7743825" cy="3562350"/>
          </a:xfrm>
          <a:prstGeom prst="rect">
            <a:avLst/>
          </a:prstGeom>
          <a:noFill/>
          <a:ln>
            <a:noFill/>
          </a:ln>
        </p:spPr>
      </p:pic>
      <p:sp>
        <p:nvSpPr>
          <p:cNvPr id="362" name="Google Shape;362;p61"/>
          <p:cNvSpPr/>
          <p:nvPr/>
        </p:nvSpPr>
        <p:spPr>
          <a:xfrm>
            <a:off x="1019900" y="3601175"/>
            <a:ext cx="15036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1"/>
          <p:cNvSpPr/>
          <p:nvPr/>
        </p:nvSpPr>
        <p:spPr>
          <a:xfrm>
            <a:off x="2637700" y="2021500"/>
            <a:ext cx="2869200" cy="704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My Academic Career Planner</a:t>
            </a:r>
            <a:endParaRPr b="1">
              <a:solidFill>
                <a:schemeClr val="accent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3"/>
          <p:cNvSpPr txBox="1">
            <a:spLocks noGrp="1"/>
          </p:cNvSpPr>
          <p:nvPr>
            <p:ph type="title"/>
          </p:nvPr>
        </p:nvSpPr>
        <p:spPr>
          <a:xfrm>
            <a:off x="265500" y="468525"/>
            <a:ext cx="4045200" cy="1529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4100" b="1">
                <a:solidFill>
                  <a:schemeClr val="accent5"/>
                </a:solidFill>
              </a:rPr>
              <a:t>My Academic Career Planner</a:t>
            </a:r>
            <a:endParaRPr sz="4100" b="1">
              <a:solidFill>
                <a:schemeClr val="accent5"/>
              </a:solidFill>
            </a:endParaRPr>
          </a:p>
        </p:txBody>
      </p:sp>
      <p:pic>
        <p:nvPicPr>
          <p:cNvPr id="374" name="Google Shape;374;p63"/>
          <p:cNvPicPr preferRelativeResize="0"/>
          <p:nvPr/>
        </p:nvPicPr>
        <p:blipFill rotWithShape="1">
          <a:blip r:embed="rId3">
            <a:alphaModFix/>
          </a:blip>
          <a:srcRect/>
          <a:stretch/>
        </p:blipFill>
        <p:spPr>
          <a:xfrm>
            <a:off x="4648202" y="866300"/>
            <a:ext cx="4461276" cy="3320125"/>
          </a:xfrm>
          <a:prstGeom prst="rect">
            <a:avLst/>
          </a:prstGeom>
          <a:noFill/>
          <a:ln>
            <a:noFill/>
          </a:ln>
        </p:spPr>
      </p:pic>
      <p:sp>
        <p:nvSpPr>
          <p:cNvPr id="375" name="Google Shape;375;p63"/>
          <p:cNvSpPr txBox="1">
            <a:spLocks noGrp="1"/>
          </p:cNvSpPr>
          <p:nvPr>
            <p:ph type="subTitle" idx="1"/>
          </p:nvPr>
        </p:nvSpPr>
        <p:spPr>
          <a:xfrm>
            <a:off x="265500" y="2444824"/>
            <a:ext cx="4045200" cy="2106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b="1">
                <a:solidFill>
                  <a:schemeClr val="accent6"/>
                </a:solidFill>
                <a:latin typeface="Roboto Slab"/>
                <a:ea typeface="Roboto Slab"/>
                <a:cs typeface="Roboto Slab"/>
                <a:sym typeface="Roboto Slab"/>
              </a:rPr>
              <a:t>Download the </a:t>
            </a:r>
            <a:r>
              <a:rPr lang="en" b="1" u="sng">
                <a:solidFill>
                  <a:schemeClr val="accent6"/>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PDF</a:t>
            </a:r>
            <a:r>
              <a:rPr lang="en" b="1">
                <a:solidFill>
                  <a:schemeClr val="accent6"/>
                </a:solidFill>
                <a:latin typeface="Roboto Slab"/>
                <a:ea typeface="Roboto Slab"/>
                <a:cs typeface="Roboto Slab"/>
                <a:sym typeface="Roboto Slab"/>
              </a:rPr>
              <a:t> </a:t>
            </a:r>
            <a:endParaRPr b="1">
              <a:solidFill>
                <a:schemeClr val="accent6"/>
              </a:solidFill>
              <a:latin typeface="Roboto Slab"/>
              <a:ea typeface="Roboto Slab"/>
              <a:cs typeface="Roboto Slab"/>
              <a:sym typeface="Roboto Slab"/>
            </a:endParaRPr>
          </a:p>
          <a:p>
            <a:pPr marL="0" lvl="0" indent="0" algn="ctr" rtl="0">
              <a:lnSpc>
                <a:spcPct val="100000"/>
              </a:lnSpc>
              <a:spcBef>
                <a:spcPts val="0"/>
              </a:spcBef>
              <a:spcAft>
                <a:spcPts val="0"/>
              </a:spcAft>
              <a:buSzPts val="2100"/>
              <a:buNone/>
            </a:pPr>
            <a:r>
              <a:rPr lang="en">
                <a:solidFill>
                  <a:schemeClr val="accent6"/>
                </a:solidFill>
                <a:latin typeface="Roboto Slab"/>
                <a:ea typeface="Roboto Slab"/>
                <a:cs typeface="Roboto Slab"/>
                <a:sym typeface="Roboto Slab"/>
              </a:rPr>
              <a:t>(do not complete it on the web; you will lose all your work)</a:t>
            </a:r>
            <a:endParaRPr>
              <a:solidFill>
                <a:schemeClr val="accent6"/>
              </a:solidFill>
              <a:latin typeface="Roboto Slab"/>
              <a:ea typeface="Roboto Slab"/>
              <a:cs typeface="Roboto Slab"/>
              <a:sym typeface="Roboto Slab"/>
            </a:endParaRPr>
          </a:p>
          <a:p>
            <a:pPr marL="0" lvl="0" indent="0" algn="ctr" rtl="0">
              <a:lnSpc>
                <a:spcPct val="100000"/>
              </a:lnSpc>
              <a:spcBef>
                <a:spcPts val="0"/>
              </a:spcBef>
              <a:spcAft>
                <a:spcPts val="0"/>
              </a:spcAft>
              <a:buSzPts val="2100"/>
              <a:buNone/>
            </a:pPr>
            <a:endParaRPr>
              <a:latin typeface="Roboto Slab"/>
              <a:ea typeface="Roboto Slab"/>
              <a:cs typeface="Roboto Slab"/>
              <a:sym typeface="Roboto Slab"/>
            </a:endParaRPr>
          </a:p>
          <a:p>
            <a:pPr marL="0" lvl="0" indent="0" algn="ctr" rtl="0">
              <a:lnSpc>
                <a:spcPct val="100000"/>
              </a:lnSpc>
              <a:spcBef>
                <a:spcPts val="0"/>
              </a:spcBef>
              <a:spcAft>
                <a:spcPts val="0"/>
              </a:spcAft>
              <a:buSzPts val="2100"/>
              <a:buNone/>
            </a:pPr>
            <a:endParaRPr>
              <a:latin typeface="Roboto Slab"/>
              <a:ea typeface="Roboto Slab"/>
              <a:cs typeface="Roboto Slab"/>
              <a:sym typeface="Roboto Slab"/>
            </a:endParaRPr>
          </a:p>
          <a:p>
            <a:pPr marL="0" lvl="0" indent="0" algn="ctr" rtl="0">
              <a:lnSpc>
                <a:spcPct val="100000"/>
              </a:lnSpc>
              <a:spcBef>
                <a:spcPts val="0"/>
              </a:spcBef>
              <a:spcAft>
                <a:spcPts val="0"/>
              </a:spcAft>
              <a:buSzPts val="2100"/>
              <a:buNone/>
            </a:pPr>
            <a:r>
              <a:rPr lang="en" i="1">
                <a:solidFill>
                  <a:schemeClr val="dk1"/>
                </a:solidFill>
                <a:latin typeface="Roboto Slab"/>
                <a:ea typeface="Roboto Slab"/>
                <a:cs typeface="Roboto Slab"/>
                <a:sym typeface="Roboto Slab"/>
              </a:rPr>
              <a:t>What else will you need?</a:t>
            </a:r>
            <a:endParaRPr i="1">
              <a:solidFill>
                <a:schemeClr val="dk1"/>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#aMAJORdecision</a:t>
            </a:r>
            <a:endParaRPr b="1"/>
          </a:p>
        </p:txBody>
      </p:sp>
      <p:sp>
        <p:nvSpPr>
          <p:cNvPr id="142" name="Google Shape;142;p28"/>
          <p:cNvSpPr txBox="1">
            <a:spLocks noGrp="1"/>
          </p:cNvSpPr>
          <p:nvPr>
            <p:ph type="title"/>
          </p:nvPr>
        </p:nvSpPr>
        <p:spPr>
          <a:xfrm>
            <a:off x="460950" y="32460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r>
              <a:rPr lang="en" sz="4020" b="1">
                <a:solidFill>
                  <a:schemeClr val="accent6"/>
                </a:solidFill>
              </a:rPr>
              <a:t>Advisement, Registration, </a:t>
            </a:r>
            <a:endParaRPr sz="4020" b="1">
              <a:solidFill>
                <a:schemeClr val="accent6"/>
              </a:solidFill>
            </a:endParaRPr>
          </a:p>
          <a:p>
            <a:pPr marL="0" lvl="0" indent="0" algn="ctr" rtl="0">
              <a:lnSpc>
                <a:spcPct val="100000"/>
              </a:lnSpc>
              <a:spcBef>
                <a:spcPts val="0"/>
              </a:spcBef>
              <a:spcAft>
                <a:spcPts val="0"/>
              </a:spcAft>
              <a:buSzPts val="891"/>
              <a:buNone/>
            </a:pPr>
            <a:r>
              <a:rPr lang="en" sz="4020" b="1">
                <a:solidFill>
                  <a:schemeClr val="accent6"/>
                </a:solidFill>
              </a:rPr>
              <a:t>+ Degree Planning</a:t>
            </a:r>
            <a:endParaRPr sz="4020"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254700" y="630625"/>
            <a:ext cx="4045200" cy="152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680"/>
              <a:buNone/>
            </a:pPr>
            <a:endParaRPr sz="3890" b="1">
              <a:solidFill>
                <a:schemeClr val="accent6"/>
              </a:solidFill>
            </a:endParaRPr>
          </a:p>
          <a:p>
            <a:pPr marL="0" lvl="0" indent="0" algn="ctr" rtl="0">
              <a:lnSpc>
                <a:spcPct val="100000"/>
              </a:lnSpc>
              <a:spcBef>
                <a:spcPts val="0"/>
              </a:spcBef>
              <a:spcAft>
                <a:spcPts val="0"/>
              </a:spcAft>
              <a:buSzPts val="4680"/>
              <a:buNone/>
            </a:pPr>
            <a:r>
              <a:rPr lang="en" sz="3890" b="1">
                <a:solidFill>
                  <a:schemeClr val="accent5"/>
                </a:solidFill>
              </a:rPr>
              <a:t>My Academic Career Planner Review</a:t>
            </a:r>
            <a:endParaRPr sz="3890" b="1">
              <a:solidFill>
                <a:schemeClr val="accent5"/>
              </a:solidFill>
            </a:endParaRPr>
          </a:p>
        </p:txBody>
      </p:sp>
      <p:pic>
        <p:nvPicPr>
          <p:cNvPr id="381" name="Google Shape;381;p64"/>
          <p:cNvPicPr preferRelativeResize="0"/>
          <p:nvPr/>
        </p:nvPicPr>
        <p:blipFill rotWithShape="1">
          <a:blip r:embed="rId3">
            <a:alphaModFix/>
          </a:blip>
          <a:srcRect/>
          <a:stretch/>
        </p:blipFill>
        <p:spPr>
          <a:xfrm>
            <a:off x="4648202" y="866300"/>
            <a:ext cx="4461276" cy="3320125"/>
          </a:xfrm>
          <a:prstGeom prst="rect">
            <a:avLst/>
          </a:prstGeom>
          <a:noFill/>
          <a:ln>
            <a:noFill/>
          </a:ln>
        </p:spPr>
      </p:pic>
      <p:sp>
        <p:nvSpPr>
          <p:cNvPr id="382" name="Google Shape;382;p64"/>
          <p:cNvSpPr txBox="1">
            <a:spLocks noGrp="1"/>
          </p:cNvSpPr>
          <p:nvPr>
            <p:ph type="subTitle" idx="1"/>
          </p:nvPr>
        </p:nvSpPr>
        <p:spPr>
          <a:xfrm>
            <a:off x="175850" y="2463701"/>
            <a:ext cx="4320000" cy="2600700"/>
          </a:xfrm>
          <a:prstGeom prst="rect">
            <a:avLst/>
          </a:prstGeom>
          <a:noFill/>
          <a:ln>
            <a:noFill/>
          </a:ln>
        </p:spPr>
        <p:txBody>
          <a:bodyPr spcFirstLastPara="1" wrap="square" lIns="91425" tIns="91425" rIns="91425" bIns="91425" anchor="t" anchorCtr="0">
            <a:normAutofit fontScale="92500" lnSpcReduction="20000"/>
          </a:bodyPr>
          <a:lstStyle/>
          <a:p>
            <a:pPr marL="342900" lvl="0" indent="-354702" algn="l" rtl="0">
              <a:lnSpc>
                <a:spcPct val="100000"/>
              </a:lnSpc>
              <a:spcBef>
                <a:spcPts val="0"/>
              </a:spcBef>
              <a:spcAft>
                <a:spcPts val="0"/>
              </a:spcAft>
              <a:buClr>
                <a:schemeClr val="accent6"/>
              </a:buClr>
              <a:buSzPct val="117647"/>
              <a:buFont typeface="Roboto Slab"/>
              <a:buChar char="•"/>
            </a:pPr>
            <a:r>
              <a:rPr lang="en">
                <a:solidFill>
                  <a:schemeClr val="accent6"/>
                </a:solidFill>
                <a:latin typeface="Roboto Slab"/>
                <a:ea typeface="Roboto Slab"/>
                <a:cs typeface="Roboto Slab"/>
                <a:sym typeface="Roboto Slab"/>
              </a:rPr>
              <a:t>First fill out your current course enrollment.</a:t>
            </a:r>
            <a:endParaRPr>
              <a:solidFill>
                <a:schemeClr val="accent6"/>
              </a:solidFill>
              <a:latin typeface="Roboto Slab"/>
              <a:ea typeface="Roboto Slab"/>
              <a:cs typeface="Roboto Slab"/>
              <a:sym typeface="Roboto Slab"/>
            </a:endParaRPr>
          </a:p>
          <a:p>
            <a:pPr marL="342900" lvl="0" indent="-354702" algn="l" rtl="0">
              <a:lnSpc>
                <a:spcPct val="100000"/>
              </a:lnSpc>
              <a:spcBef>
                <a:spcPts val="0"/>
              </a:spcBef>
              <a:spcAft>
                <a:spcPts val="0"/>
              </a:spcAft>
              <a:buClr>
                <a:schemeClr val="accent6"/>
              </a:buClr>
              <a:buSzPct val="117647"/>
              <a:buFont typeface="Roboto Slab"/>
              <a:buChar char="•"/>
            </a:pPr>
            <a:r>
              <a:rPr lang="en">
                <a:solidFill>
                  <a:schemeClr val="accent6"/>
                </a:solidFill>
                <a:latin typeface="Roboto Slab"/>
                <a:ea typeface="Roboto Slab"/>
                <a:cs typeface="Roboto Slab"/>
                <a:sym typeface="Roboto Slab"/>
              </a:rPr>
              <a:t>Complete the next three semesters of the My Academic Career Planner using the sample course of study as a guide.</a:t>
            </a:r>
            <a:endParaRPr>
              <a:solidFill>
                <a:schemeClr val="accent6"/>
              </a:solidFill>
              <a:latin typeface="Roboto Slab"/>
              <a:ea typeface="Roboto Slab"/>
              <a:cs typeface="Roboto Slab"/>
              <a:sym typeface="Roboto Slab"/>
            </a:endParaRPr>
          </a:p>
          <a:p>
            <a:pPr marL="342900" lvl="0" indent="-354703" algn="l" rtl="0">
              <a:lnSpc>
                <a:spcPct val="100000"/>
              </a:lnSpc>
              <a:spcBef>
                <a:spcPts val="0"/>
              </a:spcBef>
              <a:spcAft>
                <a:spcPts val="0"/>
              </a:spcAft>
              <a:buClr>
                <a:schemeClr val="accent6"/>
              </a:buClr>
              <a:buSzPct val="117647"/>
              <a:buFont typeface="Roboto Slab"/>
              <a:buChar char="•"/>
            </a:pPr>
            <a:r>
              <a:rPr lang="en">
                <a:solidFill>
                  <a:schemeClr val="accent6"/>
                </a:solidFill>
                <a:latin typeface="Roboto Slab"/>
                <a:ea typeface="Roboto Slab"/>
                <a:cs typeface="Roboto Slab"/>
                <a:sym typeface="Roboto Slab"/>
              </a:rPr>
              <a:t>Consider which Gen Ed courses you will consider to fulfill the required categories.</a:t>
            </a:r>
            <a:endParaRPr>
              <a:solidFill>
                <a:schemeClr val="accent6"/>
              </a:solidFill>
              <a:highlight>
                <a:schemeClr val="dk1"/>
              </a:highlight>
              <a:latin typeface="Roboto Slab"/>
              <a:ea typeface="Roboto Slab"/>
              <a:cs typeface="Roboto Slab"/>
              <a:sym typeface="Roboto Slab"/>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65"/>
          <p:cNvPicPr preferRelativeResize="0"/>
          <p:nvPr/>
        </p:nvPicPr>
        <p:blipFill rotWithShape="1">
          <a:blip r:embed="rId3">
            <a:alphaModFix/>
          </a:blip>
          <a:srcRect/>
          <a:stretch/>
        </p:blipFill>
        <p:spPr>
          <a:xfrm>
            <a:off x="1620850" y="1096500"/>
            <a:ext cx="5907700" cy="3077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6"/>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Academic Advisors</a:t>
            </a:r>
            <a:endParaRPr b="1">
              <a:solidFill>
                <a:schemeClr val="accent5"/>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7"/>
          <p:cNvSpPr txBox="1">
            <a:spLocks noGrp="1"/>
          </p:cNvSpPr>
          <p:nvPr>
            <p:ph type="title"/>
          </p:nvPr>
        </p:nvSpPr>
        <p:spPr>
          <a:xfrm>
            <a:off x="387900" y="1152450"/>
            <a:ext cx="8368200" cy="1538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100" b="1"/>
              <a:t>Who is your </a:t>
            </a:r>
            <a:endParaRPr sz="4100" b="1"/>
          </a:p>
          <a:p>
            <a:pPr marL="0" lvl="0" indent="0" algn="ctr" rtl="0">
              <a:lnSpc>
                <a:spcPct val="100000"/>
              </a:lnSpc>
              <a:spcBef>
                <a:spcPts val="0"/>
              </a:spcBef>
              <a:spcAft>
                <a:spcPts val="0"/>
              </a:spcAft>
              <a:buSzPts val="3800"/>
              <a:buNone/>
            </a:pPr>
            <a:r>
              <a:rPr lang="en" sz="4100" b="1"/>
              <a:t>Academic Advisor?</a:t>
            </a:r>
            <a:endParaRPr sz="4100" b="1"/>
          </a:p>
        </p:txBody>
      </p:sp>
      <p:sp>
        <p:nvSpPr>
          <p:cNvPr id="398" name="Google Shape;398;p67"/>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1800"/>
              <a:buNone/>
            </a:pPr>
            <a:r>
              <a:rPr lang="en"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https://www.citytech.cuny.edu/advisement/virtual-advisors.aspx </a:t>
            </a:r>
            <a:endParaRPr sz="2500">
              <a:solidFill>
                <a:schemeClr val="accent6"/>
              </a:solidFill>
              <a:latin typeface="Roboto Slab"/>
              <a:ea typeface="Roboto Slab"/>
              <a:cs typeface="Roboto Slab"/>
              <a:sym typeface="Roboto Slab"/>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68"/>
          <p:cNvPicPr preferRelativeResize="0"/>
          <p:nvPr/>
        </p:nvPicPr>
        <p:blipFill>
          <a:blip r:embed="rId3">
            <a:alphaModFix/>
          </a:blip>
          <a:stretch>
            <a:fillRect/>
          </a:stretch>
        </p:blipFill>
        <p:spPr>
          <a:xfrm>
            <a:off x="1365750" y="152400"/>
            <a:ext cx="7476337" cy="4838700"/>
          </a:xfrm>
          <a:prstGeom prst="rect">
            <a:avLst/>
          </a:prstGeom>
          <a:noFill/>
          <a:ln>
            <a:noFill/>
          </a:ln>
        </p:spPr>
      </p:pic>
      <p:sp>
        <p:nvSpPr>
          <p:cNvPr id="404" name="Google Shape;404;p68"/>
          <p:cNvSpPr/>
          <p:nvPr/>
        </p:nvSpPr>
        <p:spPr>
          <a:xfrm>
            <a:off x="1477100" y="2071325"/>
            <a:ext cx="1503600" cy="24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69"/>
          <p:cNvPicPr preferRelativeResize="0"/>
          <p:nvPr/>
        </p:nvPicPr>
        <p:blipFill>
          <a:blip r:embed="rId3">
            <a:alphaModFix/>
          </a:blip>
          <a:stretch>
            <a:fillRect/>
          </a:stretch>
        </p:blipFill>
        <p:spPr>
          <a:xfrm>
            <a:off x="152400" y="152400"/>
            <a:ext cx="7244278" cy="4838701"/>
          </a:xfrm>
          <a:prstGeom prst="rect">
            <a:avLst/>
          </a:prstGeom>
          <a:noFill/>
          <a:ln>
            <a:noFill/>
          </a:ln>
        </p:spPr>
      </p:pic>
      <p:sp>
        <p:nvSpPr>
          <p:cNvPr id="410" name="Google Shape;410;p69"/>
          <p:cNvSpPr/>
          <p:nvPr/>
        </p:nvSpPr>
        <p:spPr>
          <a:xfrm>
            <a:off x="1301250" y="2783500"/>
            <a:ext cx="6365700" cy="2025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0"/>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You found your Academic Advisor</a:t>
            </a:r>
            <a:endParaRPr b="1">
              <a:solidFill>
                <a:schemeClr val="accent5"/>
              </a:solidFill>
            </a:endParaRPr>
          </a:p>
        </p:txBody>
      </p:sp>
      <p:sp>
        <p:nvSpPr>
          <p:cNvPr id="416" name="Google Shape;416;p70"/>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b="1">
                <a:solidFill>
                  <a:schemeClr val="accent6"/>
                </a:solidFill>
                <a:latin typeface="Roboto Slab"/>
                <a:ea typeface="Roboto Slab"/>
                <a:cs typeface="Roboto Slab"/>
                <a:sym typeface="Roboto Slab"/>
              </a:rPr>
              <a:t>What do you do now?</a:t>
            </a:r>
            <a:endParaRPr b="1">
              <a:solidFill>
                <a:schemeClr val="accent6"/>
              </a:solidFill>
              <a:latin typeface="Roboto Slab"/>
              <a:ea typeface="Roboto Slab"/>
              <a:cs typeface="Roboto Slab"/>
              <a:sym typeface="Roboto Slab"/>
            </a:endParaRPr>
          </a:p>
        </p:txBody>
      </p:sp>
      <p:sp>
        <p:nvSpPr>
          <p:cNvPr id="417" name="Google Shape;417;p7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a:latin typeface="Roboto Slab"/>
                <a:ea typeface="Roboto Slab"/>
                <a:cs typeface="Roboto Slab"/>
                <a:sym typeface="Roboto Slab"/>
              </a:rPr>
              <a:t>Name</a:t>
            </a:r>
            <a:endParaRPr>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a:latin typeface="Roboto Slab"/>
                <a:ea typeface="Roboto Slab"/>
                <a:cs typeface="Roboto Slab"/>
                <a:sym typeface="Roboto Slab"/>
              </a:rPr>
              <a:t>Emplid</a:t>
            </a:r>
            <a:endParaRPr>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a:latin typeface="Roboto Slab"/>
                <a:ea typeface="Roboto Slab"/>
                <a:cs typeface="Roboto Slab"/>
                <a:sym typeface="Roboto Slab"/>
              </a:rPr>
              <a:t>Email</a:t>
            </a:r>
            <a:endParaRPr>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a:latin typeface="Roboto Slab"/>
                <a:ea typeface="Roboto Slab"/>
                <a:cs typeface="Roboto Slab"/>
                <a:sym typeface="Roboto Slab"/>
              </a:rPr>
              <a:t>Phone number</a:t>
            </a:r>
            <a:endParaRPr>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r>
              <a:rPr lang="en">
                <a:latin typeface="Roboto Slab"/>
                <a:ea typeface="Roboto Slab"/>
                <a:cs typeface="Roboto Slab"/>
                <a:sym typeface="Roboto Slab"/>
              </a:rPr>
              <a:t>Reason for advising appointment</a:t>
            </a:r>
            <a:endParaRPr>
              <a:latin typeface="Roboto Slab"/>
              <a:ea typeface="Roboto Slab"/>
              <a:cs typeface="Roboto Slab"/>
              <a:sym typeface="Roboto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1"/>
          <p:cNvSpPr txBox="1"/>
          <p:nvPr/>
        </p:nvSpPr>
        <p:spPr>
          <a:xfrm>
            <a:off x="1752300" y="904800"/>
            <a:ext cx="5639400" cy="3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Slab"/>
                <a:ea typeface="Roboto Slab"/>
                <a:cs typeface="Roboto Slab"/>
                <a:sym typeface="Roboto Slab"/>
              </a:rPr>
              <a:t>If you are in:</a:t>
            </a:r>
            <a:endParaRPr sz="24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1200" b="1">
              <a:solidFill>
                <a:schemeClr val="dk1"/>
              </a:solidFill>
              <a:latin typeface="Roboto Slab"/>
              <a:ea typeface="Roboto Slab"/>
              <a:cs typeface="Roboto Slab"/>
              <a:sym typeface="Roboto Slab"/>
            </a:endParaRPr>
          </a:p>
          <a:p>
            <a:pPr marL="1714500" lvl="0" indent="-355600" algn="l" rtl="0">
              <a:spcBef>
                <a:spcPts val="0"/>
              </a:spcBef>
              <a:spcAft>
                <a:spcPts val="0"/>
              </a:spcAft>
              <a:buClr>
                <a:schemeClr val="dk1"/>
              </a:buClr>
              <a:buSzPts val="2000"/>
              <a:buFont typeface="Roboto Slab"/>
              <a:buChar char="●"/>
            </a:pPr>
            <a:r>
              <a:rPr lang="en" sz="2000" b="1">
                <a:solidFill>
                  <a:schemeClr val="dk1"/>
                </a:solidFill>
                <a:latin typeface="Roboto Slab"/>
                <a:ea typeface="Roboto Slab"/>
                <a:cs typeface="Roboto Slab"/>
                <a:sym typeface="Roboto Slab"/>
              </a:rPr>
              <a:t>ASAP/ACE</a:t>
            </a:r>
            <a:endParaRPr sz="2000" b="1">
              <a:solidFill>
                <a:schemeClr val="dk1"/>
              </a:solidFill>
              <a:latin typeface="Roboto Slab"/>
              <a:ea typeface="Roboto Slab"/>
              <a:cs typeface="Roboto Slab"/>
              <a:sym typeface="Roboto Slab"/>
            </a:endParaRPr>
          </a:p>
          <a:p>
            <a:pPr marL="1714500" lvl="0" indent="-355600" algn="l" rtl="0">
              <a:spcBef>
                <a:spcPts val="0"/>
              </a:spcBef>
              <a:spcAft>
                <a:spcPts val="0"/>
              </a:spcAft>
              <a:buClr>
                <a:schemeClr val="dk1"/>
              </a:buClr>
              <a:buSzPts val="2000"/>
              <a:buFont typeface="Roboto Slab"/>
              <a:buChar char="●"/>
            </a:pPr>
            <a:r>
              <a:rPr lang="en" sz="2000" b="1">
                <a:solidFill>
                  <a:schemeClr val="dk1"/>
                </a:solidFill>
                <a:latin typeface="Roboto Slab"/>
                <a:ea typeface="Roboto Slab"/>
                <a:cs typeface="Roboto Slab"/>
                <a:sym typeface="Roboto Slab"/>
              </a:rPr>
              <a:t>SEEK</a:t>
            </a:r>
            <a:endParaRPr sz="2000" b="1">
              <a:solidFill>
                <a:schemeClr val="dk1"/>
              </a:solidFill>
              <a:latin typeface="Roboto Slab"/>
              <a:ea typeface="Roboto Slab"/>
              <a:cs typeface="Roboto Slab"/>
              <a:sym typeface="Roboto Slab"/>
            </a:endParaRPr>
          </a:p>
          <a:p>
            <a:pPr marL="1714500" lvl="0" indent="-355600" algn="l" rtl="0">
              <a:spcBef>
                <a:spcPts val="0"/>
              </a:spcBef>
              <a:spcAft>
                <a:spcPts val="0"/>
              </a:spcAft>
              <a:buClr>
                <a:schemeClr val="dk1"/>
              </a:buClr>
              <a:buSzPts val="2000"/>
              <a:buFont typeface="Roboto Slab"/>
              <a:buChar char="●"/>
            </a:pPr>
            <a:r>
              <a:rPr lang="en" sz="2000" b="1">
                <a:solidFill>
                  <a:schemeClr val="dk1"/>
                </a:solidFill>
                <a:latin typeface="Roboto Slab"/>
                <a:ea typeface="Roboto Slab"/>
                <a:cs typeface="Roboto Slab"/>
                <a:sym typeface="Roboto Slab"/>
              </a:rPr>
              <a:t>CUNY Edge</a:t>
            </a:r>
            <a:endParaRPr sz="2000" b="1">
              <a:solidFill>
                <a:schemeClr val="dk1"/>
              </a:solidFill>
              <a:latin typeface="Roboto Slab"/>
              <a:ea typeface="Roboto Slab"/>
              <a:cs typeface="Roboto Slab"/>
              <a:sym typeface="Roboto Slab"/>
            </a:endParaRPr>
          </a:p>
          <a:p>
            <a:pPr marL="1714500" lvl="0" indent="-355600" algn="l" rtl="0">
              <a:spcBef>
                <a:spcPts val="0"/>
              </a:spcBef>
              <a:spcAft>
                <a:spcPts val="0"/>
              </a:spcAft>
              <a:buClr>
                <a:schemeClr val="dk1"/>
              </a:buClr>
              <a:buSzPts val="2000"/>
              <a:buFont typeface="Roboto Slab"/>
              <a:buChar char="●"/>
            </a:pPr>
            <a:r>
              <a:rPr lang="en" sz="2000" b="1">
                <a:solidFill>
                  <a:schemeClr val="dk1"/>
                </a:solidFill>
                <a:latin typeface="Roboto Slab"/>
                <a:ea typeface="Roboto Slab"/>
                <a:cs typeface="Roboto Slab"/>
                <a:sym typeface="Roboto Slab"/>
              </a:rPr>
              <a:t>Crear Futuros (??)</a:t>
            </a:r>
            <a:endParaRPr sz="2000" b="1">
              <a:solidFill>
                <a:schemeClr val="dk1"/>
              </a:solidFill>
              <a:latin typeface="Roboto Slab"/>
              <a:ea typeface="Roboto Slab"/>
              <a:cs typeface="Roboto Slab"/>
              <a:sym typeface="Roboto Slab"/>
            </a:endParaRPr>
          </a:p>
          <a:p>
            <a:pPr marL="1714500" lvl="0" indent="-355600" algn="l" rtl="0">
              <a:spcBef>
                <a:spcPts val="0"/>
              </a:spcBef>
              <a:spcAft>
                <a:spcPts val="0"/>
              </a:spcAft>
              <a:buClr>
                <a:schemeClr val="dk1"/>
              </a:buClr>
              <a:buSzPts val="2000"/>
              <a:buFont typeface="Roboto Slab"/>
              <a:buChar char="●"/>
            </a:pPr>
            <a:r>
              <a:rPr lang="en" sz="2000" b="1">
                <a:solidFill>
                  <a:schemeClr val="dk1"/>
                </a:solidFill>
                <a:latin typeface="Roboto Slab"/>
                <a:ea typeface="Roboto Slab"/>
                <a:cs typeface="Roboto Slab"/>
                <a:sym typeface="Roboto Slab"/>
              </a:rPr>
              <a:t>ST else?</a:t>
            </a:r>
            <a:endParaRPr sz="20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18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400" b="1">
                <a:solidFill>
                  <a:schemeClr val="dk1"/>
                </a:solidFill>
                <a:latin typeface="Roboto Slab"/>
                <a:ea typeface="Roboto Slab"/>
                <a:cs typeface="Roboto Slab"/>
                <a:sym typeface="Roboto Slab"/>
              </a:rPr>
              <a:t>You have an advisor assigned to you through those programs!</a:t>
            </a:r>
            <a:endParaRPr sz="2400" b="1">
              <a:solidFill>
                <a:schemeClr val="dk1"/>
              </a:solidFill>
              <a:latin typeface="Roboto Slab"/>
              <a:ea typeface="Roboto Slab"/>
              <a:cs typeface="Roboto Slab"/>
              <a:sym typeface="Roboto Slab"/>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2"/>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B:  Looking Back and Looking Forward</a:t>
            </a:r>
            <a:endParaRPr b="1"/>
          </a:p>
        </p:txBody>
      </p:sp>
      <p:sp>
        <p:nvSpPr>
          <p:cNvPr id="428" name="Google Shape;428;p72"/>
          <p:cNvSpPr txBox="1">
            <a:spLocks noGrp="1"/>
          </p:cNvSpPr>
          <p:nvPr>
            <p:ph type="title"/>
          </p:nvPr>
        </p:nvSpPr>
        <p:spPr>
          <a:xfrm>
            <a:off x="460950" y="326980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891"/>
              <a:buNone/>
            </a:pPr>
            <a:endParaRPr sz="4020" b="1">
              <a:solidFill>
                <a:schemeClr val="accent6"/>
              </a:solidFill>
            </a:endParaRPr>
          </a:p>
          <a:p>
            <a:pPr marL="0" lvl="0" indent="0" algn="ctr" rtl="0">
              <a:lnSpc>
                <a:spcPct val="100000"/>
              </a:lnSpc>
              <a:spcBef>
                <a:spcPts val="0"/>
              </a:spcBef>
              <a:spcAft>
                <a:spcPts val="0"/>
              </a:spcAft>
              <a:buSzPts val="891"/>
              <a:buNone/>
            </a:pPr>
            <a:r>
              <a:rPr lang="en" sz="4020" b="1">
                <a:solidFill>
                  <a:schemeClr val="accent6"/>
                </a:solidFill>
              </a:rPr>
              <a:t>Review College Vocabulary and Make a Plan for What Comes Next</a:t>
            </a:r>
            <a:endParaRPr sz="4020" b="1">
              <a:solidFill>
                <a:schemeClr val="accent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3"/>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Vocabulary Review</a:t>
            </a:r>
            <a:endParaRPr b="1">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460950" y="1357700"/>
            <a:ext cx="8222100" cy="2233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Registration:</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Commitments and Responsibilities</a:t>
            </a:r>
            <a:endParaRPr b="1">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4"/>
          <p:cNvSpPr txBox="1">
            <a:spLocks noGrp="1"/>
          </p:cNvSpPr>
          <p:nvPr>
            <p:ph type="title"/>
          </p:nvPr>
        </p:nvSpPr>
        <p:spPr>
          <a:xfrm>
            <a:off x="295800" y="471650"/>
            <a:ext cx="27444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Academic Alert</a:t>
            </a:r>
            <a:endParaRPr sz="1400"/>
          </a:p>
          <a:p>
            <a:pPr marL="0" lvl="0" indent="0" algn="l" rtl="0">
              <a:spcBef>
                <a:spcPts val="100"/>
              </a:spcBef>
              <a:spcAft>
                <a:spcPts val="0"/>
              </a:spcAft>
              <a:buNone/>
            </a:pPr>
            <a:r>
              <a:rPr lang="en" sz="1400"/>
              <a:t>Academic Calendar</a:t>
            </a:r>
            <a:endParaRPr sz="1400"/>
          </a:p>
          <a:p>
            <a:pPr marL="0" lvl="0" indent="0" algn="l" rtl="0">
              <a:spcBef>
                <a:spcPts val="100"/>
              </a:spcBef>
              <a:spcAft>
                <a:spcPts val="0"/>
              </a:spcAft>
              <a:buNone/>
            </a:pPr>
            <a:r>
              <a:rPr lang="en" sz="1400"/>
              <a:t>Academic Dismissal</a:t>
            </a:r>
            <a:endParaRPr sz="1400"/>
          </a:p>
          <a:p>
            <a:pPr marL="0" lvl="0" indent="0" algn="l" rtl="0">
              <a:spcBef>
                <a:spcPts val="100"/>
              </a:spcBef>
              <a:spcAft>
                <a:spcPts val="0"/>
              </a:spcAft>
              <a:buNone/>
            </a:pPr>
            <a:r>
              <a:rPr lang="en" sz="1400"/>
              <a:t>Academic Integrity</a:t>
            </a:r>
            <a:endParaRPr sz="1400"/>
          </a:p>
          <a:p>
            <a:pPr marL="0" lvl="0" indent="0" algn="l" rtl="0">
              <a:spcBef>
                <a:spcPts val="100"/>
              </a:spcBef>
              <a:spcAft>
                <a:spcPts val="0"/>
              </a:spcAft>
              <a:buNone/>
            </a:pPr>
            <a:r>
              <a:rPr lang="en" sz="1400"/>
              <a:t>Academic Probation</a:t>
            </a:r>
            <a:endParaRPr sz="1400"/>
          </a:p>
          <a:p>
            <a:pPr marL="0" lvl="0" indent="0" algn="l" rtl="0">
              <a:spcBef>
                <a:spcPts val="100"/>
              </a:spcBef>
              <a:spcAft>
                <a:spcPts val="0"/>
              </a:spcAft>
              <a:buNone/>
            </a:pPr>
            <a:r>
              <a:rPr lang="en" sz="1400"/>
              <a:t>Admissions Criteria</a:t>
            </a:r>
            <a:endParaRPr sz="1400"/>
          </a:p>
          <a:p>
            <a:pPr marL="0" lvl="0" indent="0" algn="l" rtl="0">
              <a:spcBef>
                <a:spcPts val="100"/>
              </a:spcBef>
              <a:spcAft>
                <a:spcPts val="0"/>
              </a:spcAft>
              <a:buNone/>
            </a:pPr>
            <a:r>
              <a:rPr lang="en" sz="1400"/>
              <a:t>Advisement</a:t>
            </a:r>
            <a:endParaRPr sz="1400"/>
          </a:p>
          <a:p>
            <a:pPr marL="0" lvl="0" indent="0" algn="l" rtl="0">
              <a:spcBef>
                <a:spcPts val="100"/>
              </a:spcBef>
              <a:spcAft>
                <a:spcPts val="0"/>
              </a:spcAft>
              <a:buNone/>
            </a:pPr>
            <a:r>
              <a:rPr lang="en" sz="1400"/>
              <a:t>Advisor</a:t>
            </a:r>
            <a:endParaRPr sz="1400"/>
          </a:p>
          <a:p>
            <a:pPr marL="0" lvl="0" indent="0" algn="l" rtl="0">
              <a:spcBef>
                <a:spcPts val="100"/>
              </a:spcBef>
              <a:spcAft>
                <a:spcPts val="0"/>
              </a:spcAft>
              <a:buNone/>
            </a:pPr>
            <a:r>
              <a:rPr lang="en" sz="1400"/>
              <a:t>Alumnus/Alumna/Alum</a:t>
            </a:r>
            <a:endParaRPr sz="1400"/>
          </a:p>
          <a:p>
            <a:pPr marL="0" lvl="0" indent="0" algn="l" rtl="0">
              <a:lnSpc>
                <a:spcPct val="90000"/>
              </a:lnSpc>
              <a:spcBef>
                <a:spcPts val="100"/>
              </a:spcBef>
              <a:spcAft>
                <a:spcPts val="0"/>
              </a:spcAft>
              <a:buNone/>
            </a:pPr>
            <a:r>
              <a:rPr lang="en" sz="1400"/>
              <a:t>Appeal (grade, dismissal, loss of fin. aid)</a:t>
            </a:r>
            <a:endParaRPr sz="1400"/>
          </a:p>
          <a:p>
            <a:pPr marL="0" lvl="0" indent="0" algn="l" rtl="0">
              <a:spcBef>
                <a:spcPts val="100"/>
              </a:spcBef>
              <a:spcAft>
                <a:spcPts val="0"/>
              </a:spcAft>
              <a:buNone/>
            </a:pPr>
            <a:r>
              <a:rPr lang="en" sz="1400"/>
              <a:t>Associate Degree</a:t>
            </a:r>
            <a:endParaRPr sz="1400"/>
          </a:p>
          <a:p>
            <a:pPr marL="0" lvl="0" indent="0" algn="l" rtl="0">
              <a:spcBef>
                <a:spcPts val="100"/>
              </a:spcBef>
              <a:spcAft>
                <a:spcPts val="0"/>
              </a:spcAft>
              <a:buNone/>
            </a:pPr>
            <a:r>
              <a:rPr lang="en" sz="1400"/>
              <a:t>Attempted Hours or Credits</a:t>
            </a:r>
            <a:endParaRPr sz="1400"/>
          </a:p>
          <a:p>
            <a:pPr marL="0" lvl="0" indent="0" algn="l" rtl="0">
              <a:spcBef>
                <a:spcPts val="100"/>
              </a:spcBef>
              <a:spcAft>
                <a:spcPts val="0"/>
              </a:spcAft>
              <a:buNone/>
            </a:pPr>
            <a:r>
              <a:rPr lang="en" sz="1400"/>
              <a:t>Baccalaureate Degree</a:t>
            </a:r>
            <a:endParaRPr sz="1400"/>
          </a:p>
          <a:p>
            <a:pPr marL="0" lvl="0" indent="0" algn="l" rtl="0">
              <a:spcBef>
                <a:spcPts val="100"/>
              </a:spcBef>
              <a:spcAft>
                <a:spcPts val="0"/>
              </a:spcAft>
              <a:buNone/>
            </a:pPr>
            <a:r>
              <a:rPr lang="en" sz="1400"/>
              <a:t>Bursar’s Office</a:t>
            </a:r>
            <a:endParaRPr sz="1400"/>
          </a:p>
          <a:p>
            <a:pPr marL="0" lvl="0" indent="0" algn="l" rtl="0">
              <a:spcBef>
                <a:spcPts val="100"/>
              </a:spcBef>
              <a:spcAft>
                <a:spcPts val="0"/>
              </a:spcAft>
              <a:buNone/>
            </a:pPr>
            <a:r>
              <a:rPr lang="en" sz="1400"/>
              <a:t>Catalog</a:t>
            </a:r>
            <a:endParaRPr sz="1400"/>
          </a:p>
          <a:p>
            <a:pPr marL="0" lvl="0" indent="0" algn="l" rtl="0">
              <a:spcBef>
                <a:spcPts val="100"/>
              </a:spcBef>
              <a:spcAft>
                <a:spcPts val="0"/>
              </a:spcAft>
              <a:buNone/>
            </a:pPr>
            <a:r>
              <a:rPr lang="en" sz="1400"/>
              <a:t>Certification/Licensing</a:t>
            </a:r>
            <a:endParaRPr sz="1400"/>
          </a:p>
          <a:p>
            <a:pPr marL="0" lvl="0" indent="0" algn="l" rtl="0">
              <a:spcBef>
                <a:spcPts val="100"/>
              </a:spcBef>
              <a:spcAft>
                <a:spcPts val="0"/>
              </a:spcAft>
              <a:buNone/>
            </a:pPr>
            <a:r>
              <a:rPr lang="en" sz="1400"/>
              <a:t>Clinical</a:t>
            </a:r>
            <a:endParaRPr sz="1400"/>
          </a:p>
          <a:p>
            <a:pPr marL="0" lvl="0" indent="0" algn="l" rtl="0">
              <a:spcBef>
                <a:spcPts val="100"/>
              </a:spcBef>
              <a:spcAft>
                <a:spcPts val="0"/>
              </a:spcAft>
              <a:buNone/>
            </a:pPr>
            <a:r>
              <a:rPr lang="en" sz="1400"/>
              <a:t>Club/Activity Hours</a:t>
            </a:r>
            <a:endParaRPr sz="1400"/>
          </a:p>
          <a:p>
            <a:pPr marL="0" lvl="0" indent="0" algn="l" rtl="0">
              <a:spcBef>
                <a:spcPts val="100"/>
              </a:spcBef>
              <a:spcAft>
                <a:spcPts val="0"/>
              </a:spcAft>
              <a:buNone/>
            </a:pPr>
            <a:r>
              <a:rPr lang="en" sz="1400"/>
              <a:t>Co-Curricular</a:t>
            </a:r>
            <a:endParaRPr sz="1400"/>
          </a:p>
          <a:p>
            <a:pPr marL="0" lvl="0" indent="0" algn="l" rtl="0">
              <a:spcBef>
                <a:spcPts val="100"/>
              </a:spcBef>
              <a:spcAft>
                <a:spcPts val="0"/>
              </a:spcAft>
              <a:buNone/>
            </a:pPr>
            <a:r>
              <a:rPr lang="en" sz="1400"/>
              <a:t>Corequisites</a:t>
            </a:r>
            <a:endParaRPr sz="1400"/>
          </a:p>
          <a:p>
            <a:pPr marL="0" lvl="0" indent="0" algn="l" rtl="0">
              <a:spcBef>
                <a:spcPts val="100"/>
              </a:spcBef>
              <a:spcAft>
                <a:spcPts val="0"/>
              </a:spcAft>
              <a:buNone/>
            </a:pPr>
            <a:r>
              <a:rPr lang="en" sz="1400"/>
              <a:t>Credits</a:t>
            </a:r>
            <a:endParaRPr sz="1400"/>
          </a:p>
          <a:p>
            <a:pPr marL="0" lvl="0" indent="0" algn="l" rtl="0">
              <a:spcBef>
                <a:spcPts val="100"/>
              </a:spcBef>
              <a:spcAft>
                <a:spcPts val="0"/>
              </a:spcAft>
              <a:buNone/>
            </a:pPr>
            <a:endParaRPr sz="1400"/>
          </a:p>
          <a:p>
            <a:pPr marL="0" lvl="0" indent="0" algn="l" rtl="0">
              <a:spcBef>
                <a:spcPts val="100"/>
              </a:spcBef>
              <a:spcAft>
                <a:spcPts val="0"/>
              </a:spcAft>
              <a:buNone/>
            </a:pPr>
            <a:endParaRPr sz="1400"/>
          </a:p>
        </p:txBody>
      </p:sp>
      <p:sp>
        <p:nvSpPr>
          <p:cNvPr id="439" name="Google Shape;439;p74"/>
          <p:cNvSpPr txBox="1">
            <a:spLocks noGrp="1"/>
          </p:cNvSpPr>
          <p:nvPr>
            <p:ph type="title"/>
          </p:nvPr>
        </p:nvSpPr>
        <p:spPr>
          <a:xfrm>
            <a:off x="3294738" y="471650"/>
            <a:ext cx="26748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Credit Hours</a:t>
            </a:r>
            <a:endParaRPr sz="1400"/>
          </a:p>
          <a:p>
            <a:pPr marL="0" lvl="0" indent="0" algn="l" rtl="0">
              <a:spcBef>
                <a:spcPts val="100"/>
              </a:spcBef>
              <a:spcAft>
                <a:spcPts val="0"/>
              </a:spcAft>
              <a:buNone/>
            </a:pPr>
            <a:r>
              <a:rPr lang="en" sz="1400"/>
              <a:t>Department</a:t>
            </a:r>
            <a:endParaRPr sz="1400"/>
          </a:p>
          <a:p>
            <a:pPr marL="0" lvl="0" indent="0" algn="l" rtl="0">
              <a:spcBef>
                <a:spcPts val="100"/>
              </a:spcBef>
              <a:spcAft>
                <a:spcPts val="0"/>
              </a:spcAft>
              <a:buNone/>
            </a:pPr>
            <a:r>
              <a:rPr lang="en" sz="1400"/>
              <a:t>Credit/No Credit Policy</a:t>
            </a:r>
            <a:endParaRPr sz="1400"/>
          </a:p>
          <a:p>
            <a:pPr marL="0" lvl="0" indent="0" algn="l" rtl="0">
              <a:spcBef>
                <a:spcPts val="100"/>
              </a:spcBef>
              <a:spcAft>
                <a:spcPts val="0"/>
              </a:spcAft>
              <a:buNone/>
            </a:pPr>
            <a:r>
              <a:rPr lang="en" sz="1400"/>
              <a:t>Curriculum</a:t>
            </a:r>
            <a:endParaRPr sz="1400"/>
          </a:p>
          <a:p>
            <a:pPr marL="0" lvl="0" indent="0" algn="l" rtl="0">
              <a:spcBef>
                <a:spcPts val="100"/>
              </a:spcBef>
              <a:spcAft>
                <a:spcPts val="0"/>
              </a:spcAft>
              <a:buNone/>
            </a:pPr>
            <a:r>
              <a:rPr lang="en" sz="1400"/>
              <a:t>Dean</a:t>
            </a:r>
            <a:endParaRPr sz="1400"/>
          </a:p>
          <a:p>
            <a:pPr marL="0" lvl="0" indent="0" algn="l" rtl="0">
              <a:spcBef>
                <a:spcPts val="100"/>
              </a:spcBef>
              <a:spcAft>
                <a:spcPts val="0"/>
              </a:spcAft>
              <a:buNone/>
            </a:pPr>
            <a:r>
              <a:rPr lang="en" sz="1400"/>
              <a:t>Department Chairperson/Chair </a:t>
            </a:r>
            <a:endParaRPr sz="1400"/>
          </a:p>
          <a:p>
            <a:pPr marL="0" lvl="0" indent="0" algn="l" rtl="0">
              <a:spcBef>
                <a:spcPts val="100"/>
              </a:spcBef>
              <a:spcAft>
                <a:spcPts val="0"/>
              </a:spcAft>
              <a:buNone/>
            </a:pPr>
            <a:r>
              <a:rPr lang="en" sz="1400"/>
              <a:t>Earned hours or credits</a:t>
            </a:r>
            <a:endParaRPr sz="1400"/>
          </a:p>
          <a:p>
            <a:pPr marL="0" lvl="0" indent="0" algn="l" rtl="0">
              <a:spcBef>
                <a:spcPts val="100"/>
              </a:spcBef>
              <a:spcAft>
                <a:spcPts val="0"/>
              </a:spcAft>
              <a:buNone/>
            </a:pPr>
            <a:r>
              <a:rPr lang="en" sz="1400"/>
              <a:t>Electives</a:t>
            </a:r>
            <a:endParaRPr sz="1400"/>
          </a:p>
          <a:p>
            <a:pPr marL="0" lvl="0" indent="0" algn="l" rtl="0">
              <a:spcBef>
                <a:spcPts val="100"/>
              </a:spcBef>
              <a:spcAft>
                <a:spcPts val="0"/>
              </a:spcAft>
              <a:buNone/>
            </a:pPr>
            <a:r>
              <a:rPr lang="en" sz="1400"/>
              <a:t>Empl ID</a:t>
            </a:r>
            <a:endParaRPr sz="1400"/>
          </a:p>
          <a:p>
            <a:pPr marL="0" lvl="0" indent="0" algn="l" rtl="0">
              <a:spcBef>
                <a:spcPts val="100"/>
              </a:spcBef>
              <a:spcAft>
                <a:spcPts val="0"/>
              </a:spcAft>
              <a:buNone/>
            </a:pPr>
            <a:r>
              <a:rPr lang="en" sz="1400"/>
              <a:t>Feedback</a:t>
            </a:r>
            <a:endParaRPr sz="1400"/>
          </a:p>
          <a:p>
            <a:pPr marL="0" lvl="0" indent="0" algn="l" rtl="0">
              <a:spcBef>
                <a:spcPts val="100"/>
              </a:spcBef>
              <a:spcAft>
                <a:spcPts val="0"/>
              </a:spcAft>
              <a:buNone/>
            </a:pPr>
            <a:r>
              <a:rPr lang="en" sz="1400"/>
              <a:t>Financial Aid</a:t>
            </a:r>
            <a:endParaRPr sz="1400"/>
          </a:p>
          <a:p>
            <a:pPr marL="0" lvl="0" indent="0" algn="l" rtl="0">
              <a:spcBef>
                <a:spcPts val="100"/>
              </a:spcBef>
              <a:spcAft>
                <a:spcPts val="0"/>
              </a:spcAft>
              <a:buNone/>
            </a:pPr>
            <a:r>
              <a:rPr lang="en" sz="1400"/>
              <a:t>Full Time </a:t>
            </a:r>
            <a:endParaRPr sz="1400"/>
          </a:p>
          <a:p>
            <a:pPr marL="0" lvl="0" indent="0" algn="l" rtl="0">
              <a:spcBef>
                <a:spcPts val="100"/>
              </a:spcBef>
              <a:spcAft>
                <a:spcPts val="0"/>
              </a:spcAft>
              <a:buNone/>
            </a:pPr>
            <a:r>
              <a:rPr lang="en" sz="1400"/>
              <a:t>General Education/Gen Ed/Common Core</a:t>
            </a:r>
            <a:endParaRPr sz="1400"/>
          </a:p>
          <a:p>
            <a:pPr marL="0" lvl="0" indent="0" algn="l" rtl="0">
              <a:spcBef>
                <a:spcPts val="100"/>
              </a:spcBef>
              <a:spcAft>
                <a:spcPts val="0"/>
              </a:spcAft>
              <a:buNone/>
            </a:pPr>
            <a:r>
              <a:rPr lang="en" sz="1400"/>
              <a:t>Good Academic Standing/ Satisfactory academic progress</a:t>
            </a:r>
            <a:endParaRPr sz="1400"/>
          </a:p>
          <a:p>
            <a:pPr marL="0" lvl="0" indent="0" algn="l" rtl="0">
              <a:spcBef>
                <a:spcPts val="100"/>
              </a:spcBef>
              <a:spcAft>
                <a:spcPts val="0"/>
              </a:spcAft>
              <a:buNone/>
            </a:pPr>
            <a:r>
              <a:rPr lang="en" sz="1400"/>
              <a:t>Grade Point Average (GPA)</a:t>
            </a:r>
            <a:endParaRPr sz="1400"/>
          </a:p>
          <a:p>
            <a:pPr marL="0" lvl="0" indent="0" algn="l" rtl="0">
              <a:spcBef>
                <a:spcPts val="100"/>
              </a:spcBef>
              <a:spcAft>
                <a:spcPts val="0"/>
              </a:spcAft>
              <a:buNone/>
            </a:pPr>
            <a:r>
              <a:rPr lang="en" sz="1400"/>
              <a:t>Graduation Honors</a:t>
            </a:r>
            <a:endParaRPr sz="1400"/>
          </a:p>
          <a:p>
            <a:pPr marL="0" lvl="0" indent="0" algn="l" rtl="0">
              <a:spcBef>
                <a:spcPts val="100"/>
              </a:spcBef>
              <a:spcAft>
                <a:spcPts val="0"/>
              </a:spcAft>
              <a:buNone/>
            </a:pPr>
            <a:r>
              <a:rPr lang="en" sz="1400"/>
              <a:t>Hold</a:t>
            </a:r>
            <a:endParaRPr sz="1400"/>
          </a:p>
          <a:p>
            <a:pPr marL="0" lvl="0" indent="0" algn="l" rtl="0">
              <a:spcBef>
                <a:spcPts val="100"/>
              </a:spcBef>
              <a:spcAft>
                <a:spcPts val="0"/>
              </a:spcAft>
              <a:buNone/>
            </a:pPr>
            <a:r>
              <a:rPr lang="en" sz="1400"/>
              <a:t>Honors</a:t>
            </a:r>
            <a:endParaRPr sz="1400"/>
          </a:p>
          <a:p>
            <a:pPr marL="0" lvl="0" indent="0" algn="l" rtl="0">
              <a:spcBef>
                <a:spcPts val="100"/>
              </a:spcBef>
              <a:spcAft>
                <a:spcPts val="0"/>
              </a:spcAft>
              <a:buNone/>
            </a:pPr>
            <a:r>
              <a:rPr lang="en" sz="1400"/>
              <a:t>Interdisciplinary</a:t>
            </a:r>
            <a:endParaRPr sz="1400"/>
          </a:p>
          <a:p>
            <a:pPr marL="0" lvl="0" indent="0" algn="l" rtl="0">
              <a:spcBef>
                <a:spcPts val="100"/>
              </a:spcBef>
              <a:spcAft>
                <a:spcPts val="0"/>
              </a:spcAft>
              <a:buNone/>
            </a:pPr>
            <a:r>
              <a:rPr lang="en" sz="1400"/>
              <a:t>Lab</a:t>
            </a:r>
            <a:endParaRPr sz="1400"/>
          </a:p>
          <a:p>
            <a:pPr marL="0" lvl="0" indent="0" algn="l" rtl="0">
              <a:spcBef>
                <a:spcPts val="100"/>
              </a:spcBef>
              <a:spcAft>
                <a:spcPts val="100"/>
              </a:spcAft>
              <a:buNone/>
            </a:pPr>
            <a:endParaRPr sz="1400"/>
          </a:p>
        </p:txBody>
      </p:sp>
      <p:sp>
        <p:nvSpPr>
          <p:cNvPr id="440" name="Google Shape;440;p74"/>
          <p:cNvSpPr txBox="1">
            <a:spLocks noGrp="1"/>
          </p:cNvSpPr>
          <p:nvPr>
            <p:ph type="title"/>
          </p:nvPr>
        </p:nvSpPr>
        <p:spPr>
          <a:xfrm>
            <a:off x="6224075" y="471650"/>
            <a:ext cx="26748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sz="1400"/>
          </a:p>
          <a:p>
            <a:pPr marL="0" lvl="0" indent="0" algn="l" rtl="0">
              <a:spcBef>
                <a:spcPts val="100"/>
              </a:spcBef>
              <a:spcAft>
                <a:spcPts val="0"/>
              </a:spcAft>
              <a:buNone/>
            </a:pPr>
            <a:r>
              <a:rPr lang="en" sz="1400"/>
              <a:t>Learning Center</a:t>
            </a:r>
            <a:endParaRPr sz="1400"/>
          </a:p>
          <a:p>
            <a:pPr marL="0" lvl="0" indent="0" algn="l" rtl="0">
              <a:spcBef>
                <a:spcPts val="100"/>
              </a:spcBef>
              <a:spcAft>
                <a:spcPts val="0"/>
              </a:spcAft>
              <a:buNone/>
            </a:pPr>
            <a:r>
              <a:rPr lang="en" sz="1400"/>
              <a:t>Leave of Absence</a:t>
            </a:r>
            <a:endParaRPr sz="1400"/>
          </a:p>
          <a:p>
            <a:pPr marL="0" lvl="0" indent="0" algn="l" rtl="0">
              <a:spcBef>
                <a:spcPts val="100"/>
              </a:spcBef>
              <a:spcAft>
                <a:spcPts val="0"/>
              </a:spcAft>
              <a:buNone/>
            </a:pPr>
            <a:r>
              <a:rPr lang="en" sz="1400"/>
              <a:t>Major</a:t>
            </a:r>
            <a:endParaRPr sz="1400"/>
          </a:p>
          <a:p>
            <a:pPr marL="0" lvl="0" indent="0" algn="l" rtl="0">
              <a:spcBef>
                <a:spcPts val="100"/>
              </a:spcBef>
              <a:spcAft>
                <a:spcPts val="0"/>
              </a:spcAft>
              <a:buNone/>
            </a:pPr>
            <a:r>
              <a:rPr lang="en" sz="1400"/>
              <a:t>Part Time</a:t>
            </a:r>
            <a:endParaRPr sz="1400"/>
          </a:p>
          <a:p>
            <a:pPr marL="0" lvl="0" indent="0" algn="l" rtl="0">
              <a:spcBef>
                <a:spcPts val="100"/>
              </a:spcBef>
              <a:spcAft>
                <a:spcPts val="0"/>
              </a:spcAft>
              <a:buNone/>
            </a:pPr>
            <a:r>
              <a:rPr lang="en" sz="1400"/>
              <a:t>Pathways </a:t>
            </a:r>
            <a:endParaRPr sz="1400"/>
          </a:p>
          <a:p>
            <a:pPr marL="0" lvl="0" indent="0" algn="l" rtl="0">
              <a:spcBef>
                <a:spcPts val="100"/>
              </a:spcBef>
              <a:spcAft>
                <a:spcPts val="0"/>
              </a:spcAft>
              <a:buNone/>
            </a:pPr>
            <a:r>
              <a:rPr lang="en" sz="1400"/>
              <a:t>Prerequisites</a:t>
            </a:r>
            <a:endParaRPr sz="1400"/>
          </a:p>
          <a:p>
            <a:pPr marL="0" lvl="0" indent="0" algn="l" rtl="0">
              <a:spcBef>
                <a:spcPts val="100"/>
              </a:spcBef>
              <a:spcAft>
                <a:spcPts val="0"/>
              </a:spcAft>
              <a:buNone/>
            </a:pPr>
            <a:r>
              <a:rPr lang="en" sz="1400"/>
              <a:t>Provost</a:t>
            </a:r>
            <a:endParaRPr sz="1400"/>
          </a:p>
          <a:p>
            <a:pPr marL="0" lvl="0" indent="0" algn="l" rtl="0">
              <a:spcBef>
                <a:spcPts val="100"/>
              </a:spcBef>
              <a:spcAft>
                <a:spcPts val="0"/>
              </a:spcAft>
              <a:buNone/>
            </a:pPr>
            <a:r>
              <a:rPr lang="en" sz="1400"/>
              <a:t>Record</a:t>
            </a:r>
            <a:endParaRPr sz="1400"/>
          </a:p>
          <a:p>
            <a:pPr marL="0" lvl="0" indent="0" algn="l" rtl="0">
              <a:spcBef>
                <a:spcPts val="100"/>
              </a:spcBef>
              <a:spcAft>
                <a:spcPts val="0"/>
              </a:spcAft>
              <a:buNone/>
            </a:pPr>
            <a:r>
              <a:rPr lang="en" sz="1400"/>
              <a:t>Registration</a:t>
            </a:r>
            <a:endParaRPr sz="1400"/>
          </a:p>
          <a:p>
            <a:pPr marL="0" lvl="0" indent="0" algn="l" rtl="0">
              <a:spcBef>
                <a:spcPts val="100"/>
              </a:spcBef>
              <a:spcAft>
                <a:spcPts val="0"/>
              </a:spcAft>
              <a:buNone/>
            </a:pPr>
            <a:r>
              <a:rPr lang="en" sz="1400"/>
              <a:t>Requirement</a:t>
            </a:r>
            <a:endParaRPr sz="1400"/>
          </a:p>
          <a:p>
            <a:pPr marL="0" lvl="0" indent="0" algn="l" rtl="0">
              <a:spcBef>
                <a:spcPts val="100"/>
              </a:spcBef>
              <a:spcAft>
                <a:spcPts val="0"/>
              </a:spcAft>
              <a:buNone/>
            </a:pPr>
            <a:r>
              <a:rPr lang="en" sz="1400"/>
              <a:t>School</a:t>
            </a:r>
            <a:endParaRPr sz="1400"/>
          </a:p>
          <a:p>
            <a:pPr marL="0" lvl="0" indent="0" algn="l" rtl="0">
              <a:spcBef>
                <a:spcPts val="100"/>
              </a:spcBef>
              <a:spcAft>
                <a:spcPts val="0"/>
              </a:spcAft>
              <a:buNone/>
            </a:pPr>
            <a:r>
              <a:rPr lang="en" sz="1400"/>
              <a:t>Semester</a:t>
            </a:r>
            <a:endParaRPr sz="1400"/>
          </a:p>
          <a:p>
            <a:pPr marL="0" lvl="0" indent="0" algn="l" rtl="0">
              <a:spcBef>
                <a:spcPts val="100"/>
              </a:spcBef>
              <a:spcAft>
                <a:spcPts val="0"/>
              </a:spcAft>
              <a:buNone/>
            </a:pPr>
            <a:r>
              <a:rPr lang="en" sz="1400"/>
              <a:t>Sequential</a:t>
            </a:r>
            <a:endParaRPr sz="1400"/>
          </a:p>
          <a:p>
            <a:pPr marL="0" lvl="0" indent="0" algn="l" rtl="0">
              <a:spcBef>
                <a:spcPts val="100"/>
              </a:spcBef>
              <a:spcAft>
                <a:spcPts val="0"/>
              </a:spcAft>
              <a:buNone/>
            </a:pPr>
            <a:r>
              <a:rPr lang="en" sz="1400"/>
              <a:t>Service Indicator</a:t>
            </a:r>
            <a:endParaRPr sz="1400"/>
          </a:p>
          <a:p>
            <a:pPr marL="0" lvl="0" indent="0" algn="l" rtl="0">
              <a:spcBef>
                <a:spcPts val="100"/>
              </a:spcBef>
              <a:spcAft>
                <a:spcPts val="0"/>
              </a:spcAft>
              <a:buNone/>
            </a:pPr>
            <a:r>
              <a:rPr lang="en" sz="1400"/>
              <a:t>SPARC</a:t>
            </a:r>
            <a:endParaRPr sz="1400"/>
          </a:p>
          <a:p>
            <a:pPr marL="0" lvl="0" indent="0" algn="l" rtl="0">
              <a:spcBef>
                <a:spcPts val="100"/>
              </a:spcBef>
              <a:spcAft>
                <a:spcPts val="0"/>
              </a:spcAft>
              <a:buNone/>
            </a:pPr>
            <a:r>
              <a:rPr lang="en" sz="1400"/>
              <a:t>Syllabus</a:t>
            </a:r>
            <a:endParaRPr sz="1400"/>
          </a:p>
          <a:p>
            <a:pPr marL="0" lvl="0" indent="0" algn="l" rtl="0">
              <a:spcBef>
                <a:spcPts val="100"/>
              </a:spcBef>
              <a:spcAft>
                <a:spcPts val="0"/>
              </a:spcAft>
              <a:buNone/>
            </a:pPr>
            <a:r>
              <a:rPr lang="en" sz="1400"/>
              <a:t>To-Do List (CUNYFirst)</a:t>
            </a:r>
            <a:endParaRPr sz="1400"/>
          </a:p>
          <a:p>
            <a:pPr marL="0" lvl="0" indent="0" algn="l" rtl="0">
              <a:spcBef>
                <a:spcPts val="100"/>
              </a:spcBef>
              <a:spcAft>
                <a:spcPts val="0"/>
              </a:spcAft>
              <a:buNone/>
            </a:pPr>
            <a:r>
              <a:rPr lang="en" sz="1400"/>
              <a:t>Transcript</a:t>
            </a:r>
            <a:endParaRPr sz="1400"/>
          </a:p>
          <a:p>
            <a:pPr marL="0" lvl="0" indent="0" algn="l" rtl="0">
              <a:spcBef>
                <a:spcPts val="100"/>
              </a:spcBef>
              <a:spcAft>
                <a:spcPts val="0"/>
              </a:spcAft>
              <a:buNone/>
            </a:pPr>
            <a:r>
              <a:rPr lang="en" sz="1400"/>
              <a:t>Transfer Student</a:t>
            </a:r>
            <a:endParaRPr sz="1400"/>
          </a:p>
          <a:p>
            <a:pPr marL="0" lvl="0" indent="0" algn="l" rtl="0">
              <a:spcBef>
                <a:spcPts val="100"/>
              </a:spcBef>
              <a:spcAft>
                <a:spcPts val="0"/>
              </a:spcAft>
              <a:buNone/>
            </a:pPr>
            <a:r>
              <a:rPr lang="en" sz="1400"/>
              <a:t>Welcome Center/HelpDesk</a:t>
            </a:r>
            <a:endParaRPr sz="1400"/>
          </a:p>
          <a:p>
            <a:pPr marL="0" lvl="0" indent="0" algn="l" rtl="0">
              <a:spcBef>
                <a:spcPts val="100"/>
              </a:spcBef>
              <a:spcAft>
                <a:spcPts val="0"/>
              </a:spcAft>
              <a:buNone/>
            </a:pPr>
            <a:r>
              <a:rPr lang="en" sz="1400"/>
              <a:t>Withdrawal/W/WN/WU Grades</a:t>
            </a:r>
            <a:endParaRPr sz="1400"/>
          </a:p>
          <a:p>
            <a:pPr marL="0" lvl="0" indent="0" algn="l" rtl="0">
              <a:spcBef>
                <a:spcPts val="100"/>
              </a:spcBef>
              <a:spcAft>
                <a:spcPts val="100"/>
              </a:spcAft>
              <a:buNone/>
            </a:pPr>
            <a:r>
              <a:rPr lang="en" sz="1400"/>
              <a:t>Writing Intensive</a:t>
            </a:r>
            <a:endParaRPr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chemeClr val="accent5"/>
                </a:solidFill>
              </a:rPr>
              <a:t>Setting Goals</a:t>
            </a:r>
            <a:endParaRPr b="1">
              <a:solidFill>
                <a:schemeClr val="accent5"/>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Setting Goals</a:t>
            </a:r>
            <a:endParaRPr b="1">
              <a:solidFill>
                <a:schemeClr val="accent5"/>
              </a:solidFill>
            </a:endParaRPr>
          </a:p>
        </p:txBody>
      </p:sp>
      <p:sp>
        <p:nvSpPr>
          <p:cNvPr id="451" name="Google Shape;451;p76"/>
          <p:cNvSpPr txBox="1"/>
          <p:nvPr/>
        </p:nvSpPr>
        <p:spPr>
          <a:xfrm>
            <a:off x="1512050" y="2243625"/>
            <a:ext cx="7291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accent6"/>
                </a:solidFill>
                <a:latin typeface="Roboto Slab"/>
                <a:ea typeface="Roboto Slab"/>
                <a:cs typeface="Roboto Slab"/>
                <a:sym typeface="Roboto Slab"/>
              </a:rPr>
              <a:t>Why is it important to set goals for yourself?</a:t>
            </a:r>
            <a:endParaRPr sz="1900" b="1">
              <a:solidFill>
                <a:schemeClr val="accent6"/>
              </a:solidFill>
              <a:latin typeface="Roboto Slab"/>
              <a:ea typeface="Roboto Slab"/>
              <a:cs typeface="Roboto Slab"/>
              <a:sym typeface="Roboto Slab"/>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Setting Goals</a:t>
            </a:r>
            <a:endParaRPr b="1">
              <a:solidFill>
                <a:schemeClr val="accent5"/>
              </a:solidFill>
            </a:endParaRPr>
          </a:p>
        </p:txBody>
      </p:sp>
      <p:sp>
        <p:nvSpPr>
          <p:cNvPr id="457" name="Google Shape;457;p77"/>
          <p:cNvSpPr txBox="1"/>
          <p:nvPr/>
        </p:nvSpPr>
        <p:spPr>
          <a:xfrm>
            <a:off x="874375" y="1709500"/>
            <a:ext cx="7291500" cy="28938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Short-term Goals vs. Long-term Goals</a:t>
            </a:r>
            <a:endParaRPr sz="1600" b="0" i="0" u="none" strike="noStrike" cap="none">
              <a:solidFill>
                <a:schemeClr val="dk1"/>
              </a:solidFill>
              <a:latin typeface="Roboto Slab"/>
              <a:ea typeface="Roboto Slab"/>
              <a:cs typeface="Roboto Slab"/>
              <a:sym typeface="Roboto Slab"/>
            </a:endParaRPr>
          </a:p>
          <a:p>
            <a:pPr marL="4572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SMART Goals</a:t>
            </a:r>
            <a:endParaRPr sz="1600" b="0" i="0" u="none" strike="noStrike" cap="none">
              <a:solidFill>
                <a:schemeClr val="dk1"/>
              </a:solidFill>
              <a:latin typeface="Roboto Slab"/>
              <a:ea typeface="Roboto Slab"/>
              <a:cs typeface="Roboto Slab"/>
              <a:sym typeface="Roboto Slab"/>
            </a:endParaRPr>
          </a:p>
          <a:p>
            <a:pPr marL="914400" marR="0" lvl="1"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Specific</a:t>
            </a:r>
            <a:endParaRPr sz="1600" b="0" i="0" u="none" strike="noStrike" cap="none">
              <a:solidFill>
                <a:schemeClr val="dk1"/>
              </a:solidFill>
              <a:latin typeface="Roboto Slab"/>
              <a:ea typeface="Roboto Slab"/>
              <a:cs typeface="Roboto Slab"/>
              <a:sym typeface="Roboto Slab"/>
            </a:endParaRPr>
          </a:p>
          <a:p>
            <a:pPr marL="914400" marR="0" lvl="1"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Measurable</a:t>
            </a:r>
            <a:endParaRPr sz="1600" b="0" i="0" u="none" strike="noStrike" cap="none">
              <a:solidFill>
                <a:schemeClr val="dk1"/>
              </a:solidFill>
              <a:latin typeface="Roboto Slab"/>
              <a:ea typeface="Roboto Slab"/>
              <a:cs typeface="Roboto Slab"/>
              <a:sym typeface="Roboto Slab"/>
            </a:endParaRPr>
          </a:p>
          <a:p>
            <a:pPr marL="914400" marR="0" lvl="1"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Achievable</a:t>
            </a:r>
            <a:endParaRPr sz="1600" b="0" i="0" u="none" strike="noStrike" cap="none">
              <a:solidFill>
                <a:schemeClr val="dk1"/>
              </a:solidFill>
              <a:latin typeface="Roboto Slab"/>
              <a:ea typeface="Roboto Slab"/>
              <a:cs typeface="Roboto Slab"/>
              <a:sym typeface="Roboto Slab"/>
            </a:endParaRPr>
          </a:p>
          <a:p>
            <a:pPr marL="914400" marR="0" lvl="1"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Relevant</a:t>
            </a:r>
            <a:endParaRPr sz="1600" b="0" i="0" u="none" strike="noStrike" cap="none">
              <a:solidFill>
                <a:schemeClr val="dk1"/>
              </a:solidFill>
              <a:latin typeface="Roboto Slab"/>
              <a:ea typeface="Roboto Slab"/>
              <a:cs typeface="Roboto Slab"/>
              <a:sym typeface="Roboto Slab"/>
            </a:endParaRPr>
          </a:p>
          <a:p>
            <a:pPr marL="914400" marR="0" lvl="1"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Time-bound</a:t>
            </a:r>
            <a:endParaRPr sz="16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Roboto Slab"/>
              <a:ea typeface="Roboto Slab"/>
              <a:cs typeface="Roboto Slab"/>
              <a:sym typeface="Roboto Slab"/>
            </a:endParaRPr>
          </a:p>
          <a:p>
            <a:pPr marL="914400" marR="0" lvl="0" indent="0" algn="l" rtl="0">
              <a:lnSpc>
                <a:spcPct val="100000"/>
              </a:lnSpc>
              <a:spcBef>
                <a:spcPts val="0"/>
              </a:spcBef>
              <a:spcAft>
                <a:spcPts val="0"/>
              </a:spcAft>
              <a:buNone/>
            </a:pPr>
            <a:endParaRPr sz="1600" b="0" i="0" u="none" strike="noStrike" cap="none">
              <a:solidFill>
                <a:schemeClr val="dk1"/>
              </a:solidFill>
              <a:latin typeface="Roboto Slab"/>
              <a:ea typeface="Roboto Slab"/>
              <a:cs typeface="Roboto Slab"/>
              <a:sym typeface="Roboto Slab"/>
            </a:endParaRPr>
          </a:p>
          <a:p>
            <a:pPr marL="45720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8"/>
          <p:cNvSpPr txBox="1">
            <a:spLocks noGrp="1"/>
          </p:cNvSpPr>
          <p:nvPr>
            <p:ph type="title"/>
          </p:nvPr>
        </p:nvSpPr>
        <p:spPr>
          <a:xfrm>
            <a:off x="62700" y="398125"/>
            <a:ext cx="90186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800">
                <a:solidFill>
                  <a:srgbClr val="92D050"/>
                </a:solidFill>
              </a:rPr>
              <a:t>Which of these goals are specific, measurable, and achievable? Which are not?</a:t>
            </a:r>
            <a:endParaRPr/>
          </a:p>
        </p:txBody>
      </p:sp>
      <p:sp>
        <p:nvSpPr>
          <p:cNvPr id="463" name="Google Shape;463;p78"/>
          <p:cNvSpPr txBox="1"/>
          <p:nvPr/>
        </p:nvSpPr>
        <p:spPr>
          <a:xfrm>
            <a:off x="547008" y="1500007"/>
            <a:ext cx="319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get better at math</a:t>
            </a:r>
            <a:endParaRPr/>
          </a:p>
        </p:txBody>
      </p:sp>
      <p:sp>
        <p:nvSpPr>
          <p:cNvPr id="464" name="Google Shape;464;p78"/>
          <p:cNvSpPr txBox="1"/>
          <p:nvPr/>
        </p:nvSpPr>
        <p:spPr>
          <a:xfrm>
            <a:off x="5206096" y="1933925"/>
            <a:ext cx="3701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visit the writing center five times this semester</a:t>
            </a:r>
            <a:endParaRPr/>
          </a:p>
        </p:txBody>
      </p:sp>
      <p:sp>
        <p:nvSpPr>
          <p:cNvPr id="465" name="Google Shape;465;p78"/>
          <p:cNvSpPr txBox="1"/>
          <p:nvPr/>
        </p:nvSpPr>
        <p:spPr>
          <a:xfrm>
            <a:off x="1431472" y="2052766"/>
            <a:ext cx="3614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study twenty hours per week</a:t>
            </a:r>
            <a:endParaRPr/>
          </a:p>
        </p:txBody>
      </p:sp>
      <p:sp>
        <p:nvSpPr>
          <p:cNvPr id="466" name="Google Shape;466;p78"/>
          <p:cNvSpPr txBox="1"/>
          <p:nvPr/>
        </p:nvSpPr>
        <p:spPr>
          <a:xfrm>
            <a:off x="862697" y="3871453"/>
            <a:ext cx="3525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get get an A+ in Trigonometry</a:t>
            </a:r>
            <a:endParaRPr/>
          </a:p>
        </p:txBody>
      </p:sp>
      <p:sp>
        <p:nvSpPr>
          <p:cNvPr id="467" name="Google Shape;467;p78"/>
          <p:cNvSpPr txBox="1"/>
          <p:nvPr/>
        </p:nvSpPr>
        <p:spPr>
          <a:xfrm>
            <a:off x="4469946" y="1155078"/>
            <a:ext cx="319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take time to look up grammar rules</a:t>
            </a:r>
            <a:endParaRPr/>
          </a:p>
        </p:txBody>
      </p:sp>
      <p:sp>
        <p:nvSpPr>
          <p:cNvPr id="468" name="Google Shape;468;p78"/>
          <p:cNvSpPr txBox="1"/>
          <p:nvPr/>
        </p:nvSpPr>
        <p:spPr>
          <a:xfrm>
            <a:off x="125282" y="2985269"/>
            <a:ext cx="3843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raise my hand in class once a week</a:t>
            </a:r>
            <a:endParaRPr/>
          </a:p>
        </p:txBody>
      </p:sp>
      <p:sp>
        <p:nvSpPr>
          <p:cNvPr id="469" name="Google Shape;469;p78"/>
          <p:cNvSpPr txBox="1"/>
          <p:nvPr/>
        </p:nvSpPr>
        <p:spPr>
          <a:xfrm>
            <a:off x="4924426" y="3409879"/>
            <a:ext cx="319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study fifty hours per week</a:t>
            </a:r>
            <a:endParaRPr/>
          </a:p>
        </p:txBody>
      </p:sp>
      <p:sp>
        <p:nvSpPr>
          <p:cNvPr id="470" name="Google Shape;470;p78"/>
          <p:cNvSpPr txBox="1"/>
          <p:nvPr/>
        </p:nvSpPr>
        <p:spPr>
          <a:xfrm>
            <a:off x="3599185" y="4248692"/>
            <a:ext cx="451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put my phone away at the start of class.</a:t>
            </a:r>
            <a:endParaRPr/>
          </a:p>
        </p:txBody>
      </p:sp>
      <p:sp>
        <p:nvSpPr>
          <p:cNvPr id="471" name="Google Shape;471;p78"/>
          <p:cNvSpPr txBox="1"/>
          <p:nvPr/>
        </p:nvSpPr>
        <p:spPr>
          <a:xfrm>
            <a:off x="4179384" y="2850733"/>
            <a:ext cx="4097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improve my writing skills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9"/>
          <p:cNvSpPr txBox="1"/>
          <p:nvPr/>
        </p:nvSpPr>
        <p:spPr>
          <a:xfrm>
            <a:off x="547008" y="1500007"/>
            <a:ext cx="319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get better at math</a:t>
            </a:r>
            <a:endParaRPr/>
          </a:p>
        </p:txBody>
      </p:sp>
      <p:sp>
        <p:nvSpPr>
          <p:cNvPr id="477" name="Google Shape;477;p79"/>
          <p:cNvSpPr txBox="1"/>
          <p:nvPr/>
        </p:nvSpPr>
        <p:spPr>
          <a:xfrm>
            <a:off x="5206096" y="1933925"/>
            <a:ext cx="3701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6"/>
                </a:solidFill>
                <a:latin typeface="Roboto Slab"/>
                <a:ea typeface="Roboto Slab"/>
                <a:cs typeface="Roboto Slab"/>
                <a:sym typeface="Roboto Slab"/>
              </a:rPr>
              <a:t>I will visit the writing center five times this semester</a:t>
            </a:r>
            <a:endParaRPr>
              <a:solidFill>
                <a:schemeClr val="accent6"/>
              </a:solidFill>
            </a:endParaRPr>
          </a:p>
        </p:txBody>
      </p:sp>
      <p:sp>
        <p:nvSpPr>
          <p:cNvPr id="478" name="Google Shape;478;p79"/>
          <p:cNvSpPr txBox="1"/>
          <p:nvPr/>
        </p:nvSpPr>
        <p:spPr>
          <a:xfrm>
            <a:off x="1431472" y="2052766"/>
            <a:ext cx="3614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6"/>
                </a:solidFill>
                <a:latin typeface="Roboto Slab"/>
                <a:ea typeface="Roboto Slab"/>
                <a:cs typeface="Roboto Slab"/>
                <a:sym typeface="Roboto Slab"/>
              </a:rPr>
              <a:t>I will study </a:t>
            </a:r>
            <a:r>
              <a:rPr lang="en" sz="2000" b="1">
                <a:solidFill>
                  <a:schemeClr val="accent6"/>
                </a:solidFill>
                <a:latin typeface="Roboto Slab"/>
                <a:ea typeface="Roboto Slab"/>
                <a:cs typeface="Roboto Slab"/>
                <a:sym typeface="Roboto Slab"/>
              </a:rPr>
              <a:t>twenty</a:t>
            </a:r>
            <a:r>
              <a:rPr lang="en" sz="2000" b="1" i="0" u="none" strike="noStrike" cap="none">
                <a:solidFill>
                  <a:schemeClr val="accent6"/>
                </a:solidFill>
                <a:latin typeface="Roboto Slab"/>
                <a:ea typeface="Roboto Slab"/>
                <a:cs typeface="Roboto Slab"/>
                <a:sym typeface="Roboto Slab"/>
              </a:rPr>
              <a:t> hours per week</a:t>
            </a:r>
            <a:endParaRPr>
              <a:solidFill>
                <a:schemeClr val="accent6"/>
              </a:solidFill>
            </a:endParaRPr>
          </a:p>
        </p:txBody>
      </p:sp>
      <p:sp>
        <p:nvSpPr>
          <p:cNvPr id="479" name="Google Shape;479;p79"/>
          <p:cNvSpPr txBox="1"/>
          <p:nvPr/>
        </p:nvSpPr>
        <p:spPr>
          <a:xfrm>
            <a:off x="862697" y="3871453"/>
            <a:ext cx="3525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get get an A+ in Trigonometry</a:t>
            </a:r>
            <a:endParaRPr/>
          </a:p>
        </p:txBody>
      </p:sp>
      <p:sp>
        <p:nvSpPr>
          <p:cNvPr id="480" name="Google Shape;480;p79"/>
          <p:cNvSpPr txBox="1"/>
          <p:nvPr/>
        </p:nvSpPr>
        <p:spPr>
          <a:xfrm>
            <a:off x="4469946" y="1155078"/>
            <a:ext cx="319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6"/>
                </a:solidFill>
                <a:latin typeface="Roboto Slab"/>
                <a:ea typeface="Roboto Slab"/>
                <a:cs typeface="Roboto Slab"/>
                <a:sym typeface="Roboto Slab"/>
              </a:rPr>
              <a:t>I will take time to look up grammar rules</a:t>
            </a:r>
            <a:endParaRPr>
              <a:solidFill>
                <a:schemeClr val="accent6"/>
              </a:solidFill>
            </a:endParaRPr>
          </a:p>
        </p:txBody>
      </p:sp>
      <p:sp>
        <p:nvSpPr>
          <p:cNvPr id="481" name="Google Shape;481;p79"/>
          <p:cNvSpPr txBox="1"/>
          <p:nvPr/>
        </p:nvSpPr>
        <p:spPr>
          <a:xfrm>
            <a:off x="125282" y="2985269"/>
            <a:ext cx="3843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6"/>
                </a:solidFill>
                <a:latin typeface="Roboto Slab"/>
                <a:ea typeface="Roboto Slab"/>
                <a:cs typeface="Roboto Slab"/>
                <a:sym typeface="Roboto Slab"/>
              </a:rPr>
              <a:t>I will  raise my hand in class once a week</a:t>
            </a:r>
            <a:endParaRPr>
              <a:solidFill>
                <a:schemeClr val="accent6"/>
              </a:solidFill>
            </a:endParaRPr>
          </a:p>
        </p:txBody>
      </p:sp>
      <p:sp>
        <p:nvSpPr>
          <p:cNvPr id="482" name="Google Shape;482;p79"/>
          <p:cNvSpPr txBox="1"/>
          <p:nvPr/>
        </p:nvSpPr>
        <p:spPr>
          <a:xfrm>
            <a:off x="4924426" y="3409879"/>
            <a:ext cx="319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study fifty hours per week</a:t>
            </a:r>
            <a:endParaRPr/>
          </a:p>
        </p:txBody>
      </p:sp>
      <p:sp>
        <p:nvSpPr>
          <p:cNvPr id="483" name="Google Shape;483;p79"/>
          <p:cNvSpPr txBox="1"/>
          <p:nvPr/>
        </p:nvSpPr>
        <p:spPr>
          <a:xfrm>
            <a:off x="3599185" y="4248692"/>
            <a:ext cx="451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6"/>
                </a:solidFill>
                <a:latin typeface="Roboto Slab"/>
                <a:ea typeface="Roboto Slab"/>
                <a:cs typeface="Roboto Slab"/>
                <a:sym typeface="Roboto Slab"/>
              </a:rPr>
              <a:t>I will put my phone away at the start of class.</a:t>
            </a:r>
            <a:endParaRPr>
              <a:solidFill>
                <a:schemeClr val="accent6"/>
              </a:solidFill>
            </a:endParaRPr>
          </a:p>
        </p:txBody>
      </p:sp>
      <p:sp>
        <p:nvSpPr>
          <p:cNvPr id="484" name="Google Shape;484;p79"/>
          <p:cNvSpPr txBox="1"/>
          <p:nvPr/>
        </p:nvSpPr>
        <p:spPr>
          <a:xfrm>
            <a:off x="4179384" y="2850733"/>
            <a:ext cx="4097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I will improve my writing skills</a:t>
            </a:r>
            <a:endParaRPr/>
          </a:p>
        </p:txBody>
      </p:sp>
      <p:sp>
        <p:nvSpPr>
          <p:cNvPr id="485" name="Google Shape;485;p79"/>
          <p:cNvSpPr txBox="1">
            <a:spLocks noGrp="1"/>
          </p:cNvSpPr>
          <p:nvPr>
            <p:ph type="title"/>
          </p:nvPr>
        </p:nvSpPr>
        <p:spPr>
          <a:xfrm>
            <a:off x="62700" y="398125"/>
            <a:ext cx="90186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800">
                <a:solidFill>
                  <a:srgbClr val="92D050"/>
                </a:solidFill>
              </a:rPr>
              <a:t>Which of these goals are specific, measurable, and achievable? Which are not?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0"/>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chemeClr val="accent5"/>
                </a:solidFill>
              </a:rPr>
              <a:t>Action Plan for the Semester</a:t>
            </a:r>
            <a:endParaRPr b="1">
              <a:solidFill>
                <a:schemeClr val="accent5"/>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1"/>
          <p:cNvSpPr txBox="1"/>
          <p:nvPr/>
        </p:nvSpPr>
        <p:spPr>
          <a:xfrm>
            <a:off x="1128775" y="1408600"/>
            <a:ext cx="6564900" cy="181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FFFF00"/>
                </a:solidFill>
                <a:latin typeface="Roboto Slab"/>
                <a:ea typeface="Roboto Slab"/>
                <a:cs typeface="Roboto Slab"/>
                <a:sym typeface="Roboto Slab"/>
              </a:rPr>
              <a:t>What does an Action Plan look like?</a:t>
            </a:r>
            <a:endParaRPr sz="1900">
              <a:solidFill>
                <a:srgbClr val="FFFF00"/>
              </a:solidFill>
              <a:latin typeface="Roboto Slab"/>
              <a:ea typeface="Roboto Slab"/>
              <a:cs typeface="Roboto Slab"/>
              <a:sym typeface="Roboto Slab"/>
            </a:endParaRPr>
          </a:p>
          <a:p>
            <a:pPr marL="0" lvl="0" indent="0" algn="l" rtl="0">
              <a:spcBef>
                <a:spcPts val="0"/>
              </a:spcBef>
              <a:spcAft>
                <a:spcPts val="0"/>
              </a:spcAft>
              <a:buNone/>
            </a:pPr>
            <a:endParaRPr sz="1900">
              <a:solidFill>
                <a:srgbClr val="FFFF00"/>
              </a:solidFill>
              <a:latin typeface="Roboto Slab"/>
              <a:ea typeface="Roboto Slab"/>
              <a:cs typeface="Roboto Slab"/>
              <a:sym typeface="Roboto Slab"/>
            </a:endParaRPr>
          </a:p>
          <a:p>
            <a:pPr marL="914400" lvl="0" indent="-336550" algn="l" rtl="0">
              <a:spcBef>
                <a:spcPts val="0"/>
              </a:spcBef>
              <a:spcAft>
                <a:spcPts val="0"/>
              </a:spcAft>
              <a:buClr>
                <a:schemeClr val="dk1"/>
              </a:buClr>
              <a:buSzPts val="1700"/>
              <a:buFont typeface="Roboto Slab"/>
              <a:buChar char="●"/>
            </a:pPr>
            <a:r>
              <a:rPr lang="en" sz="1700">
                <a:solidFill>
                  <a:schemeClr val="dk1"/>
                </a:solidFill>
                <a:latin typeface="Roboto Slab"/>
                <a:ea typeface="Roboto Slab"/>
                <a:cs typeface="Roboto Slab"/>
                <a:sym typeface="Roboto Slab"/>
              </a:rPr>
              <a:t>There is no one correct way to make an Action Plan</a:t>
            </a:r>
            <a:endParaRPr sz="1700">
              <a:solidFill>
                <a:schemeClr val="dk1"/>
              </a:solidFill>
              <a:latin typeface="Roboto Slab"/>
              <a:ea typeface="Roboto Slab"/>
              <a:cs typeface="Roboto Slab"/>
              <a:sym typeface="Roboto Slab"/>
            </a:endParaRPr>
          </a:p>
          <a:p>
            <a:pPr marL="914400" lvl="0" indent="-336550" algn="l" rtl="0">
              <a:spcBef>
                <a:spcPts val="0"/>
              </a:spcBef>
              <a:spcAft>
                <a:spcPts val="0"/>
              </a:spcAft>
              <a:buClr>
                <a:schemeClr val="dk1"/>
              </a:buClr>
              <a:buSzPts val="1700"/>
              <a:buFont typeface="Roboto Slab"/>
              <a:buChar char="●"/>
            </a:pPr>
            <a:r>
              <a:rPr lang="en" sz="1700">
                <a:solidFill>
                  <a:schemeClr val="dk1"/>
                </a:solidFill>
                <a:latin typeface="Roboto Slab"/>
                <a:ea typeface="Roboto Slab"/>
                <a:cs typeface="Roboto Slab"/>
                <a:sym typeface="Roboto Slab"/>
              </a:rPr>
              <a:t>They can look like calendars, lists, charts, maps…the possibilities are endless!</a:t>
            </a:r>
            <a:endParaRPr sz="1700">
              <a:solidFill>
                <a:schemeClr val="dk1"/>
              </a:solidFill>
              <a:latin typeface="Roboto Slab"/>
              <a:ea typeface="Roboto Slab"/>
              <a:cs typeface="Roboto Slab"/>
              <a:sym typeface="Roboto Slab"/>
            </a:endParaRPr>
          </a:p>
          <a:p>
            <a:pPr marL="914400" lvl="0" indent="-336550" algn="l" rtl="0">
              <a:spcBef>
                <a:spcPts val="0"/>
              </a:spcBef>
              <a:spcAft>
                <a:spcPts val="0"/>
              </a:spcAft>
              <a:buClr>
                <a:schemeClr val="dk1"/>
              </a:buClr>
              <a:buSzPts val="1700"/>
              <a:buFont typeface="Roboto Slab"/>
              <a:buChar char="●"/>
            </a:pPr>
            <a:r>
              <a:rPr lang="en" sz="1700">
                <a:solidFill>
                  <a:schemeClr val="dk1"/>
                </a:solidFill>
                <a:latin typeface="Roboto Slab"/>
                <a:ea typeface="Roboto Slab"/>
                <a:cs typeface="Roboto Slab"/>
                <a:sym typeface="Roboto Slab"/>
              </a:rPr>
              <a:t>Pick what makes the most sense to you</a:t>
            </a:r>
            <a:endParaRPr sz="1700">
              <a:solidFill>
                <a:schemeClr val="dk1"/>
              </a:solidFill>
              <a:latin typeface="Roboto Slab"/>
              <a:ea typeface="Roboto Slab"/>
              <a:cs typeface="Roboto Slab"/>
              <a:sym typeface="Roboto Slab"/>
            </a:endParaRPr>
          </a:p>
        </p:txBody>
      </p:sp>
      <p:sp>
        <p:nvSpPr>
          <p:cNvPr id="496" name="Google Shape;496;p8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Creating an Action Plan</a:t>
            </a:r>
            <a:endParaRPr b="1">
              <a:solidFill>
                <a:schemeClr val="accent5"/>
              </a:solidFill>
            </a:endParaRPr>
          </a:p>
        </p:txBody>
      </p:sp>
      <p:pic>
        <p:nvPicPr>
          <p:cNvPr id="497" name="Google Shape;497;p81"/>
          <p:cNvPicPr preferRelativeResize="0"/>
          <p:nvPr/>
        </p:nvPicPr>
        <p:blipFill>
          <a:blip r:embed="rId3">
            <a:alphaModFix/>
          </a:blip>
          <a:stretch>
            <a:fillRect/>
          </a:stretch>
        </p:blipFill>
        <p:spPr>
          <a:xfrm>
            <a:off x="152400" y="3377200"/>
            <a:ext cx="2391176" cy="1613900"/>
          </a:xfrm>
          <a:prstGeom prst="rect">
            <a:avLst/>
          </a:prstGeom>
          <a:noFill/>
          <a:ln>
            <a:noFill/>
          </a:ln>
        </p:spPr>
      </p:pic>
      <p:pic>
        <p:nvPicPr>
          <p:cNvPr id="498" name="Google Shape;498;p81"/>
          <p:cNvPicPr preferRelativeResize="0"/>
          <p:nvPr/>
        </p:nvPicPr>
        <p:blipFill>
          <a:blip r:embed="rId4">
            <a:alphaModFix/>
          </a:blip>
          <a:stretch>
            <a:fillRect/>
          </a:stretch>
        </p:blipFill>
        <p:spPr>
          <a:xfrm>
            <a:off x="7440470" y="141850"/>
            <a:ext cx="1541134" cy="1918700"/>
          </a:xfrm>
          <a:prstGeom prst="rect">
            <a:avLst/>
          </a:prstGeom>
          <a:noFill/>
          <a:ln>
            <a:noFill/>
          </a:ln>
        </p:spPr>
      </p:pic>
      <p:pic>
        <p:nvPicPr>
          <p:cNvPr id="499" name="Google Shape;499;p81"/>
          <p:cNvPicPr preferRelativeResize="0"/>
          <p:nvPr/>
        </p:nvPicPr>
        <p:blipFill>
          <a:blip r:embed="rId5">
            <a:alphaModFix/>
          </a:blip>
          <a:stretch>
            <a:fillRect/>
          </a:stretch>
        </p:blipFill>
        <p:spPr>
          <a:xfrm>
            <a:off x="2747901" y="3224800"/>
            <a:ext cx="3263289" cy="1613900"/>
          </a:xfrm>
          <a:prstGeom prst="rect">
            <a:avLst/>
          </a:prstGeom>
          <a:noFill/>
          <a:ln>
            <a:noFill/>
          </a:ln>
        </p:spPr>
      </p:pic>
      <p:pic>
        <p:nvPicPr>
          <p:cNvPr id="500" name="Google Shape;500;p81"/>
          <p:cNvPicPr preferRelativeResize="0"/>
          <p:nvPr/>
        </p:nvPicPr>
        <p:blipFill>
          <a:blip r:embed="rId6">
            <a:alphaModFix/>
          </a:blip>
          <a:stretch>
            <a:fillRect/>
          </a:stretch>
        </p:blipFill>
        <p:spPr>
          <a:xfrm>
            <a:off x="6215525" y="2856575"/>
            <a:ext cx="2743325" cy="21345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2"/>
          <p:cNvSpPr txBox="1"/>
          <p:nvPr/>
        </p:nvSpPr>
        <p:spPr>
          <a:xfrm>
            <a:off x="1145325" y="1789150"/>
            <a:ext cx="65649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solidFill>
                <a:srgbClr val="FFFF00"/>
              </a:solidFill>
              <a:latin typeface="Roboto Slab"/>
              <a:ea typeface="Roboto Slab"/>
              <a:cs typeface="Roboto Slab"/>
              <a:sym typeface="Roboto Slab"/>
            </a:endParaRPr>
          </a:p>
          <a:p>
            <a:pPr marL="0" lvl="0" indent="0" algn="l" rtl="0">
              <a:spcBef>
                <a:spcPts val="0"/>
              </a:spcBef>
              <a:spcAft>
                <a:spcPts val="0"/>
              </a:spcAft>
              <a:buNone/>
            </a:pPr>
            <a:r>
              <a:rPr lang="en" sz="1900">
                <a:solidFill>
                  <a:srgbClr val="FFFF00"/>
                </a:solidFill>
                <a:latin typeface="Roboto Slab"/>
                <a:ea typeface="Roboto Slab"/>
                <a:cs typeface="Roboto Slab"/>
                <a:sym typeface="Roboto Slab"/>
              </a:rPr>
              <a:t>What should you include?</a:t>
            </a:r>
            <a:endParaRPr sz="1900">
              <a:solidFill>
                <a:srgbClr val="FFFF00"/>
              </a:solidFill>
              <a:latin typeface="Roboto Slab"/>
              <a:ea typeface="Roboto Slab"/>
              <a:cs typeface="Roboto Slab"/>
              <a:sym typeface="Roboto Slab"/>
            </a:endParaRPr>
          </a:p>
          <a:p>
            <a:pPr marL="0" lvl="0" indent="0" algn="l" rtl="0">
              <a:spcBef>
                <a:spcPts val="0"/>
              </a:spcBef>
              <a:spcAft>
                <a:spcPts val="0"/>
              </a:spcAft>
              <a:buNone/>
            </a:pPr>
            <a:endParaRPr sz="1900">
              <a:solidFill>
                <a:srgbClr val="FFFF00"/>
              </a:solidFill>
              <a:latin typeface="Roboto Slab"/>
              <a:ea typeface="Roboto Slab"/>
              <a:cs typeface="Roboto Slab"/>
              <a:sym typeface="Roboto Slab"/>
            </a:endParaRPr>
          </a:p>
          <a:p>
            <a:pPr marL="914400" lvl="0" indent="-349250" algn="l" rtl="0">
              <a:spcBef>
                <a:spcPts val="0"/>
              </a:spcBef>
              <a:spcAft>
                <a:spcPts val="0"/>
              </a:spcAft>
              <a:buClr>
                <a:schemeClr val="dk1"/>
              </a:buClr>
              <a:buSzPts val="1900"/>
              <a:buFont typeface="Roboto Slab"/>
              <a:buChar char="●"/>
            </a:pPr>
            <a:r>
              <a:rPr lang="en" sz="1900">
                <a:solidFill>
                  <a:schemeClr val="dk1"/>
                </a:solidFill>
                <a:latin typeface="Roboto Slab"/>
                <a:ea typeface="Roboto Slab"/>
                <a:cs typeface="Roboto Slab"/>
                <a:sym typeface="Roboto Slab"/>
              </a:rPr>
              <a:t>SMART Goals</a:t>
            </a:r>
            <a:endParaRPr sz="1900">
              <a:solidFill>
                <a:schemeClr val="dk1"/>
              </a:solidFill>
              <a:latin typeface="Roboto Slab"/>
              <a:ea typeface="Roboto Slab"/>
              <a:cs typeface="Roboto Slab"/>
              <a:sym typeface="Roboto Slab"/>
            </a:endParaRPr>
          </a:p>
          <a:p>
            <a:pPr marL="914400" lvl="0" indent="-349250" algn="l" rtl="0">
              <a:spcBef>
                <a:spcPts val="0"/>
              </a:spcBef>
              <a:spcAft>
                <a:spcPts val="0"/>
              </a:spcAft>
              <a:buClr>
                <a:schemeClr val="dk1"/>
              </a:buClr>
              <a:buSzPts val="1900"/>
              <a:buFont typeface="Roboto Slab"/>
              <a:buChar char="●"/>
            </a:pPr>
            <a:r>
              <a:rPr lang="en" sz="1900">
                <a:solidFill>
                  <a:schemeClr val="dk1"/>
                </a:solidFill>
                <a:latin typeface="Roboto Slab"/>
                <a:ea typeface="Roboto Slab"/>
                <a:cs typeface="Roboto Slab"/>
                <a:sym typeface="Roboto Slab"/>
              </a:rPr>
              <a:t>Practical Scheduling</a:t>
            </a:r>
            <a:endParaRPr sz="1900">
              <a:solidFill>
                <a:schemeClr val="dk1"/>
              </a:solidFill>
              <a:latin typeface="Roboto Slab"/>
              <a:ea typeface="Roboto Slab"/>
              <a:cs typeface="Roboto Slab"/>
              <a:sym typeface="Roboto Slab"/>
            </a:endParaRPr>
          </a:p>
          <a:p>
            <a:pPr marL="914400" lvl="0" indent="-349250" algn="l" rtl="0">
              <a:spcBef>
                <a:spcPts val="0"/>
              </a:spcBef>
              <a:spcAft>
                <a:spcPts val="0"/>
              </a:spcAft>
              <a:buClr>
                <a:schemeClr val="dk1"/>
              </a:buClr>
              <a:buSzPts val="1900"/>
              <a:buFont typeface="Roboto Slab"/>
              <a:buChar char="●"/>
            </a:pPr>
            <a:r>
              <a:rPr lang="en" sz="1900">
                <a:solidFill>
                  <a:schemeClr val="dk1"/>
                </a:solidFill>
                <a:latin typeface="Roboto Slab"/>
                <a:ea typeface="Roboto Slab"/>
                <a:cs typeface="Roboto Slab"/>
                <a:sym typeface="Roboto Slab"/>
              </a:rPr>
              <a:t>Means to achieve your goals</a:t>
            </a:r>
            <a:endParaRPr sz="1900">
              <a:solidFill>
                <a:schemeClr val="dk1"/>
              </a:solidFill>
              <a:latin typeface="Roboto Slab"/>
              <a:ea typeface="Roboto Slab"/>
              <a:cs typeface="Roboto Slab"/>
              <a:sym typeface="Roboto Slab"/>
            </a:endParaRPr>
          </a:p>
          <a:p>
            <a:pPr marL="914400" lvl="0" indent="-349250" algn="l" rtl="0">
              <a:spcBef>
                <a:spcPts val="0"/>
              </a:spcBef>
              <a:spcAft>
                <a:spcPts val="0"/>
              </a:spcAft>
              <a:buClr>
                <a:schemeClr val="dk1"/>
              </a:buClr>
              <a:buSzPts val="1900"/>
              <a:buFont typeface="Roboto Slab"/>
              <a:buChar char="●"/>
            </a:pPr>
            <a:r>
              <a:rPr lang="en" sz="1900">
                <a:solidFill>
                  <a:schemeClr val="dk1"/>
                </a:solidFill>
                <a:latin typeface="Roboto Slab"/>
                <a:ea typeface="Roboto Slab"/>
                <a:cs typeface="Roboto Slab"/>
                <a:sym typeface="Roboto Slab"/>
              </a:rPr>
              <a:t>Concepts you have learned in CT101</a:t>
            </a:r>
            <a:endParaRPr sz="1900">
              <a:solidFill>
                <a:schemeClr val="dk1"/>
              </a:solidFill>
              <a:latin typeface="Roboto Slab"/>
              <a:ea typeface="Roboto Slab"/>
              <a:cs typeface="Roboto Slab"/>
              <a:sym typeface="Roboto Slab"/>
            </a:endParaRPr>
          </a:p>
        </p:txBody>
      </p:sp>
      <p:sp>
        <p:nvSpPr>
          <p:cNvPr id="506" name="Google Shape;506;p8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Creating an Action Plan</a:t>
            </a:r>
            <a:endParaRPr b="1">
              <a:solidFill>
                <a:schemeClr val="accent5"/>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3"/>
          <p:cNvSpPr txBox="1"/>
          <p:nvPr/>
        </p:nvSpPr>
        <p:spPr>
          <a:xfrm>
            <a:off x="479800" y="1397575"/>
            <a:ext cx="8223000" cy="31545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What do you need to prepare before the first day of the semester?</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What do you want to accomplish by the end of week one? Week two? Week eight? Week fourteen? </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How will you manage your energy and time to accomplish these goals?</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How will you motivate yourself?</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How will you assess your progress during the semester?</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How will you evaluate your Action Plan throughout the semester? </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What will you do when parts of your plan are not working as you hoped?</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How will you get support when you need it?</a:t>
            </a:r>
            <a:endParaRPr sz="1700">
              <a:solidFill>
                <a:srgbClr val="FFFF00"/>
              </a:solidFill>
              <a:latin typeface="Roboto Slab"/>
              <a:ea typeface="Roboto Slab"/>
              <a:cs typeface="Roboto Slab"/>
              <a:sym typeface="Roboto Slab"/>
            </a:endParaRPr>
          </a:p>
          <a:p>
            <a:pPr marL="457200" lvl="0" indent="-336550" algn="l" rtl="0">
              <a:lnSpc>
                <a:spcPct val="115000"/>
              </a:lnSpc>
              <a:spcBef>
                <a:spcPts val="0"/>
              </a:spcBef>
              <a:spcAft>
                <a:spcPts val="0"/>
              </a:spcAft>
              <a:buClr>
                <a:srgbClr val="FFFF00"/>
              </a:buClr>
              <a:buSzPts val="1700"/>
              <a:buFont typeface="Roboto Slab"/>
              <a:buChar char="●"/>
            </a:pPr>
            <a:r>
              <a:rPr lang="en" sz="1700">
                <a:solidFill>
                  <a:srgbClr val="FFFF00"/>
                </a:solidFill>
                <a:latin typeface="Roboto Slab"/>
                <a:ea typeface="Roboto Slab"/>
                <a:cs typeface="Roboto Slab"/>
                <a:sym typeface="Roboto Slab"/>
              </a:rPr>
              <a:t>What will get you over the finish line?</a:t>
            </a:r>
            <a:endParaRPr sz="1700">
              <a:solidFill>
                <a:srgbClr val="FFFF00"/>
              </a:solidFill>
              <a:latin typeface="Roboto Slab"/>
              <a:ea typeface="Roboto Slab"/>
              <a:cs typeface="Roboto Slab"/>
              <a:sym typeface="Roboto Slab"/>
            </a:endParaRPr>
          </a:p>
        </p:txBody>
      </p:sp>
      <p:sp>
        <p:nvSpPr>
          <p:cNvPr id="512" name="Google Shape;512;p8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Creating an Action Plan</a:t>
            </a:r>
            <a:endParaRPr b="1">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Registration is…</a:t>
            </a:r>
            <a:endParaRPr b="1"/>
          </a:p>
        </p:txBody>
      </p:sp>
      <p:sp>
        <p:nvSpPr>
          <p:cNvPr id="153" name="Google Shape;153;p30"/>
          <p:cNvSpPr txBox="1">
            <a:spLocks noGrp="1"/>
          </p:cNvSpPr>
          <p:nvPr>
            <p:ph type="body" idx="1"/>
          </p:nvPr>
        </p:nvSpPr>
        <p:spPr>
          <a:xfrm>
            <a:off x="387900" y="1392525"/>
            <a:ext cx="8582400" cy="352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a:solidFill>
                  <a:schemeClr val="accent6"/>
                </a:solidFill>
              </a:rPr>
              <a:t>A financial commitment to the college</a:t>
            </a:r>
            <a:endParaRPr sz="1900" b="1">
              <a:solidFill>
                <a:schemeClr val="accent6"/>
              </a:solidFill>
            </a:endParaRPr>
          </a:p>
          <a:p>
            <a:pPr marL="514350" lvl="0" indent="0" algn="l" rtl="0">
              <a:spcBef>
                <a:spcPts val="0"/>
              </a:spcBef>
              <a:spcAft>
                <a:spcPts val="0"/>
              </a:spcAft>
              <a:buNone/>
            </a:pPr>
            <a:r>
              <a:rPr lang="en" sz="1900"/>
              <a:t>If you do no drop your classes BEFORE the start of the semester, you are required to pay some or all of the tuition, even if you drop the classes later or stop attending.</a:t>
            </a:r>
            <a:endParaRPr sz="1900"/>
          </a:p>
          <a:p>
            <a:pPr marL="0" lvl="0" indent="0" algn="l" rtl="0">
              <a:spcBef>
                <a:spcPts val="0"/>
              </a:spcBef>
              <a:spcAft>
                <a:spcPts val="0"/>
              </a:spcAft>
              <a:buNone/>
            </a:pPr>
            <a:r>
              <a:rPr lang="en" sz="1900" b="1">
                <a:solidFill>
                  <a:schemeClr val="accent6"/>
                </a:solidFill>
              </a:rPr>
              <a:t>A Financial Aid commitment</a:t>
            </a:r>
            <a:endParaRPr sz="1900" b="1">
              <a:solidFill>
                <a:schemeClr val="accent6"/>
              </a:solidFill>
            </a:endParaRPr>
          </a:p>
          <a:p>
            <a:pPr marL="457200" lvl="0" indent="0" algn="l" rtl="0">
              <a:spcBef>
                <a:spcPts val="0"/>
              </a:spcBef>
              <a:spcAft>
                <a:spcPts val="0"/>
              </a:spcAft>
              <a:buNone/>
            </a:pPr>
            <a:r>
              <a:rPr lang="en" sz="1900"/>
              <a:t>Most financial aid is conditional upon you completing your courses successfully. If you fail all or almost all of your courses, your financial aid for that semester can be revoked, and you may have to pay a bill.</a:t>
            </a:r>
            <a:endParaRPr sz="1900"/>
          </a:p>
          <a:p>
            <a:pPr marL="0" lvl="0" indent="0" algn="l" rtl="0">
              <a:spcBef>
                <a:spcPts val="0"/>
              </a:spcBef>
              <a:spcAft>
                <a:spcPts val="0"/>
              </a:spcAft>
              <a:buNone/>
            </a:pPr>
            <a:r>
              <a:rPr lang="en" sz="1900" b="1">
                <a:solidFill>
                  <a:schemeClr val="accent6"/>
                </a:solidFill>
              </a:rPr>
              <a:t>An opportunity to plan your studies wisely!</a:t>
            </a:r>
            <a:endParaRPr sz="1900" b="1">
              <a:solidFill>
                <a:schemeClr val="accent6"/>
              </a:solidFill>
            </a:endParaRPr>
          </a:p>
          <a:p>
            <a:pPr marL="0" lvl="0" indent="0" algn="l" rtl="0">
              <a:spcBef>
                <a:spcPts val="0"/>
              </a:spcBef>
              <a:spcAft>
                <a:spcPts val="0"/>
              </a:spcAft>
              <a:buNone/>
            </a:pPr>
            <a:r>
              <a:rPr lang="en" sz="1900"/>
              <a:t>Choose your courses well so you have a smooth path to getting your degree!</a:t>
            </a:r>
            <a:endParaRPr sz="19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4"/>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Recap</a:t>
            </a:r>
            <a:endParaRPr sz="4900" b="1">
              <a:solidFill>
                <a:schemeClr val="accent6"/>
              </a:solidFill>
            </a:endParaRPr>
          </a:p>
        </p:txBody>
      </p:sp>
      <p:sp>
        <p:nvSpPr>
          <p:cNvPr id="518" name="Google Shape;518;p84"/>
          <p:cNvSpPr txBox="1">
            <a:spLocks noGrp="1"/>
          </p:cNvSpPr>
          <p:nvPr>
            <p:ph type="body" idx="2"/>
          </p:nvPr>
        </p:nvSpPr>
        <p:spPr>
          <a:xfrm>
            <a:off x="4939500" y="522225"/>
            <a:ext cx="3837000" cy="3897000"/>
          </a:xfrm>
          <a:prstGeom prst="rect">
            <a:avLst/>
          </a:prstGeom>
        </p:spPr>
        <p:txBody>
          <a:bodyPr spcFirstLastPara="1" wrap="square" lIns="91425" tIns="91425" rIns="91425" bIns="91425" anchor="ctr" anchorCtr="0">
            <a:normAutofit fontScale="85000" lnSpcReduction="20000"/>
          </a:bodyPr>
          <a:lstStyle/>
          <a:p>
            <a:pPr marL="0" lvl="0" indent="0" algn="l" rtl="0">
              <a:lnSpc>
                <a:spcPct val="100000"/>
              </a:lnSpc>
              <a:spcBef>
                <a:spcPts val="0"/>
              </a:spcBef>
              <a:spcAft>
                <a:spcPts val="0"/>
              </a:spcAft>
              <a:buNone/>
            </a:pPr>
            <a:r>
              <a:rPr lang="en" sz="1700">
                <a:solidFill>
                  <a:schemeClr val="accent5"/>
                </a:solidFill>
                <a:latin typeface="Roboto Slab"/>
                <a:ea typeface="Roboto Slab"/>
                <a:cs typeface="Roboto Slab"/>
                <a:sym typeface="Roboto Slab"/>
              </a:rPr>
              <a:t>Part A:</a:t>
            </a:r>
            <a:endParaRPr sz="17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Registration: Commitments and Responsibilities </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University Structure</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Your Major Matters</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Academic Advisement vs. Registration</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Preparing for Advisement</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DegreeWorks Degree Audit</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My Academic Career Planner</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Academic Advisors</a:t>
            </a:r>
            <a:endParaRPr sz="1900">
              <a:solidFill>
                <a:schemeClr val="accent5"/>
              </a:solidFill>
              <a:latin typeface="Roboto Slab"/>
              <a:ea typeface="Roboto Slab"/>
              <a:cs typeface="Roboto Slab"/>
              <a:sym typeface="Roboto Slab"/>
            </a:endParaRPr>
          </a:p>
          <a:p>
            <a:pPr marL="0" lvl="0" indent="0" algn="l" rtl="0">
              <a:lnSpc>
                <a:spcPct val="100000"/>
              </a:lnSpc>
              <a:spcBef>
                <a:spcPts val="300"/>
              </a:spcBef>
              <a:spcAft>
                <a:spcPts val="0"/>
              </a:spcAft>
              <a:buNone/>
            </a:pPr>
            <a:endParaRPr sz="1900">
              <a:solidFill>
                <a:schemeClr val="accent5"/>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1900">
                <a:solidFill>
                  <a:schemeClr val="accent5"/>
                </a:solidFill>
                <a:latin typeface="Roboto Slab"/>
                <a:ea typeface="Roboto Slab"/>
                <a:cs typeface="Roboto Slab"/>
                <a:sym typeface="Roboto Slab"/>
              </a:rPr>
              <a:t>Part B:</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3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Vocabulary Review/Activity</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Setting Effective Goals</a:t>
            </a:r>
            <a:endParaRPr sz="1900">
              <a:solidFill>
                <a:schemeClr val="accent5"/>
              </a:solidFill>
              <a:latin typeface="Roboto Slab"/>
              <a:ea typeface="Roboto Slab"/>
              <a:cs typeface="Roboto Slab"/>
              <a:sym typeface="Roboto Slab"/>
            </a:endParaRPr>
          </a:p>
          <a:p>
            <a:pPr marL="457200" lvl="0" indent="-331152" algn="l" rtl="0">
              <a:lnSpc>
                <a:spcPct val="100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Create an Action Plan</a:t>
            </a:r>
            <a:endParaRPr sz="1900">
              <a:solidFill>
                <a:schemeClr val="accent5"/>
              </a:solidFill>
              <a:latin typeface="Roboto Slab"/>
              <a:ea typeface="Roboto Slab"/>
              <a:cs typeface="Roboto Slab"/>
              <a:sym typeface="Roboto Slab"/>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You have TWO things left to do!</a:t>
            </a:r>
            <a:endParaRPr b="1">
              <a:solidFill>
                <a:schemeClr val="accent5"/>
              </a:solidFill>
            </a:endParaRPr>
          </a:p>
        </p:txBody>
      </p:sp>
      <p:sp>
        <p:nvSpPr>
          <p:cNvPr id="524" name="Google Shape;524;p85"/>
          <p:cNvSpPr txBox="1">
            <a:spLocks noGrp="1"/>
          </p:cNvSpPr>
          <p:nvPr>
            <p:ph type="body" idx="1"/>
          </p:nvPr>
        </p:nvSpPr>
        <p:spPr>
          <a:xfrm>
            <a:off x="387900" y="1277550"/>
            <a:ext cx="8368200" cy="3696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Roboto Slab"/>
              <a:buAutoNum type="arabicParenR"/>
            </a:pPr>
            <a:r>
              <a:rPr lang="en" b="1" dirty="0">
                <a:latin typeface="Roboto Slab"/>
                <a:ea typeface="Roboto Slab"/>
                <a:cs typeface="Roboto Slab"/>
                <a:sym typeface="Roboto Slab"/>
              </a:rPr>
              <a:t>Complete Post-Workshop Survey</a:t>
            </a:r>
            <a:endParaRPr b="1" dirty="0">
              <a:latin typeface="Roboto Slab"/>
              <a:ea typeface="Roboto Slab"/>
              <a:cs typeface="Roboto Slab"/>
              <a:sym typeface="Roboto Slab"/>
            </a:endParaRPr>
          </a:p>
          <a:p>
            <a:pPr marL="0" lvl="0" indent="0" algn="l" rtl="0">
              <a:spcBef>
                <a:spcPts val="0"/>
              </a:spcBef>
              <a:spcAft>
                <a:spcPts val="0"/>
              </a:spcAft>
              <a:buNone/>
            </a:pPr>
            <a:endParaRPr b="1" dirty="0">
              <a:latin typeface="Roboto Slab"/>
              <a:ea typeface="Roboto Slab"/>
              <a:cs typeface="Roboto Slab"/>
              <a:sym typeface="Roboto Slab"/>
            </a:endParaRPr>
          </a:p>
          <a:p>
            <a:pPr marL="914400" lvl="0" indent="0" algn="l" rtl="0">
              <a:spcBef>
                <a:spcPts val="0"/>
              </a:spcBef>
              <a:spcAft>
                <a:spcPts val="0"/>
              </a:spcAft>
              <a:buNone/>
            </a:pPr>
            <a:r>
              <a:rPr lang="en-US" b="0" i="0" dirty="0">
                <a:effectLst/>
                <a:latin typeface="Aptos" panose="020B0004020202020204" pitchFamily="34" charset="0"/>
                <a:hlinkClick r:id="rId3" tooltip="Original URL: https://forms.gle/o9pkfkjH7zFn184D6. Click or tap if you trust this link."/>
              </a:rPr>
              <a:t>https://forms.gle/o9pkfkjH7zFn184D6</a:t>
            </a:r>
            <a:endParaRPr b="1" dirty="0">
              <a:solidFill>
                <a:schemeClr val="accent6"/>
              </a:solidFill>
              <a:latin typeface="Roboto Slab"/>
              <a:ea typeface="Roboto Slab"/>
              <a:cs typeface="Roboto Slab"/>
              <a:sym typeface="Roboto Slab"/>
            </a:endParaRPr>
          </a:p>
          <a:p>
            <a:pPr marL="57150" lvl="0" indent="0" algn="l" rtl="0">
              <a:spcBef>
                <a:spcPts val="0"/>
              </a:spcBef>
              <a:spcAft>
                <a:spcPts val="0"/>
              </a:spcAft>
              <a:buNone/>
            </a:pPr>
            <a:r>
              <a:rPr lang="en" b="1" dirty="0">
                <a:latin typeface="Roboto Slab"/>
                <a:ea typeface="Roboto Slab"/>
                <a:cs typeface="Roboto Slab"/>
                <a:sym typeface="Roboto Slab"/>
              </a:rPr>
              <a:t>2)   Complete Reflection #4:</a:t>
            </a:r>
            <a:endParaRPr b="1" dirty="0">
              <a:latin typeface="Roboto Slab"/>
              <a:ea typeface="Roboto Slab"/>
              <a:cs typeface="Roboto Slab"/>
              <a:sym typeface="Roboto Slab"/>
            </a:endParaRPr>
          </a:p>
          <a:p>
            <a:pPr marL="228600" lvl="0" indent="0" algn="l" rtl="0">
              <a:spcBef>
                <a:spcPts val="1200"/>
              </a:spcBef>
              <a:spcAft>
                <a:spcPts val="0"/>
              </a:spcAft>
              <a:buNone/>
            </a:pPr>
            <a:r>
              <a:rPr lang="en" b="1" dirty="0">
                <a:latin typeface="Roboto Slab"/>
                <a:ea typeface="Roboto Slab"/>
                <a:cs typeface="Roboto Slab"/>
                <a:sym typeface="Roboto Slab"/>
              </a:rPr>
              <a:t>Research has shown that first-semester students often worry about their transition to college, yet eventually they become comfortable and find a community of people with whom they are close and feel they belong. Share your own story of preparing to be a college student. *</a:t>
            </a:r>
            <a:endParaRPr b="1" dirty="0">
              <a:latin typeface="Roboto Slab"/>
              <a:ea typeface="Roboto Slab"/>
              <a:cs typeface="Roboto Slab"/>
              <a:sym typeface="Roboto Slab"/>
            </a:endParaRPr>
          </a:p>
          <a:p>
            <a:pPr marL="228600" lvl="0" indent="0" algn="l" rtl="0">
              <a:spcBef>
                <a:spcPts val="1200"/>
              </a:spcBef>
              <a:spcAft>
                <a:spcPts val="1200"/>
              </a:spcAft>
              <a:buNone/>
            </a:pPr>
            <a:r>
              <a:rPr lang="en" b="1" i="1" dirty="0">
                <a:latin typeface="Roboto Slab"/>
                <a:ea typeface="Roboto Slab"/>
                <a:cs typeface="Roboto Slab"/>
                <a:sym typeface="Roboto Slab"/>
              </a:rPr>
              <a:t>* </a:t>
            </a:r>
            <a:r>
              <a:rPr lang="en" b="1" dirty="0">
                <a:latin typeface="Roboto Slab"/>
                <a:ea typeface="Roboto Slab"/>
                <a:cs typeface="Roboto Slab"/>
                <a:sym typeface="Roboto Slab"/>
              </a:rPr>
              <a:t>This reflection is inspired by the “Our Stories” project</a:t>
            </a:r>
            <a:r>
              <a:rPr lang="en" b="1" i="1" dirty="0">
                <a:latin typeface="Roboto Slab"/>
                <a:ea typeface="Roboto Slab"/>
                <a:cs typeface="Roboto Slab"/>
                <a:sym typeface="Roboto Slab"/>
              </a:rPr>
              <a:t>.</a:t>
            </a:r>
            <a:endParaRPr dirty="0">
              <a:latin typeface="Roboto Slab"/>
              <a:ea typeface="Roboto Slab"/>
              <a:cs typeface="Roboto Slab"/>
              <a:sym typeface="Roboto Slab"/>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6"/>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July 18</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Christopher Tarbell</a:t>
            </a:r>
            <a:endParaRPr dirty="0">
              <a:solidFill>
                <a:schemeClr val="accent6"/>
              </a:solidFill>
            </a:endParaRPr>
          </a:p>
        </p:txBody>
      </p:sp>
      <p:grpSp>
        <p:nvGrpSpPr>
          <p:cNvPr id="530" name="Google Shape;530;p86"/>
          <p:cNvGrpSpPr/>
          <p:nvPr/>
        </p:nvGrpSpPr>
        <p:grpSpPr>
          <a:xfrm>
            <a:off x="1" y="4385075"/>
            <a:ext cx="1881900" cy="758425"/>
            <a:chOff x="86851" y="4297675"/>
            <a:chExt cx="1881900" cy="758425"/>
          </a:xfrm>
        </p:grpSpPr>
        <p:pic>
          <p:nvPicPr>
            <p:cNvPr id="531" name="Google Shape;531;p86"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532" name="Google Shape;532;p86"/>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
        <p:nvSpPr>
          <p:cNvPr id="533" name="Google Shape;533;p86"/>
          <p:cNvSpPr txBox="1">
            <a:spLocks noGrp="1"/>
          </p:cNvSpPr>
          <p:nvPr>
            <p:ph type="ctrTitle"/>
          </p:nvPr>
        </p:nvSpPr>
        <p:spPr>
          <a:xfrm>
            <a:off x="980250" y="24791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dirty="0">
                <a:solidFill>
                  <a:schemeClr val="accent6"/>
                </a:solidFill>
              </a:rPr>
              <a:t>SESSION FOUR:</a:t>
            </a:r>
            <a:endParaRPr sz="4110" b="1" dirty="0">
              <a:solidFill>
                <a:schemeClr val="accent6"/>
              </a:solidFill>
            </a:endParaRPr>
          </a:p>
          <a:p>
            <a:pPr marL="0" lvl="0" indent="0" algn="ctr" rtl="0">
              <a:lnSpc>
                <a:spcPct val="100000"/>
              </a:lnSpc>
              <a:spcBef>
                <a:spcPts val="0"/>
              </a:spcBef>
              <a:spcAft>
                <a:spcPts val="0"/>
              </a:spcAft>
              <a:buSzPct val="114283"/>
              <a:buNone/>
            </a:pPr>
            <a:r>
              <a:rPr lang="en" sz="3888" b="1" dirty="0"/>
              <a:t>#</a:t>
            </a:r>
            <a:r>
              <a:rPr lang="en" sz="3888" b="1" dirty="0" err="1"/>
              <a:t>aMAJORdecision</a:t>
            </a:r>
            <a:endParaRPr sz="3888" b="1" dirty="0"/>
          </a:p>
          <a:p>
            <a:pPr marL="0" lvl="0" indent="0" algn="ctr" rtl="0">
              <a:lnSpc>
                <a:spcPct val="100000"/>
              </a:lnSpc>
              <a:spcBef>
                <a:spcPts val="0"/>
              </a:spcBef>
              <a:spcAft>
                <a:spcPts val="0"/>
              </a:spcAft>
              <a:buSzPct val="133333"/>
              <a:buNone/>
            </a:pPr>
            <a:r>
              <a:rPr lang="en" sz="3333" b="1" dirty="0"/>
              <a:t>+</a:t>
            </a:r>
            <a:endParaRPr sz="3333" b="1" dirty="0"/>
          </a:p>
          <a:p>
            <a:pPr marL="0" lvl="0" indent="0" algn="ctr" rtl="0">
              <a:lnSpc>
                <a:spcPct val="100000"/>
              </a:lnSpc>
              <a:spcBef>
                <a:spcPts val="0"/>
              </a:spcBef>
              <a:spcAft>
                <a:spcPts val="0"/>
              </a:spcAft>
              <a:buSzPct val="114284"/>
              <a:buNone/>
            </a:pPr>
            <a:r>
              <a:rPr lang="en" sz="3888" b="1" dirty="0"/>
              <a:t>Looking Back and Looking Forward</a:t>
            </a:r>
            <a:endParaRPr sz="3888"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7"/>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500" b="1"/>
              <a:t>City Tech 101</a:t>
            </a:r>
            <a:endParaRPr sz="5500" b="1"/>
          </a:p>
        </p:txBody>
      </p:sp>
      <p:sp>
        <p:nvSpPr>
          <p:cNvPr id="539" name="Google Shape;539;p87"/>
          <p:cNvSpPr txBox="1">
            <a:spLocks noGrp="1"/>
          </p:cNvSpPr>
          <p:nvPr>
            <p:ph type="subTitle" idx="1"/>
          </p:nvPr>
        </p:nvSpPr>
        <p:spPr>
          <a:xfrm>
            <a:off x="1680302" y="3280475"/>
            <a:ext cx="5783400" cy="909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dirty="0"/>
              <a:t>Summer Session 1</a:t>
            </a:r>
            <a:endParaRPr dirty="0"/>
          </a:p>
          <a:p>
            <a:pPr marL="0" lvl="0" indent="0" algn="ctr" rtl="0">
              <a:spcBef>
                <a:spcPts val="0"/>
              </a:spcBef>
              <a:spcAft>
                <a:spcPts val="0"/>
              </a:spcAft>
              <a:buNone/>
            </a:pPr>
            <a:r>
              <a:rPr lang="en" dirty="0"/>
              <a:t>Christopher Tarbell</a:t>
            </a:r>
            <a:endParaRPr dirty="0"/>
          </a:p>
          <a:p>
            <a:pPr marL="0" lvl="0" indent="0" algn="ctr" rtl="0">
              <a:spcBef>
                <a:spcPts val="0"/>
              </a:spcBef>
              <a:spcAft>
                <a:spcPts val="0"/>
              </a:spcAft>
              <a:buNone/>
            </a:pPr>
            <a:r>
              <a:rPr lang="en-US" dirty="0"/>
              <a:t>christopher.tarbell22@citytech.cuny.edu</a:t>
            </a:r>
            <a:endParaRPr dirty="0"/>
          </a:p>
        </p:txBody>
      </p:sp>
      <p:grpSp>
        <p:nvGrpSpPr>
          <p:cNvPr id="540" name="Google Shape;540;p87"/>
          <p:cNvGrpSpPr/>
          <p:nvPr/>
        </p:nvGrpSpPr>
        <p:grpSpPr>
          <a:xfrm>
            <a:off x="86851" y="4448817"/>
            <a:ext cx="1273858" cy="607271"/>
            <a:chOff x="86851" y="4297675"/>
            <a:chExt cx="1881900" cy="758425"/>
          </a:xfrm>
        </p:grpSpPr>
        <p:pic>
          <p:nvPicPr>
            <p:cNvPr id="541" name="Google Shape;541;p87" descr="Creative Commons License"/>
            <p:cNvPicPr preferRelativeResize="0"/>
            <p:nvPr/>
          </p:nvPicPr>
          <p:blipFill>
            <a:blip r:embed="rId3">
              <a:alphaModFix/>
            </a:blip>
            <a:stretch>
              <a:fillRect/>
            </a:stretch>
          </p:blipFill>
          <p:spPr>
            <a:xfrm>
              <a:off x="670563" y="4297675"/>
              <a:ext cx="714475" cy="328650"/>
            </a:xfrm>
            <a:prstGeom prst="rect">
              <a:avLst/>
            </a:prstGeom>
            <a:noFill/>
            <a:ln>
              <a:noFill/>
            </a:ln>
          </p:spPr>
        </p:pic>
        <p:sp>
          <p:nvSpPr>
            <p:cNvPr id="542" name="Google Shape;542;p87"/>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10000"/>
            </a:bodyPr>
            <a:lstStyle/>
            <a:p>
              <a:pPr marL="0" lvl="0" indent="0" algn="just" rtl="0">
                <a:lnSpc>
                  <a:spcPct val="115000"/>
                </a:lnSpc>
                <a:spcBef>
                  <a:spcPts val="0"/>
                </a:spcBef>
                <a:spcAft>
                  <a:spcPts val="0"/>
                </a:spcAft>
                <a:buNone/>
              </a:pPr>
              <a:endParaRPr/>
            </a:p>
            <a:p>
              <a:pPr marL="0" lvl="0" indent="0" algn="ctr" rtl="0">
                <a:spcBef>
                  <a:spcPts val="0"/>
                </a:spcBef>
                <a:spcAft>
                  <a:spcPts val="0"/>
                </a:spcAft>
                <a:buNone/>
              </a:pPr>
              <a:r>
                <a:rPr lang="en" sz="1450">
                  <a:latin typeface="Roboto"/>
                  <a:ea typeface="Roboto"/>
                  <a:cs typeface="Roboto"/>
                  <a:sym typeface="Roboto"/>
                </a:rPr>
                <a:t>City Tech 101 by Karen Goodlad and Sarah Paruolo is licensed under a </a:t>
              </a:r>
              <a:r>
                <a:rPr lang="en" sz="1450">
                  <a:uFill>
                    <a:noFill/>
                  </a:uFill>
                  <a:latin typeface="Roboto"/>
                  <a:ea typeface="Roboto"/>
                  <a:cs typeface="Roboto"/>
                  <a:sym typeface="Roboto"/>
                  <a:hlinkClick r:id="rId4"/>
                </a:rPr>
                <a:t>Creative Commons Attribution-NonCommercial-ShareAlike 4.0 International License</a:t>
              </a:r>
              <a:r>
                <a:rPr lang="en" sz="1450">
                  <a:latin typeface="Roboto"/>
                  <a:ea typeface="Roboto"/>
                  <a:cs typeface="Roboto"/>
                  <a:sym typeface="Roboto"/>
                </a:rPr>
                <a:t>.</a:t>
              </a:r>
              <a:endParaRPr>
                <a:latin typeface="Roboto"/>
                <a:ea typeface="Roboto"/>
                <a:cs typeface="Roboto"/>
                <a:sym typeface="Roboto"/>
              </a:endParaRPr>
            </a:p>
          </p:txBody>
        </p:sp>
      </p:grpSp>
      <p:sp>
        <p:nvSpPr>
          <p:cNvPr id="543" name="Google Shape;543;p87"/>
          <p:cNvSpPr txBox="1"/>
          <p:nvPr/>
        </p:nvSpPr>
        <p:spPr>
          <a:xfrm rot="-864234">
            <a:off x="229524" y="1003140"/>
            <a:ext cx="5386002" cy="11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solidFill>
                  <a:srgbClr val="FF00FF"/>
                </a:solidFill>
                <a:latin typeface="Lobster"/>
                <a:ea typeface="Lobster"/>
                <a:cs typeface="Lobster"/>
                <a:sym typeface="Lobster"/>
              </a:rPr>
              <a:t>Congratulations!</a:t>
            </a:r>
            <a:endParaRPr sz="6000">
              <a:solidFill>
                <a:srgbClr val="FF00FF"/>
              </a:solidFill>
              <a:latin typeface="Lobster"/>
              <a:ea typeface="Lobster"/>
              <a:cs typeface="Lobster"/>
              <a:sym typeface="Lobste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8"/>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Hello, Future Me</a:t>
            </a:r>
            <a:endParaRPr b="1">
              <a:solidFill>
                <a:schemeClr val="accent5"/>
              </a:solidFill>
            </a:endParaRPr>
          </a:p>
        </p:txBody>
      </p:sp>
      <p:sp>
        <p:nvSpPr>
          <p:cNvPr id="549" name="Google Shape;549;p88"/>
          <p:cNvSpPr txBox="1"/>
          <p:nvPr/>
        </p:nvSpPr>
        <p:spPr>
          <a:xfrm>
            <a:off x="1618200" y="133925"/>
            <a:ext cx="5947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6"/>
                </a:solidFill>
                <a:latin typeface="Roboto"/>
                <a:ea typeface="Roboto"/>
                <a:cs typeface="Roboto"/>
                <a:sym typeface="Roboto"/>
              </a:rPr>
              <a:t>OPTIONAL ACTIVITY: insert after slide 54 (delete current slides 55-57)</a:t>
            </a:r>
            <a:endParaRPr>
              <a:solidFill>
                <a:schemeClr val="accent6"/>
              </a:solidFill>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Activity: Hello, Future Me</a:t>
            </a:r>
            <a:endParaRPr b="1">
              <a:solidFill>
                <a:schemeClr val="accent5"/>
              </a:solidFill>
            </a:endParaRPr>
          </a:p>
        </p:txBody>
      </p:sp>
      <p:sp>
        <p:nvSpPr>
          <p:cNvPr id="555" name="Google Shape;555;p89"/>
          <p:cNvSpPr txBox="1"/>
          <p:nvPr/>
        </p:nvSpPr>
        <p:spPr>
          <a:xfrm>
            <a:off x="634500" y="1492025"/>
            <a:ext cx="7875000" cy="314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Roboto Slab"/>
                <a:ea typeface="Roboto Slab"/>
                <a:cs typeface="Roboto Slab"/>
                <a:sym typeface="Roboto Slab"/>
              </a:rPr>
              <a:t>Write yourself a note planning for your success next semester. </a:t>
            </a:r>
            <a:endParaRPr sz="1600" b="0" i="0" u="none" strike="noStrike" cap="none">
              <a:solidFill>
                <a:schemeClr val="accent6"/>
              </a:solidFill>
              <a:latin typeface="Roboto Slab"/>
              <a:ea typeface="Roboto Slab"/>
              <a:cs typeface="Roboto Slab"/>
              <a:sym typeface="Roboto Slab"/>
            </a:endParaRPr>
          </a:p>
          <a:p>
            <a:pPr marL="9144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What is your success plan for next semester? </a:t>
            </a:r>
            <a:endParaRPr sz="1600" b="0" i="0" u="none" strike="noStrike" cap="none">
              <a:solidFill>
                <a:schemeClr val="dk1"/>
              </a:solidFill>
              <a:latin typeface="Roboto Slab"/>
              <a:ea typeface="Roboto Slab"/>
              <a:cs typeface="Roboto Slab"/>
              <a:sym typeface="Roboto Slab"/>
            </a:endParaRPr>
          </a:p>
          <a:p>
            <a:pPr marL="9144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Consider how you will use the strategies explored during the CT101 workshop. </a:t>
            </a:r>
            <a:endParaRPr sz="1600" b="0" i="0" u="none" strike="noStrike" cap="none">
              <a:solidFill>
                <a:schemeClr val="dk1"/>
              </a:solidFill>
              <a:latin typeface="Roboto Slab"/>
              <a:ea typeface="Roboto Slab"/>
              <a:cs typeface="Roboto Slab"/>
              <a:sym typeface="Roboto Slab"/>
            </a:endParaRPr>
          </a:p>
          <a:p>
            <a:pPr marL="9144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Which strategies and concepts will be most effective for you during your second semester as a college student? </a:t>
            </a:r>
            <a:endParaRPr sz="1600" b="0" i="0" u="none" strike="noStrike" cap="none">
              <a:solidFill>
                <a:schemeClr val="dk1"/>
              </a:solidFill>
              <a:latin typeface="Roboto Slab"/>
              <a:ea typeface="Roboto Slab"/>
              <a:cs typeface="Roboto Slab"/>
              <a:sym typeface="Roboto Slab"/>
            </a:endParaRPr>
          </a:p>
          <a:p>
            <a:pPr marL="9144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What do you want to get out of your next semester at City Tech?</a:t>
            </a:r>
            <a:endParaRPr sz="16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Roboto Slab"/>
                <a:ea typeface="Roboto Slab"/>
                <a:cs typeface="Roboto Slab"/>
                <a:sym typeface="Roboto Slab"/>
              </a:rPr>
              <a:t>When you are finished, address the envelope to yourself and return to the professor. Your letter will be mailed to you at the beginning of the next semester.</a:t>
            </a:r>
            <a:endParaRPr sz="16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accent6"/>
              </a:solidFill>
              <a:latin typeface="Roboto Slab"/>
              <a:ea typeface="Roboto Slab"/>
              <a:cs typeface="Roboto Slab"/>
              <a:sym typeface="Roboto Slab"/>
            </a:endParaRPr>
          </a:p>
        </p:txBody>
      </p:sp>
      <p:sp>
        <p:nvSpPr>
          <p:cNvPr id="556" name="Google Shape;556;p89"/>
          <p:cNvSpPr txBox="1"/>
          <p:nvPr/>
        </p:nvSpPr>
        <p:spPr>
          <a:xfrm>
            <a:off x="1618200" y="133925"/>
            <a:ext cx="5947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6"/>
                </a:solidFill>
                <a:latin typeface="Roboto"/>
                <a:ea typeface="Roboto"/>
                <a:cs typeface="Roboto"/>
                <a:sym typeface="Roboto"/>
              </a:rPr>
              <a:t>OPTIONAL ACTIVITY: insert after previous slide</a:t>
            </a:r>
            <a:endParaRPr>
              <a:solidFill>
                <a:schemeClr val="accent6"/>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800" b="1"/>
              <a:t>For more information on college finances:</a:t>
            </a:r>
            <a:endParaRPr sz="2800" b="1"/>
          </a:p>
        </p:txBody>
      </p:sp>
      <p:sp>
        <p:nvSpPr>
          <p:cNvPr id="159" name="Google Shape;159;p31"/>
          <p:cNvSpPr txBox="1">
            <a:spLocks noGrp="1"/>
          </p:cNvSpPr>
          <p:nvPr>
            <p:ph type="body" idx="1"/>
          </p:nvPr>
        </p:nvSpPr>
        <p:spPr>
          <a:xfrm>
            <a:off x="387900" y="1879075"/>
            <a:ext cx="8582400" cy="184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u="sng">
                <a:solidFill>
                  <a:schemeClr val="hlink"/>
                </a:solidFill>
                <a:hlinkClick r:id="rId3"/>
              </a:rPr>
              <a:t>An introductory guide in </a:t>
            </a:r>
            <a:r>
              <a:rPr lang="en" sz="1900" i="1" u="sng">
                <a:solidFill>
                  <a:schemeClr val="hlink"/>
                </a:solidFill>
                <a:hlinkClick r:id="rId3"/>
              </a:rPr>
              <a:t>The</a:t>
            </a:r>
            <a:r>
              <a:rPr lang="en" sz="1900" u="sng">
                <a:solidFill>
                  <a:schemeClr val="hlink"/>
                </a:solidFill>
                <a:hlinkClick r:id="rId3"/>
              </a:rPr>
              <a:t> </a:t>
            </a:r>
            <a:r>
              <a:rPr lang="en" sz="1900" i="1" u="sng">
                <a:solidFill>
                  <a:schemeClr val="hlink"/>
                </a:solidFill>
                <a:hlinkClick r:id="rId3"/>
              </a:rPr>
              <a:t>Companion to the First Year at City Tech</a:t>
            </a:r>
            <a:endParaRPr sz="1900" i="1">
              <a:solidFill>
                <a:schemeClr val="accent6"/>
              </a:solidFill>
            </a:endParaRPr>
          </a:p>
          <a:p>
            <a:pPr marL="0" lvl="0" indent="0" algn="l" rtl="0">
              <a:spcBef>
                <a:spcPts val="0"/>
              </a:spcBef>
              <a:spcAft>
                <a:spcPts val="0"/>
              </a:spcAft>
              <a:buNone/>
            </a:pPr>
            <a:r>
              <a:rPr lang="en" sz="1900" u="sng">
                <a:solidFill>
                  <a:schemeClr val="hlink"/>
                </a:solidFill>
                <a:hlinkClick r:id="rId4"/>
              </a:rPr>
              <a:t>The Bursar’s Office</a:t>
            </a:r>
            <a:endParaRPr sz="1900">
              <a:solidFill>
                <a:schemeClr val="accent6"/>
              </a:solidFill>
            </a:endParaRPr>
          </a:p>
          <a:p>
            <a:pPr marL="0" lvl="0" indent="0" algn="l" rtl="0">
              <a:spcBef>
                <a:spcPts val="0"/>
              </a:spcBef>
              <a:spcAft>
                <a:spcPts val="0"/>
              </a:spcAft>
              <a:buNone/>
            </a:pPr>
            <a:r>
              <a:rPr lang="en" sz="1900" u="sng">
                <a:solidFill>
                  <a:schemeClr val="hlink"/>
                </a:solidFill>
                <a:hlinkClick r:id="rId5"/>
              </a:rPr>
              <a:t>The Financial Aid Office</a:t>
            </a:r>
            <a:endParaRPr sz="1900">
              <a:solidFill>
                <a:schemeClr val="accent6"/>
              </a:solidFill>
            </a:endParaRPr>
          </a:p>
          <a:p>
            <a:pPr marL="0" lvl="0" indent="0" algn="l" rtl="0">
              <a:spcBef>
                <a:spcPts val="0"/>
              </a:spcBef>
              <a:spcAft>
                <a:spcPts val="0"/>
              </a:spcAft>
              <a:buNone/>
            </a:pPr>
            <a:r>
              <a:rPr lang="en" sz="1900" u="sng">
                <a:solidFill>
                  <a:schemeClr val="hlink"/>
                </a:solidFill>
                <a:hlinkClick r:id="rId6"/>
              </a:rPr>
              <a:t>The Student Success Center</a:t>
            </a:r>
            <a:r>
              <a:rPr lang="en" sz="1900">
                <a:solidFill>
                  <a:schemeClr val="accent6"/>
                </a:solidFill>
              </a:rPr>
              <a:t> </a:t>
            </a:r>
            <a:r>
              <a:rPr lang="en" sz="1900">
                <a:solidFill>
                  <a:schemeClr val="accent5"/>
                </a:solidFill>
              </a:rPr>
              <a:t>(for support and guidance)</a:t>
            </a:r>
            <a:endParaRPr sz="1900">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University Structure</a:t>
            </a:r>
            <a:endParaRPr b="1">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3"/>
          <p:cNvPicPr preferRelativeResize="0"/>
          <p:nvPr/>
        </p:nvPicPr>
        <p:blipFill rotWithShape="1">
          <a:blip r:embed="rId3">
            <a:alphaModFix/>
          </a:blip>
          <a:srcRect/>
          <a:stretch/>
        </p:blipFill>
        <p:spPr>
          <a:xfrm>
            <a:off x="0" y="722525"/>
            <a:ext cx="9144001" cy="38915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2342</Words>
  <Application>Microsoft Macintosh PowerPoint</Application>
  <PresentationFormat>On-screen Show (16:9)</PresentationFormat>
  <Paragraphs>347</Paragraphs>
  <Slides>65</Slides>
  <Notes>65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Lobster</vt:lpstr>
      <vt:lpstr>Roboto Slab</vt:lpstr>
      <vt:lpstr>Roboto</vt:lpstr>
      <vt:lpstr>Aptos</vt:lpstr>
      <vt:lpstr>Arial</vt:lpstr>
      <vt:lpstr>Marina</vt:lpstr>
      <vt:lpstr>Marina</vt:lpstr>
      <vt:lpstr>City Tech 101</vt:lpstr>
      <vt:lpstr>SESSION FOUR: #aMAJORdecision + Looking Back and Looking Forward</vt:lpstr>
      <vt:lpstr>Today’s Topics</vt:lpstr>
      <vt:lpstr>Part A: #aMAJORdecision</vt:lpstr>
      <vt:lpstr>Registration: Commitments and Responsibilities</vt:lpstr>
      <vt:lpstr>Registration is…</vt:lpstr>
      <vt:lpstr>For more information on college finances:</vt:lpstr>
      <vt:lpstr>University Structure</vt:lpstr>
      <vt:lpstr>PowerPoint Presentation</vt:lpstr>
      <vt:lpstr>Your Major Matters</vt:lpstr>
      <vt:lpstr>Your Major Matters...</vt:lpstr>
      <vt:lpstr>Academic advisement and registration, is there really  a difference? </vt:lpstr>
      <vt:lpstr>Academic advisement and registration, is there really  a difference? </vt:lpstr>
      <vt:lpstr>Find Information about  Your Department and Major </vt:lpstr>
      <vt:lpstr>Preparing for  Academic Advisement</vt:lpstr>
      <vt:lpstr>PowerPoint Presentation</vt:lpstr>
      <vt:lpstr>http://www.citytech.cuny.edu/advisement/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DegreeWorks  Degree Audit</vt:lpstr>
      <vt:lpstr>PowerPoint Presentation</vt:lpstr>
      <vt:lpstr>PowerPoint Presentation</vt:lpstr>
      <vt:lpstr>PowerPoint Presentation</vt:lpstr>
      <vt:lpstr>PowerPoint Presentation</vt:lpstr>
      <vt:lpstr>PowerPoint Presentation</vt:lpstr>
      <vt:lpstr>PowerPoint Presentation</vt:lpstr>
      <vt:lpstr>General Education Writing Intensive Interdisciplinary</vt:lpstr>
      <vt:lpstr>PowerPoint Presentation</vt:lpstr>
      <vt:lpstr>PowerPoint Presentation</vt:lpstr>
      <vt:lpstr>PowerPoint Presentation</vt:lpstr>
      <vt:lpstr>My Academic Career Planner</vt:lpstr>
      <vt:lpstr>My Academic Career Planner</vt:lpstr>
      <vt:lpstr> My Academic Career Planner Review</vt:lpstr>
      <vt:lpstr>PowerPoint Presentation</vt:lpstr>
      <vt:lpstr>Academic Advisors</vt:lpstr>
      <vt:lpstr>Who is your  Academic Advisor?</vt:lpstr>
      <vt:lpstr>PowerPoint Presentation</vt:lpstr>
      <vt:lpstr>PowerPoint Presentation</vt:lpstr>
      <vt:lpstr>You found your Academic Advisor</vt:lpstr>
      <vt:lpstr>PowerPoint Presentation</vt:lpstr>
      <vt:lpstr>Part B:  Looking Back and Looking Forward</vt:lpstr>
      <vt:lpstr>Vocabulary Review</vt:lpstr>
      <vt:lpstr>   Academic Alert Academic Calendar Academic Dismissal Academic Integrity Academic Probation Admissions Criteria Advisement Advisor Alumnus/Alumna/Alum Appeal (grade, dismissal, loss of fin. aid) Associate Degree Attempted Hours or Credits Baccalaureate Degree Bursar’s Office Catalog Certification/Licensing Clinical Club/Activity Hours Co-Curricular Corequisites Credits  </vt:lpstr>
      <vt:lpstr>Setting Goals</vt:lpstr>
      <vt:lpstr>Setting Goals</vt:lpstr>
      <vt:lpstr>Setting Goals</vt:lpstr>
      <vt:lpstr>Which of these goals are specific, measurable, and achievable? Which are not?</vt:lpstr>
      <vt:lpstr>Which of these goals are specific, measurable, and achievable? Which are not?</vt:lpstr>
      <vt:lpstr>Action Plan for the Semester</vt:lpstr>
      <vt:lpstr>Creating an Action Plan</vt:lpstr>
      <vt:lpstr>Creating an Action Plan</vt:lpstr>
      <vt:lpstr>Creating an Action Plan</vt:lpstr>
      <vt:lpstr>Recap</vt:lpstr>
      <vt:lpstr>You have TWO things left to do!</vt:lpstr>
      <vt:lpstr>SESSION FOUR: #aMAJORdecision + Looking Back and Looking Forward</vt:lpstr>
      <vt:lpstr>City Tech 101</vt:lpstr>
      <vt:lpstr>Hello, Future Me</vt:lpstr>
      <vt:lpstr>Activity: Hello, Future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Tech 101</dc:title>
  <cp:lastModifiedBy>tarbell86@gmail.com</cp:lastModifiedBy>
  <cp:revision>3</cp:revision>
  <dcterms:modified xsi:type="dcterms:W3CDTF">2024-07-17T20:17:46Z</dcterms:modified>
</cp:coreProperties>
</file>