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7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Lst>
  <p:sldSz cx="9144000" cy="5143500" type="screen16x9"/>
  <p:notesSz cx="6858000" cy="9144000"/>
  <p:embeddedFontLst>
    <p:embeddedFont>
      <p:font typeface="Lobster" pitchFamily="2" charset="77"/>
      <p:regular r:id="rId74"/>
    </p:embeddedFont>
    <p:embeddedFont>
      <p:font typeface="Merriweather" pitchFamily="2" charset="77"/>
      <p:regular r:id="rId75"/>
      <p:bold r:id="rId76"/>
      <p:italic r:id="rId77"/>
      <p:boldItalic r:id="rId78"/>
    </p:embeddedFont>
    <p:embeddedFont>
      <p:font typeface="Roboto" panose="02000000000000000000" pitchFamily="2" charset="0"/>
      <p:regular r:id="rId79"/>
      <p:bold r:id="rId80"/>
      <p:italic r:id="rId81"/>
      <p:boldItalic r:id="rId82"/>
    </p:embeddedFont>
    <p:embeddedFont>
      <p:font typeface="Roboto Slab" pitchFamily="2" charset="0"/>
      <p:regular r:id="rId83"/>
      <p:bold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gXt2vfjAbyIbr1CvLI1fwBs7++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0"/>
    <p:restoredTop sz="94673"/>
  </p:normalViewPr>
  <p:slideViewPr>
    <p:cSldViewPr snapToGrid="0">
      <p:cViewPr varScale="1">
        <p:scale>
          <a:sx n="143" d="100"/>
          <a:sy n="143" d="100"/>
        </p:scale>
        <p:origin x="488"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1.fntdata"/><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2.fntdata"/><Relationship Id="rId83" Type="http://schemas.openxmlformats.org/officeDocument/2006/relationships/font" Target="fonts/font10.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font" Target="fonts/font9.fntdata"/><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drive.google.com/file/d/1xvOvfWBQK35j4IfoF6pglv5_6IL8nFkg/view?usp=drive_link"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Feel free to use any of the icebreaker activities from the CT101 faculty handbook, or use one of your own choosing.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Give students a few minutes to find and complete the survey if they haven’t done 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Students will not be accessing campus computers at any time during the CT101 Workshop, so no need to go through this in detail. Please just let students know that there is a special sign-in process the first time they use a computer on campus, and that the instructions are here. (and please make sure you post these slides on OpenLab as a pdf so students can access this info later!)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Please give students a few minutes to go through the steps on this slide and the next one in order to connect to campus wifi.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http://cis.citytech.cuny.edu/Student/it_student_findemail.aspx</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Please give students time to activate their email accounts if they have not already done so. The peer mentors can help any students who need support. Please make sure students understand that their City Tech login is NOT the same as their email address!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You should mention this option, but you do not need to give students time to do this in class, unless you find time at the end or in another session.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https://help.dropbox.com/guide/team/how-to-use-dropbox#how-to-use-dropbox-business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https://openlab.citytech.cuny.edu/</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Add your OpenLab course name to the slide so students can more easily search for the site. If you have time, students can create their accounts and join your course during class. If not, give students time after class to get help with technology.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Again, no need to give students time to do this in class. Just make sure they know that the link to the instructions is embedded in these slides. https://it.citytech.cuny.edu//docs/Login_CUNY_Zoom.pdf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Many students have already accessed CUNYFirst when they come to CT101. If any students have not, you can ask the peer mentors to make sure they can do so. https://home.cunyfirst.cuny.edu/oam/Portal_Login1.html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Again, you do not need to give students time to look at Schedule Builder–they will have time to navigate it during the session on advisement and registration. </a:t>
            </a:r>
            <a:r>
              <a:rPr lang="en">
                <a:solidFill>
                  <a:schemeClr val="dk1"/>
                </a:solidFill>
              </a:rPr>
              <a:t>Just mention that it is a part of CUNYFirst, and let them know they will look at it soon.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 Please MAKE SURE STUDENTS DO NOT USE SCHEDULEBUILDER TO CHECK THEIR FALL SCHEDULES. Schedulebuilder can contain tentative schedule options that are not part of their official schedule. They should use the “Academic Records” tile to find their schedule.”</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Treat DegreeWorks the same as Schedule Builder–a quick mention is enough. Students will get to know ScheduleBuilder and DegreeWorks in Session 4.</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Using the following slides, help students to decode the information on their schedules. Make sure they are clear on the differences between in-person, hybrid, and synchronous/asynchronous classes.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of the next several units.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You do NOT need to discuss each piece of this pie in detail. Just point out the “pie wedge” for the current session and let students know that we will go over each of these pieces in subsequent sessions.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Use this section as a way to introduce the cooperative role students and teachers play in the classroom. Student may consider how not living up to their end of the social contract of the classroom might disrupt their learning and the learning of those around them.</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Please make it clear to students that these are basic, </a:t>
            </a:r>
            <a:r>
              <a:rPr lang="en" u="sng"/>
              <a:t>non-negotiable</a:t>
            </a:r>
            <a:r>
              <a:rPr lang="en"/>
              <a:t> rules of classroom etiquette, not optional behaviors. Breaking these rules breaks the social contract of classroom behavior.</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Emphasize to students that these behaviors, while not required, will go a long way to fostering goodwill and a supportive relationship with the professor.</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is a good opportunity to highlight to students that online learning requires levels of motivation, discipline, and ability to focus beyond those required for classroom learning. ALSO: be sure to inform students that profs. May now require them to keep their cameras on during synchronous online sessions. Students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Take a minute to ask students to define/describe a syllabus. Can anyone answer these questions?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Remind students that this works both ways–they are responsible for upholding the standards laid out in the syllabus, and so are instructors.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These images of a syllabus on slides 52-56 are there as a sample. Please use these ONLY if you cannot, for some reason, give students access to electronic or hard copies of sample syllabi. Please do not go through the information on the slides in great detail. If you need to use these slides, you can highlight a few parts and also give students a chance to study selected images and talk about the details or features that they notice.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addition to using the syllabus from your own section of CT101 as a model, you can use these syllabi or provide others of your choosing. If you choose to use others, please make sure they conform to the standard set by CIty Tech and include all required text.  Make sure students have access to the syllabi by printing hard copies or by making links/files available to them before class.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 have time to do the activity on the next slide (or in the following segment) as a group project, you may want to take this opportunity to introduce the basic etiquette of group work. You may also choose to use </a:t>
            </a:r>
            <a:r>
              <a:rPr lang="en" u="sng">
                <a:solidFill>
                  <a:schemeClr val="hlink"/>
                </a:solidFill>
                <a:hlinkClick r:id="rId3"/>
              </a:rPr>
              <a:t>the worksheet linked here</a:t>
            </a:r>
            <a:r>
              <a:rPr lang="en"/>
              <a:t> as a guide for students to help them complete the activity while practicing how to work in a group.</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 have enough time, you can divide students into groups to do this, and if you like you can make this into a competitive game. If not, just </a:t>
            </a:r>
            <a:r>
              <a:rPr lang="en">
                <a:solidFill>
                  <a:schemeClr val="dk1"/>
                </a:solidFill>
              </a:rPr>
              <a:t>take a few minutes to let students look through the syllabi on their own and ask them to find different types of information.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Personalize this slide with your name and City Tech email address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Instead of dividing students into groups, you may just want to discuss this as a class and write students’ answers on the board. If you do have time to do this as a group activity, and you didn’t divide students into groups for the syllabus activity, then you may want to have a quick intro to “Group Work 101.” (See Slide 58.)</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Feel free to edit this slide to conform with your own teaching style.</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6" name="Google Shape;526;p6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ADD LINK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Please give your peer mentors time to introduce themselves–their names, years, majors, any other relevant info.</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Please give your peer mentors time to introduce themselves–their names, years, majors, any other relevant info.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Personalize this slide with your peer mentor names and CT email addresses.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7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7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7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72"/>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72"/>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85"/>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5" name="Google Shape;55;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 name="Google Shape;58;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p7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5" name="Google Shape;65;p7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66" name="Google Shape;66;p79"/>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67" name="Google Shape;67;p79"/>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68" name="Google Shape;68;p7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9" name="Google Shape;69;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cxnSp>
        <p:nvCxnSpPr>
          <p:cNvPr id="71" name="Google Shape;71;p80"/>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72" name="Google Shape;72;p8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3" name="Google Shape;73;p80"/>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4" name="Google Shape;74;p80"/>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5" name="Google Shape;75;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87"/>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80" name="Google Shape;80;p87"/>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81" name="Google Shape;81;p8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82" name="Google Shape;82;p87"/>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83" name="Google Shape;83;p87"/>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84" name="Google Shape;84;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cxnSp>
        <p:nvCxnSpPr>
          <p:cNvPr id="86" name="Google Shape;86;p88"/>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87" name="Google Shape;87;p88"/>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88" name="Google Shape;88;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cxnSp>
        <p:nvCxnSpPr>
          <p:cNvPr id="90" name="Google Shape;90;p89"/>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91" name="Google Shape;91;p8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2" name="Google Shape;92;p89"/>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3" name="Google Shape;93;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9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6" name="Google Shape;96;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cxnSp>
        <p:nvCxnSpPr>
          <p:cNvPr id="98" name="Google Shape;98;p91"/>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99" name="Google Shape;99;p91"/>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0" name="Google Shape;100;p91"/>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1" name="Google Shape;101;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73"/>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73"/>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9" name="Google Shape;19;p73"/>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0" name="Google Shape;20;p73"/>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1" name="Google Shape;21;p7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2"/>
        <p:cNvGrpSpPr/>
        <p:nvPr/>
      </p:nvGrpSpPr>
      <p:grpSpPr>
        <a:xfrm>
          <a:off x="0" y="0"/>
          <a:ext cx="0" cy="0"/>
          <a:chOff x="0" y="0"/>
          <a:chExt cx="0" cy="0"/>
        </a:xfrm>
      </p:grpSpPr>
      <p:sp>
        <p:nvSpPr>
          <p:cNvPr id="103" name="Google Shape;103;p92"/>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4" name="Google Shape;104;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9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07" name="Google Shape;107;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94"/>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94"/>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111" name="Google Shape;111;p94"/>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2" name="Google Shape;112;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cxnSp>
        <p:nvCxnSpPr>
          <p:cNvPr id="24" name="Google Shape;24;p7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25" name="Google Shape;25;p7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6" name="Google Shape;26;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
        <p:cNvGrpSpPr/>
        <p:nvPr/>
      </p:nvGrpSpPr>
      <p:grpSpPr>
        <a:xfrm>
          <a:off x="0" y="0"/>
          <a:ext cx="0" cy="0"/>
          <a:chOff x="0" y="0"/>
          <a:chExt cx="0" cy="0"/>
        </a:xfrm>
      </p:grpSpPr>
      <p:sp>
        <p:nvSpPr>
          <p:cNvPr id="28" name="Google Shape;28;p75"/>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75"/>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30" name="Google Shape;30;p75"/>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1" name="Google Shape;31;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cxnSp>
        <p:nvCxnSpPr>
          <p:cNvPr id="33" name="Google Shape;33;p7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34" name="Google Shape;34;p7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7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6" name="Google Shape;36;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77"/>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cxnSp>
        <p:nvCxnSpPr>
          <p:cNvPr id="41" name="Google Shape;41;p8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2" name="Google Shape;42;p8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3" name="Google Shape;43;p82"/>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4" name="Google Shape;44;p82"/>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cxnSp>
        <p:nvCxnSpPr>
          <p:cNvPr id="47" name="Google Shape;47;p83"/>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48" name="Google Shape;48;p83"/>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9" name="Google Shape;49;p83"/>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0" name="Google Shape;50;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7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7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9"/>
        <p:cNvGrpSpPr/>
        <p:nvPr/>
      </p:nvGrpSpPr>
      <p:grpSpPr>
        <a:xfrm>
          <a:off x="0" y="0"/>
          <a:ext cx="0" cy="0"/>
          <a:chOff x="0" y="0"/>
          <a:chExt cx="0" cy="0"/>
        </a:xfrm>
      </p:grpSpPr>
      <p:sp>
        <p:nvSpPr>
          <p:cNvPr id="60" name="Google Shape;60;p7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61" name="Google Shape;61;p78"/>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62" name="Google Shape;62;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forgot.citytech.cuny.ed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it.citytech.cuny.edu/email-lookup/"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cis.citytech.cuny.edu/Student/it_student_findemail.aspx"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myapps.microsoft.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brightspace.cuny.edu/"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openlab.citytech.cuny.edu"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https://it.citytech.cuny.edu/docs/Login_CUNY_Zoom.pdf"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drive.google.com/file/d/1ZWtAWn9XlqQoQpA4fx5vGE_Acjg8l2iP/view?usp=drive_link"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drive.google.com/file/d/1m3VR4vi2A9GC2rVpBJ5V08L7N4L39gNG/view?usp=drive_link" TargetMode="External"/><Relationship Id="rId5" Type="http://schemas.openxmlformats.org/officeDocument/2006/relationships/hyperlink" Target="https://drive.google.com/file/d/14E77cTS1wLtmqLrQC39h7UQQSGkXxwMd/view?usp=drive_link" TargetMode="External"/><Relationship Id="rId4" Type="http://schemas.openxmlformats.org/officeDocument/2006/relationships/hyperlink" Target="https://drive.google.com/file/d/1bkpz9-c2-AJWKpkcXoQnAxp8-yRcaA4w/view?usp=drive_link"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citytech.cuny.edu/academics/academic-departments.aspx"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hyperlink" Target="https://www.citytech.cuny.edu/current-student/complaint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christopher.tarbell22@citytech.cuny.edy" TargetMode="External"/><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hyperlink" Target="mailto:sindy.ariza@mail.citytech.cuny.edu" TargetMode="External"/><Relationship Id="rId4" Type="http://schemas.openxmlformats.org/officeDocument/2006/relationships/hyperlink" Target="mailto:nazia.mahmud@mail.citytech.cuny.edu"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Nazia.Mahmud@mail.citytech.cuny.ed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Sindy.Ariza@mail.citytech.cuny.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sz="5500" b="1"/>
              <a:t>City Tech 101</a:t>
            </a:r>
            <a:endParaRPr sz="5500" b="1"/>
          </a:p>
        </p:txBody>
      </p:sp>
      <p:sp>
        <p:nvSpPr>
          <p:cNvPr id="118" name="Google Shape;118;p1"/>
          <p:cNvSpPr txBox="1">
            <a:spLocks noGrp="1"/>
          </p:cNvSpPr>
          <p:nvPr>
            <p:ph type="subTitle" idx="1"/>
          </p:nvPr>
        </p:nvSpPr>
        <p:spPr>
          <a:xfrm>
            <a:off x="1805402" y="3428625"/>
            <a:ext cx="5783400" cy="9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097"/>
              <a:buNone/>
            </a:pPr>
            <a:r>
              <a:rPr lang="en" sz="2000" dirty="0"/>
              <a:t>Summer Session 1</a:t>
            </a:r>
            <a:endParaRPr sz="2000" dirty="0"/>
          </a:p>
          <a:p>
            <a:pPr marL="0" lvl="0" indent="0" algn="r" rtl="0">
              <a:lnSpc>
                <a:spcPct val="100000"/>
              </a:lnSpc>
              <a:spcBef>
                <a:spcPts val="0"/>
              </a:spcBef>
              <a:spcAft>
                <a:spcPts val="0"/>
              </a:spcAft>
              <a:buSzPts val="3097"/>
              <a:buNone/>
            </a:pPr>
            <a:r>
              <a:rPr lang="en" sz="2000" dirty="0"/>
              <a:t>Christopher Tarbell</a:t>
            </a:r>
            <a:endParaRPr sz="2000" dirty="0"/>
          </a:p>
          <a:p>
            <a:pPr marL="0" lvl="0" indent="0" algn="r" rtl="0">
              <a:lnSpc>
                <a:spcPct val="100000"/>
              </a:lnSpc>
              <a:spcBef>
                <a:spcPts val="0"/>
              </a:spcBef>
              <a:spcAft>
                <a:spcPts val="0"/>
              </a:spcAft>
              <a:buSzPts val="3097"/>
              <a:buNone/>
            </a:pPr>
            <a:r>
              <a:rPr lang="en-US" sz="2000" dirty="0"/>
              <a:t>c</a:t>
            </a:r>
            <a:r>
              <a:rPr lang="en" sz="2000" dirty="0"/>
              <a:t>hristopher.tarbell22@citytech.cuny.edu</a:t>
            </a:r>
            <a:endParaRPr sz="2000" dirty="0"/>
          </a:p>
        </p:txBody>
      </p:sp>
      <p:sp>
        <p:nvSpPr>
          <p:cNvPr id="119" name="Google Shape;119;p1"/>
          <p:cNvSpPr txBox="1"/>
          <p:nvPr/>
        </p:nvSpPr>
        <p:spPr>
          <a:xfrm rot="-864376">
            <a:off x="441729" y="705928"/>
            <a:ext cx="4754501" cy="11081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FF00FF"/>
                </a:solidFill>
                <a:latin typeface="Lobster"/>
                <a:ea typeface="Lobster"/>
                <a:cs typeface="Lobster"/>
                <a:sym typeface="Lobster"/>
              </a:rPr>
              <a:t>Welcome!</a:t>
            </a:r>
            <a:endParaRPr sz="6000" b="0" i="0" u="none" strike="noStrike" cap="none">
              <a:solidFill>
                <a:srgbClr val="FF00FF"/>
              </a:solidFill>
              <a:latin typeface="Lobster"/>
              <a:ea typeface="Lobster"/>
              <a:cs typeface="Lobster"/>
              <a:sym typeface="Lobster"/>
            </a:endParaRPr>
          </a:p>
        </p:txBody>
      </p:sp>
      <p:grpSp>
        <p:nvGrpSpPr>
          <p:cNvPr id="120" name="Google Shape;120;p1"/>
          <p:cNvGrpSpPr/>
          <p:nvPr/>
        </p:nvGrpSpPr>
        <p:grpSpPr>
          <a:xfrm>
            <a:off x="86851" y="4448817"/>
            <a:ext cx="1273858" cy="607271"/>
            <a:chOff x="86851" y="4297675"/>
            <a:chExt cx="1881900" cy="758425"/>
          </a:xfrm>
        </p:grpSpPr>
        <p:pic>
          <p:nvPicPr>
            <p:cNvPr id="121" name="Google Shape;121;p1"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122" name="Google Shape;122;p1"/>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0" y="1112275"/>
            <a:ext cx="9144000" cy="22803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5333"/>
              <a:buNone/>
            </a:pPr>
            <a:r>
              <a:rPr lang="en" b="1">
                <a:solidFill>
                  <a:schemeClr val="accent5"/>
                </a:solidFill>
              </a:rPr>
              <a:t>Ice Breaker Activity</a:t>
            </a:r>
            <a:endParaRPr b="1">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265500" y="828075"/>
            <a:ext cx="4045200" cy="2651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sz="4000" b="1">
                <a:solidFill>
                  <a:schemeClr val="accent5"/>
                </a:solidFill>
              </a:rPr>
              <a:t>What will we do during the four sessions?</a:t>
            </a:r>
            <a:endParaRPr sz="4000" b="1">
              <a:solidFill>
                <a:schemeClr val="accent5"/>
              </a:solidFill>
            </a:endParaRPr>
          </a:p>
        </p:txBody>
      </p:sp>
      <p:sp>
        <p:nvSpPr>
          <p:cNvPr id="183" name="Google Shape;183;p1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1800"/>
              <a:buNone/>
            </a:pPr>
            <a:r>
              <a:rPr lang="en" sz="1500" i="1">
                <a:latin typeface="Roboto Slab"/>
                <a:ea typeface="Roboto Slab"/>
                <a:cs typeface="Roboto Slab"/>
                <a:sym typeface="Roboto Slab"/>
              </a:rPr>
              <a:t>This workshop focuses on helping new students transition to college life, and specifically to City Tech. The workshop will enhance the new student experience with information, activities, and various opportunities to connect with faculty, staff, and current City Tech students. In addition to learning how to access a variety of college services and resources, students will develop personalized plans for their college career.</a:t>
            </a:r>
            <a:endParaRPr sz="2200" i="1">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Syllabus + Schedule Review (4-Session)</a:t>
            </a:r>
            <a:endParaRPr b="1">
              <a:solidFill>
                <a:schemeClr val="accent5"/>
              </a:solidFill>
            </a:endParaRPr>
          </a:p>
        </p:txBody>
      </p:sp>
      <p:sp>
        <p:nvSpPr>
          <p:cNvPr id="189" name="Google Shape;189;p12"/>
          <p:cNvSpPr txBox="1">
            <a:spLocks noGrp="1"/>
          </p:cNvSpPr>
          <p:nvPr>
            <p:ph type="body" idx="1"/>
          </p:nvPr>
        </p:nvSpPr>
        <p:spPr>
          <a:xfrm>
            <a:off x="0" y="1577000"/>
            <a:ext cx="4420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b="1" dirty="0">
                <a:solidFill>
                  <a:schemeClr val="accent6"/>
                </a:solidFill>
              </a:rPr>
              <a:t>Session 1 &gt;</a:t>
            </a:r>
            <a:r>
              <a:rPr lang="en" dirty="0"/>
              <a:t> Monday July 15</a:t>
            </a:r>
            <a:r>
              <a:rPr lang="en" baseline="30000" dirty="0"/>
              <a:t>th</a:t>
            </a:r>
            <a:r>
              <a:rPr lang="en" dirty="0"/>
              <a:t> 9:30 AM-12:30 PM</a:t>
            </a:r>
            <a:endParaRPr dirty="0"/>
          </a:p>
          <a:p>
            <a:pPr marL="0" lvl="0" indent="0" algn="l" rtl="0">
              <a:lnSpc>
                <a:spcPct val="115000"/>
              </a:lnSpc>
              <a:spcBef>
                <a:spcPts val="0"/>
              </a:spcBef>
              <a:spcAft>
                <a:spcPts val="0"/>
              </a:spcAft>
              <a:buSzPts val="1400"/>
              <a:buNone/>
            </a:pPr>
            <a:r>
              <a:rPr lang="en" b="1" dirty="0"/>
              <a:t>PART A: Academic Basics: #</a:t>
            </a:r>
            <a:r>
              <a:rPr lang="en" b="1" dirty="0" err="1"/>
              <a:t>WelcomeToCityTech</a:t>
            </a:r>
            <a:endParaRPr dirty="0"/>
          </a:p>
          <a:p>
            <a:pPr marL="0" lvl="0" indent="0" algn="l" rtl="0">
              <a:lnSpc>
                <a:spcPct val="115000"/>
              </a:lnSpc>
              <a:spcBef>
                <a:spcPts val="0"/>
              </a:spcBef>
              <a:spcAft>
                <a:spcPts val="0"/>
              </a:spcAft>
              <a:buSzPts val="1400"/>
              <a:buNone/>
            </a:pPr>
            <a:r>
              <a:rPr lang="en" b="1" dirty="0"/>
              <a:t>PART B: Classroom Expectations: The Syllabus and </a:t>
            </a:r>
            <a:endParaRPr b="1" dirty="0"/>
          </a:p>
          <a:p>
            <a:pPr marL="457200" lvl="0" indent="457200" algn="l" rtl="0">
              <a:lnSpc>
                <a:spcPct val="115000"/>
              </a:lnSpc>
              <a:spcBef>
                <a:spcPts val="0"/>
              </a:spcBef>
              <a:spcAft>
                <a:spcPts val="0"/>
              </a:spcAft>
              <a:buSzPts val="1400"/>
              <a:buNone/>
            </a:pPr>
            <a:r>
              <a:rPr lang="en" b="1" dirty="0"/>
              <a:t>More</a:t>
            </a:r>
            <a:endParaRPr b="1" dirty="0"/>
          </a:p>
          <a:p>
            <a:pPr marL="91440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b="1" dirty="0">
              <a:solidFill>
                <a:schemeClr val="accent6"/>
              </a:solidFill>
            </a:endParaRPr>
          </a:p>
          <a:p>
            <a:pPr marL="0" indent="0">
              <a:buNone/>
            </a:pPr>
            <a:r>
              <a:rPr lang="en" b="1" dirty="0">
                <a:solidFill>
                  <a:schemeClr val="accent6"/>
                </a:solidFill>
              </a:rPr>
              <a:t>Session  2&gt; </a:t>
            </a:r>
            <a:r>
              <a:rPr lang="en-US" dirty="0"/>
              <a:t> Tuesday July 16</a:t>
            </a:r>
            <a:r>
              <a:rPr lang="en-US" baseline="30000" dirty="0"/>
              <a:t>th</a:t>
            </a:r>
            <a:r>
              <a:rPr lang="en-US" dirty="0"/>
              <a:t> 9:30 AM-12:30 PM</a:t>
            </a:r>
          </a:p>
          <a:p>
            <a:pPr marL="0" lvl="0" indent="0" algn="l" rtl="0">
              <a:lnSpc>
                <a:spcPct val="115000"/>
              </a:lnSpc>
              <a:spcBef>
                <a:spcPts val="0"/>
              </a:spcBef>
              <a:spcAft>
                <a:spcPts val="0"/>
              </a:spcAft>
              <a:buSzPts val="1400"/>
              <a:buNone/>
            </a:pPr>
            <a:r>
              <a:rPr lang="en" b="1" dirty="0"/>
              <a:t>PART A: Studying and Scheduling: #</a:t>
            </a:r>
            <a:r>
              <a:rPr lang="en" b="1" dirty="0" err="1"/>
              <a:t>RiseAndGrind</a:t>
            </a:r>
            <a:endParaRPr b="1" dirty="0"/>
          </a:p>
          <a:p>
            <a:pPr marL="0" lvl="0" indent="0" algn="l" rtl="0">
              <a:lnSpc>
                <a:spcPct val="115000"/>
              </a:lnSpc>
              <a:spcBef>
                <a:spcPts val="0"/>
              </a:spcBef>
              <a:spcAft>
                <a:spcPts val="0"/>
              </a:spcAft>
              <a:buSzPts val="1400"/>
              <a:buNone/>
            </a:pPr>
            <a:r>
              <a:rPr lang="en" b="1" dirty="0"/>
              <a:t>PART B: Get Your Head in the Game: Mindset </a:t>
            </a:r>
            <a:endParaRPr b="1" dirty="0">
              <a:solidFill>
                <a:schemeClr val="accent6"/>
              </a:solidFill>
            </a:endParaRPr>
          </a:p>
          <a:p>
            <a:pPr marL="914400" lvl="0" indent="0" algn="l" rtl="0">
              <a:lnSpc>
                <a:spcPct val="115000"/>
              </a:lnSpc>
              <a:spcBef>
                <a:spcPts val="0"/>
              </a:spcBef>
              <a:spcAft>
                <a:spcPts val="0"/>
              </a:spcAft>
              <a:buSzPts val="1400"/>
              <a:buNone/>
            </a:pPr>
            <a:endParaRPr dirty="0"/>
          </a:p>
        </p:txBody>
      </p:sp>
      <p:sp>
        <p:nvSpPr>
          <p:cNvPr id="190" name="Google Shape;190;p12"/>
          <p:cNvSpPr txBox="1">
            <a:spLocks noGrp="1"/>
          </p:cNvSpPr>
          <p:nvPr>
            <p:ph type="body" idx="2"/>
          </p:nvPr>
        </p:nvSpPr>
        <p:spPr>
          <a:xfrm>
            <a:off x="4304700" y="1577000"/>
            <a:ext cx="4631700" cy="3239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b="1" dirty="0">
                <a:solidFill>
                  <a:schemeClr val="accent6"/>
                </a:solidFill>
              </a:rPr>
              <a:t>Session 3&gt; </a:t>
            </a:r>
            <a:r>
              <a:rPr lang="en-US" dirty="0"/>
              <a:t> Wednesday July 17</a:t>
            </a:r>
            <a:r>
              <a:rPr lang="en-US" baseline="30000" dirty="0"/>
              <a:t>th</a:t>
            </a:r>
            <a:r>
              <a:rPr lang="en-US" dirty="0"/>
              <a:t> 9:30 AM-12:30 PM</a:t>
            </a:r>
          </a:p>
          <a:p>
            <a:pPr marL="0" lvl="0" indent="0" algn="l" rtl="0">
              <a:lnSpc>
                <a:spcPct val="115000"/>
              </a:lnSpc>
              <a:spcBef>
                <a:spcPts val="0"/>
              </a:spcBef>
              <a:spcAft>
                <a:spcPts val="0"/>
              </a:spcAft>
              <a:buSzPts val="1400"/>
              <a:buNone/>
            </a:pPr>
            <a:r>
              <a:rPr lang="en" b="1" dirty="0"/>
              <a:t>PART A: You Paid For It; Use It: Resources + Services</a:t>
            </a:r>
            <a:endParaRPr b="1" dirty="0"/>
          </a:p>
          <a:p>
            <a:pPr marL="0" lvl="0" indent="0" algn="l" rtl="0">
              <a:lnSpc>
                <a:spcPct val="115000"/>
              </a:lnSpc>
              <a:spcBef>
                <a:spcPts val="0"/>
              </a:spcBef>
              <a:spcAft>
                <a:spcPts val="0"/>
              </a:spcAft>
              <a:buSzPts val="1400"/>
              <a:buNone/>
            </a:pPr>
            <a:r>
              <a:rPr lang="en" b="1" dirty="0"/>
              <a:t>PART B:  #</a:t>
            </a:r>
            <a:r>
              <a:rPr lang="en" b="1" dirty="0" err="1"/>
              <a:t>YellowJacketLife</a:t>
            </a:r>
            <a:r>
              <a:rPr lang="en" b="1" dirty="0"/>
              <a:t>: The Buzz on Getting    </a:t>
            </a:r>
            <a:endParaRPr b="1" dirty="0"/>
          </a:p>
          <a:p>
            <a:pPr marL="457200" lvl="0" indent="457200" algn="l" rtl="0">
              <a:lnSpc>
                <a:spcPct val="115000"/>
              </a:lnSpc>
              <a:spcBef>
                <a:spcPts val="0"/>
              </a:spcBef>
              <a:spcAft>
                <a:spcPts val="0"/>
              </a:spcAft>
              <a:buSzPts val="1400"/>
              <a:buNone/>
            </a:pPr>
            <a:r>
              <a:rPr lang="en" b="1" dirty="0"/>
              <a:t>Involved</a:t>
            </a:r>
            <a:endParaRPr b="1" dirty="0"/>
          </a:p>
          <a:p>
            <a:pPr marL="914400" lvl="0" indent="0" algn="l" rtl="0">
              <a:lnSpc>
                <a:spcPct val="115000"/>
              </a:lnSpc>
              <a:spcBef>
                <a:spcPts val="0"/>
              </a:spcBef>
              <a:spcAft>
                <a:spcPts val="0"/>
              </a:spcAft>
              <a:buSzPts val="1400"/>
              <a:buNone/>
            </a:pPr>
            <a:endParaRPr dirty="0"/>
          </a:p>
          <a:p>
            <a:pPr marL="914400" lvl="0" indent="0" algn="l" rtl="0">
              <a:lnSpc>
                <a:spcPct val="115000"/>
              </a:lnSpc>
              <a:spcBef>
                <a:spcPts val="0"/>
              </a:spcBef>
              <a:spcAft>
                <a:spcPts val="0"/>
              </a:spcAft>
              <a:buSzPts val="1400"/>
              <a:buNone/>
            </a:pPr>
            <a:endParaRPr dirty="0"/>
          </a:p>
          <a:p>
            <a:pPr marL="0" indent="0">
              <a:buNone/>
            </a:pPr>
            <a:r>
              <a:rPr lang="en" b="1" dirty="0">
                <a:solidFill>
                  <a:schemeClr val="accent6"/>
                </a:solidFill>
              </a:rPr>
              <a:t>Session 4&gt; </a:t>
            </a:r>
            <a:r>
              <a:rPr lang="en-US" dirty="0"/>
              <a:t> Thursday July 18</a:t>
            </a:r>
            <a:r>
              <a:rPr lang="en-US" baseline="30000" dirty="0"/>
              <a:t>th</a:t>
            </a:r>
            <a:r>
              <a:rPr lang="en-US" dirty="0"/>
              <a:t> 9:30 AM-12:30 PM</a:t>
            </a:r>
          </a:p>
          <a:p>
            <a:pPr marL="0" lvl="0" indent="0" algn="l" rtl="0">
              <a:lnSpc>
                <a:spcPct val="115000"/>
              </a:lnSpc>
              <a:spcBef>
                <a:spcPts val="0"/>
              </a:spcBef>
              <a:spcAft>
                <a:spcPts val="0"/>
              </a:spcAft>
              <a:buSzPts val="1400"/>
              <a:buNone/>
            </a:pPr>
            <a:r>
              <a:rPr lang="en" b="1" dirty="0"/>
              <a:t>PART A: Advisement and Registration:  </a:t>
            </a:r>
            <a:endParaRPr b="1" dirty="0"/>
          </a:p>
          <a:p>
            <a:pPr marL="0" lvl="0" indent="0" algn="l" rtl="0">
              <a:lnSpc>
                <a:spcPct val="115000"/>
              </a:lnSpc>
              <a:spcBef>
                <a:spcPts val="0"/>
              </a:spcBef>
              <a:spcAft>
                <a:spcPts val="0"/>
              </a:spcAft>
              <a:buSzPts val="1400"/>
              <a:buNone/>
            </a:pPr>
            <a:r>
              <a:rPr lang="en" b="1" dirty="0"/>
              <a:t>                 #</a:t>
            </a:r>
            <a:r>
              <a:rPr lang="en" b="1" dirty="0" err="1"/>
              <a:t>aMAJORdecision</a:t>
            </a:r>
            <a:endParaRPr b="1" dirty="0"/>
          </a:p>
          <a:p>
            <a:pPr marL="0" lvl="0" indent="0" algn="l" rtl="0">
              <a:lnSpc>
                <a:spcPct val="115000"/>
              </a:lnSpc>
              <a:spcBef>
                <a:spcPts val="0"/>
              </a:spcBef>
              <a:spcAft>
                <a:spcPts val="0"/>
              </a:spcAft>
              <a:buSzPts val="1400"/>
              <a:buNone/>
            </a:pPr>
            <a:r>
              <a:rPr lang="en" b="1" dirty="0"/>
              <a:t>PART B: Looking Back and Looking Forward</a:t>
            </a:r>
            <a:endParaRPr b="1" dirty="0"/>
          </a:p>
          <a:p>
            <a:pPr marL="914400" lvl="0" indent="0" algn="l" rtl="0">
              <a:lnSpc>
                <a:spcPct val="115000"/>
              </a:lnSpc>
              <a:spcBef>
                <a:spcPts val="0"/>
              </a:spcBef>
              <a:spcAft>
                <a:spcPts val="0"/>
              </a:spcAft>
              <a:buSzPts val="14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body" idx="4294967295"/>
          </p:nvPr>
        </p:nvSpPr>
        <p:spPr>
          <a:xfrm>
            <a:off x="493500" y="1032300"/>
            <a:ext cx="8157000" cy="307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3000" b="1"/>
              <a:t>Have you completed the pre-workshop survey?</a:t>
            </a:r>
            <a:endParaRPr sz="3000" b="1"/>
          </a:p>
          <a:p>
            <a:pPr marL="0" lvl="0" indent="0" algn="ctr" rtl="0">
              <a:lnSpc>
                <a:spcPct val="115000"/>
              </a:lnSpc>
              <a:spcBef>
                <a:spcPts val="1200"/>
              </a:spcBef>
              <a:spcAft>
                <a:spcPts val="0"/>
              </a:spcAft>
              <a:buSzPts val="1800"/>
              <a:buNone/>
            </a:pPr>
            <a:endParaRPr sz="3000" b="1">
              <a:solidFill>
                <a:schemeClr val="accent6"/>
              </a:solidFill>
            </a:endParaRPr>
          </a:p>
          <a:p>
            <a:pPr marL="0" lvl="0" indent="0" algn="ctr" rtl="0">
              <a:lnSpc>
                <a:spcPct val="115000"/>
              </a:lnSpc>
              <a:spcBef>
                <a:spcPts val="1200"/>
              </a:spcBef>
              <a:spcAft>
                <a:spcPts val="1200"/>
              </a:spcAft>
              <a:buSzPts val="1800"/>
              <a:buNone/>
            </a:pPr>
            <a:r>
              <a:rPr lang="en" sz="3000" b="1">
                <a:solidFill>
                  <a:schemeClr val="accent6"/>
                </a:solidFill>
              </a:rPr>
              <a:t>To get credit for successful completion of this workshop, you must complete it by </a:t>
            </a:r>
            <a:r>
              <a:rPr lang="en" sz="3000" b="1" u="sng">
                <a:solidFill>
                  <a:schemeClr val="accent6"/>
                </a:solidFill>
              </a:rPr>
              <a:t>today</a:t>
            </a:r>
            <a:r>
              <a:rPr lang="en" sz="3000" b="1">
                <a:solidFill>
                  <a:schemeClr val="accent6"/>
                </a:solidFill>
              </a:rPr>
              <a:t>!</a:t>
            </a:r>
            <a:endParaRPr sz="3000" b="1">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Learning Tools</a:t>
            </a:r>
            <a:endParaRPr b="1">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Electronic Platforms Used at City Tech</a:t>
            </a:r>
            <a:endParaRPr b="1">
              <a:solidFill>
                <a:schemeClr val="accent5"/>
              </a:solidFill>
            </a:endParaRPr>
          </a:p>
        </p:txBody>
      </p:sp>
      <p:sp>
        <p:nvSpPr>
          <p:cNvPr id="206" name="Google Shape;206;p15"/>
          <p:cNvSpPr txBox="1">
            <a:spLocks noGrp="1"/>
          </p:cNvSpPr>
          <p:nvPr>
            <p:ph type="body" idx="1"/>
          </p:nvPr>
        </p:nvSpPr>
        <p:spPr>
          <a:xfrm>
            <a:off x="387900" y="1560138"/>
            <a:ext cx="2487300" cy="199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sz="1500" b="1">
                <a:latin typeface="Roboto Slab"/>
                <a:ea typeface="Roboto Slab"/>
                <a:cs typeface="Roboto Slab"/>
                <a:sym typeface="Roboto Slab"/>
              </a:rPr>
              <a:t>Administrative Apps</a:t>
            </a:r>
            <a:endParaRPr sz="1500" b="1">
              <a:latin typeface="Roboto Slab"/>
              <a:ea typeface="Roboto Slab"/>
              <a:cs typeface="Roboto Slab"/>
              <a:sym typeface="Roboto Slab"/>
            </a:endParaRPr>
          </a:p>
          <a:p>
            <a:pPr marL="457200" lvl="0" indent="-316706" algn="l" rtl="0">
              <a:lnSpc>
                <a:spcPct val="115000"/>
              </a:lnSpc>
              <a:spcBef>
                <a:spcPts val="1200"/>
              </a:spcBef>
              <a:spcAft>
                <a:spcPts val="0"/>
              </a:spcAft>
              <a:buSzPts val="1500"/>
              <a:buFont typeface="Roboto Slab"/>
              <a:buChar char="-"/>
            </a:pPr>
            <a:r>
              <a:rPr lang="en" sz="1500">
                <a:latin typeface="Roboto Slab"/>
                <a:ea typeface="Roboto Slab"/>
                <a:cs typeface="Roboto Slab"/>
                <a:sym typeface="Roboto Slab"/>
              </a:rPr>
              <a:t>CUNYFirst</a:t>
            </a:r>
            <a:endParaRPr sz="1500">
              <a:latin typeface="Roboto Slab"/>
              <a:ea typeface="Roboto Slab"/>
              <a:cs typeface="Roboto Slab"/>
              <a:sym typeface="Roboto Slab"/>
            </a:endParaRPr>
          </a:p>
          <a:p>
            <a:pPr marL="457200" lvl="0" indent="-316706" algn="l" rtl="0">
              <a:lnSpc>
                <a:spcPct val="115000"/>
              </a:lnSpc>
              <a:spcBef>
                <a:spcPts val="0"/>
              </a:spcBef>
              <a:spcAft>
                <a:spcPts val="0"/>
              </a:spcAft>
              <a:buSzPts val="1500"/>
              <a:buFont typeface="Roboto Slab"/>
              <a:buChar char="-"/>
            </a:pPr>
            <a:r>
              <a:rPr lang="en" sz="1500">
                <a:latin typeface="Roboto Slab"/>
                <a:ea typeface="Roboto Slab"/>
                <a:cs typeface="Roboto Slab"/>
                <a:sym typeface="Roboto Slab"/>
              </a:rPr>
              <a:t>Schedule Builder</a:t>
            </a:r>
            <a:endParaRPr sz="1500">
              <a:latin typeface="Roboto Slab"/>
              <a:ea typeface="Roboto Slab"/>
              <a:cs typeface="Roboto Slab"/>
              <a:sym typeface="Roboto Slab"/>
            </a:endParaRPr>
          </a:p>
          <a:p>
            <a:pPr marL="457200" lvl="0" indent="-316706" algn="l" rtl="0">
              <a:lnSpc>
                <a:spcPct val="115000"/>
              </a:lnSpc>
              <a:spcBef>
                <a:spcPts val="0"/>
              </a:spcBef>
              <a:spcAft>
                <a:spcPts val="0"/>
              </a:spcAft>
              <a:buSzPts val="1500"/>
              <a:buFont typeface="Roboto Slab"/>
              <a:buChar char="-"/>
            </a:pPr>
            <a:r>
              <a:rPr lang="en" sz="1500">
                <a:latin typeface="Roboto Slab"/>
                <a:ea typeface="Roboto Slab"/>
                <a:cs typeface="Roboto Slab"/>
                <a:sym typeface="Roboto Slab"/>
              </a:rPr>
              <a:t>DegreeWorks</a:t>
            </a:r>
            <a:endParaRPr sz="1500">
              <a:latin typeface="Roboto Slab"/>
              <a:ea typeface="Roboto Slab"/>
              <a:cs typeface="Roboto Slab"/>
              <a:sym typeface="Roboto Slab"/>
            </a:endParaRPr>
          </a:p>
          <a:p>
            <a:pPr marL="457200" lvl="0" indent="0" algn="l" rtl="0">
              <a:lnSpc>
                <a:spcPct val="115000"/>
              </a:lnSpc>
              <a:spcBef>
                <a:spcPts val="1200"/>
              </a:spcBef>
              <a:spcAft>
                <a:spcPts val="0"/>
              </a:spcAft>
              <a:buSzPts val="1400"/>
              <a:buNone/>
            </a:pPr>
            <a:endParaRPr>
              <a:latin typeface="Roboto Slab"/>
              <a:ea typeface="Roboto Slab"/>
              <a:cs typeface="Roboto Slab"/>
              <a:sym typeface="Roboto Slab"/>
            </a:endParaRPr>
          </a:p>
          <a:p>
            <a:pPr marL="0" lvl="0" indent="0" algn="l" rtl="0">
              <a:lnSpc>
                <a:spcPct val="115000"/>
              </a:lnSpc>
              <a:spcBef>
                <a:spcPts val="1200"/>
              </a:spcBef>
              <a:spcAft>
                <a:spcPts val="1200"/>
              </a:spcAft>
              <a:buSzPts val="1400"/>
              <a:buNone/>
            </a:pPr>
            <a:endParaRPr>
              <a:latin typeface="Roboto Slab"/>
              <a:ea typeface="Roboto Slab"/>
              <a:cs typeface="Roboto Slab"/>
              <a:sym typeface="Roboto Slab"/>
            </a:endParaRPr>
          </a:p>
        </p:txBody>
      </p:sp>
      <p:sp>
        <p:nvSpPr>
          <p:cNvPr id="207" name="Google Shape;207;p15"/>
          <p:cNvSpPr txBox="1">
            <a:spLocks noGrp="1"/>
          </p:cNvSpPr>
          <p:nvPr>
            <p:ph type="body" idx="2"/>
          </p:nvPr>
        </p:nvSpPr>
        <p:spPr>
          <a:xfrm>
            <a:off x="6257900" y="1489825"/>
            <a:ext cx="39999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b="1">
                <a:latin typeface="Roboto Slab"/>
                <a:ea typeface="Roboto Slab"/>
                <a:cs typeface="Roboto Slab"/>
                <a:sym typeface="Roboto Slab"/>
              </a:rPr>
              <a:t>In the Classroom</a:t>
            </a:r>
            <a:endParaRPr b="1">
              <a:latin typeface="Roboto Slab"/>
              <a:ea typeface="Roboto Slab"/>
              <a:cs typeface="Roboto Slab"/>
              <a:sym typeface="Roboto Slab"/>
            </a:endParaRPr>
          </a:p>
          <a:p>
            <a:pPr marL="457200" lvl="0" indent="-317500" algn="l" rtl="0">
              <a:lnSpc>
                <a:spcPct val="115000"/>
              </a:lnSpc>
              <a:spcBef>
                <a:spcPts val="0"/>
              </a:spcBef>
              <a:spcAft>
                <a:spcPts val="0"/>
              </a:spcAft>
              <a:buSzPts val="1400"/>
              <a:buFont typeface="Roboto Slab"/>
              <a:buChar char="-"/>
            </a:pPr>
            <a:r>
              <a:rPr lang="en">
                <a:latin typeface="Roboto Slab"/>
                <a:ea typeface="Roboto Slab"/>
                <a:cs typeface="Roboto Slab"/>
                <a:sym typeface="Roboto Slab"/>
              </a:rPr>
              <a:t>Brightspace</a:t>
            </a:r>
            <a:endParaRPr>
              <a:latin typeface="Roboto Slab"/>
              <a:ea typeface="Roboto Slab"/>
              <a:cs typeface="Roboto Slab"/>
              <a:sym typeface="Roboto Slab"/>
            </a:endParaRPr>
          </a:p>
          <a:p>
            <a:pPr marL="457200" lvl="0" indent="-317500" algn="l" rtl="0">
              <a:lnSpc>
                <a:spcPct val="115000"/>
              </a:lnSpc>
              <a:spcBef>
                <a:spcPts val="0"/>
              </a:spcBef>
              <a:spcAft>
                <a:spcPts val="0"/>
              </a:spcAft>
              <a:buSzPts val="1400"/>
              <a:buFont typeface="Roboto Slab"/>
              <a:buChar char="-"/>
            </a:pPr>
            <a:r>
              <a:rPr lang="en">
                <a:latin typeface="Roboto Slab"/>
                <a:ea typeface="Roboto Slab"/>
                <a:cs typeface="Roboto Slab"/>
                <a:sym typeface="Roboto Slab"/>
              </a:rPr>
              <a:t>Zoom</a:t>
            </a:r>
            <a:endParaRPr>
              <a:latin typeface="Roboto Slab"/>
              <a:ea typeface="Roboto Slab"/>
              <a:cs typeface="Roboto Slab"/>
              <a:sym typeface="Roboto Slab"/>
            </a:endParaRPr>
          </a:p>
          <a:p>
            <a:pPr marL="457200" lvl="0" indent="-317500" algn="l" rtl="0">
              <a:lnSpc>
                <a:spcPct val="115000"/>
              </a:lnSpc>
              <a:spcBef>
                <a:spcPts val="0"/>
              </a:spcBef>
              <a:spcAft>
                <a:spcPts val="0"/>
              </a:spcAft>
              <a:buSzPts val="1400"/>
              <a:buFont typeface="Roboto Slab"/>
              <a:buChar char="-"/>
            </a:pPr>
            <a:r>
              <a:rPr lang="en">
                <a:latin typeface="Roboto Slab"/>
                <a:ea typeface="Roboto Slab"/>
                <a:cs typeface="Roboto Slab"/>
                <a:sym typeface="Roboto Slab"/>
              </a:rPr>
              <a:t>OpenLab</a:t>
            </a:r>
            <a:endParaRPr>
              <a:latin typeface="Roboto Slab"/>
              <a:ea typeface="Roboto Slab"/>
              <a:cs typeface="Roboto Slab"/>
              <a:sym typeface="Roboto Slab"/>
            </a:endParaRPr>
          </a:p>
          <a:p>
            <a:pPr marL="0" lvl="0" indent="0" algn="l" rtl="0">
              <a:lnSpc>
                <a:spcPct val="115000"/>
              </a:lnSpc>
              <a:spcBef>
                <a:spcPts val="1200"/>
              </a:spcBef>
              <a:spcAft>
                <a:spcPts val="1200"/>
              </a:spcAft>
              <a:buSzPts val="1400"/>
              <a:buNone/>
            </a:pPr>
            <a:endParaRPr>
              <a:latin typeface="Roboto Slab"/>
              <a:ea typeface="Roboto Slab"/>
              <a:cs typeface="Roboto Slab"/>
              <a:sym typeface="Roboto Slab"/>
            </a:endParaRPr>
          </a:p>
        </p:txBody>
      </p:sp>
      <p:sp>
        <p:nvSpPr>
          <p:cNvPr id="208" name="Google Shape;208;p15"/>
          <p:cNvSpPr txBox="1"/>
          <p:nvPr/>
        </p:nvSpPr>
        <p:spPr>
          <a:xfrm>
            <a:off x="3082250" y="1529700"/>
            <a:ext cx="2851500" cy="1656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 sz="1500" b="1" i="0" u="none" strike="noStrike" cap="none">
                <a:solidFill>
                  <a:schemeClr val="dk1"/>
                </a:solidFill>
                <a:latin typeface="Roboto Slab"/>
                <a:ea typeface="Roboto Slab"/>
                <a:cs typeface="Roboto Slab"/>
                <a:sym typeface="Roboto Slab"/>
              </a:rPr>
              <a:t>General College Activities</a:t>
            </a:r>
            <a:endParaRPr sz="1400" b="1" i="0" u="none" strike="noStrike" cap="none">
              <a:solidFill>
                <a:schemeClr val="dk1"/>
              </a:solidFill>
              <a:latin typeface="Roboto Slab"/>
              <a:ea typeface="Roboto Slab"/>
              <a:cs typeface="Roboto Slab"/>
              <a:sym typeface="Roboto Slab"/>
            </a:endParaRPr>
          </a:p>
          <a:p>
            <a:pPr marL="457200" marR="0" lvl="0" indent="-317500" algn="l" rtl="0">
              <a:lnSpc>
                <a:spcPct val="115000"/>
              </a:lnSpc>
              <a:spcBef>
                <a:spcPts val="0"/>
              </a:spcBef>
              <a:spcAft>
                <a:spcPts val="0"/>
              </a:spcAft>
              <a:buClr>
                <a:schemeClr val="dk1"/>
              </a:buClr>
              <a:buSzPts val="1400"/>
              <a:buFont typeface="Roboto Slab"/>
              <a:buChar char="-"/>
            </a:pPr>
            <a:r>
              <a:rPr lang="en" sz="1400" b="0" i="0" u="none" strike="noStrike" cap="none">
                <a:solidFill>
                  <a:schemeClr val="dk1"/>
                </a:solidFill>
                <a:latin typeface="Roboto Slab"/>
                <a:ea typeface="Roboto Slab"/>
                <a:cs typeface="Roboto Slab"/>
                <a:sym typeface="Roboto Slab"/>
              </a:rPr>
              <a:t>Campus Wifi</a:t>
            </a:r>
            <a:endParaRPr sz="1400" b="0" i="0" u="none" strike="noStrike" cap="none">
              <a:solidFill>
                <a:schemeClr val="dk1"/>
              </a:solidFill>
              <a:latin typeface="Roboto Slab"/>
              <a:ea typeface="Roboto Slab"/>
              <a:cs typeface="Roboto Slab"/>
              <a:sym typeface="Roboto Slab"/>
            </a:endParaRPr>
          </a:p>
          <a:p>
            <a:pPr marL="457200" marR="0" lvl="0" indent="-317500" algn="l" rtl="0">
              <a:lnSpc>
                <a:spcPct val="115000"/>
              </a:lnSpc>
              <a:spcBef>
                <a:spcPts val="0"/>
              </a:spcBef>
              <a:spcAft>
                <a:spcPts val="0"/>
              </a:spcAft>
              <a:buClr>
                <a:schemeClr val="dk1"/>
              </a:buClr>
              <a:buSzPts val="1400"/>
              <a:buFont typeface="Roboto Slab"/>
              <a:buChar char="-"/>
            </a:pPr>
            <a:r>
              <a:rPr lang="en" sz="1400" b="0" i="0" u="none" strike="noStrike" cap="none">
                <a:solidFill>
                  <a:schemeClr val="dk1"/>
                </a:solidFill>
                <a:latin typeface="Roboto Slab"/>
                <a:ea typeface="Roboto Slab"/>
                <a:cs typeface="Roboto Slab"/>
                <a:sym typeface="Roboto Slab"/>
              </a:rPr>
              <a:t>City Tech Email (Outlook)</a:t>
            </a:r>
            <a:endParaRPr sz="1400" b="0" i="0" u="none" strike="noStrike" cap="none">
              <a:solidFill>
                <a:schemeClr val="dk1"/>
              </a:solidFill>
              <a:latin typeface="Roboto Slab"/>
              <a:ea typeface="Roboto Slab"/>
              <a:cs typeface="Roboto Slab"/>
              <a:sym typeface="Roboto Slab"/>
            </a:endParaRPr>
          </a:p>
          <a:p>
            <a:pPr marL="457200" marR="0" lvl="0" indent="-317500" algn="l" rtl="0">
              <a:lnSpc>
                <a:spcPct val="115000"/>
              </a:lnSpc>
              <a:spcBef>
                <a:spcPts val="0"/>
              </a:spcBef>
              <a:spcAft>
                <a:spcPts val="0"/>
              </a:spcAft>
              <a:buClr>
                <a:schemeClr val="dk1"/>
              </a:buClr>
              <a:buSzPts val="1400"/>
              <a:buFont typeface="Roboto Slab"/>
              <a:buChar char="-"/>
            </a:pPr>
            <a:r>
              <a:rPr lang="en" sz="1400" b="0" i="0" u="none" strike="noStrike" cap="none">
                <a:solidFill>
                  <a:schemeClr val="dk1"/>
                </a:solidFill>
                <a:latin typeface="Roboto Slab"/>
                <a:ea typeface="Roboto Slab"/>
                <a:cs typeface="Roboto Slab"/>
                <a:sym typeface="Roboto Slab"/>
              </a:rPr>
              <a:t>Microsoft Office</a:t>
            </a:r>
            <a:endParaRPr sz="1400" b="0" i="0" u="none" strike="noStrike" cap="none">
              <a:solidFill>
                <a:schemeClr val="dk1"/>
              </a:solidFill>
              <a:latin typeface="Roboto Slab"/>
              <a:ea typeface="Roboto Slab"/>
              <a:cs typeface="Roboto Slab"/>
              <a:sym typeface="Roboto Slab"/>
            </a:endParaRPr>
          </a:p>
          <a:p>
            <a:pPr marL="457200" marR="0" lvl="0" indent="-317500" algn="l" rtl="0">
              <a:lnSpc>
                <a:spcPct val="115000"/>
              </a:lnSpc>
              <a:spcBef>
                <a:spcPts val="0"/>
              </a:spcBef>
              <a:spcAft>
                <a:spcPts val="0"/>
              </a:spcAft>
              <a:buClr>
                <a:schemeClr val="dk1"/>
              </a:buClr>
              <a:buSzPts val="1400"/>
              <a:buFont typeface="Roboto Slab"/>
              <a:buChar char="-"/>
            </a:pPr>
            <a:r>
              <a:rPr lang="en" sz="1400" b="0" i="0" u="none" strike="noStrike" cap="none">
                <a:solidFill>
                  <a:schemeClr val="dk1"/>
                </a:solidFill>
                <a:latin typeface="Roboto Slab"/>
                <a:ea typeface="Roboto Slab"/>
                <a:cs typeface="Roboto Slab"/>
                <a:sym typeface="Roboto Slab"/>
              </a:rPr>
              <a:t>OneDrive (Microsoft)</a:t>
            </a:r>
            <a:endParaRPr sz="1400" b="0" i="0" u="none" strike="noStrike" cap="none">
              <a:solidFill>
                <a:schemeClr val="dk1"/>
              </a:solidFill>
              <a:latin typeface="Roboto Slab"/>
              <a:ea typeface="Roboto Slab"/>
              <a:cs typeface="Roboto Slab"/>
              <a:sym typeface="Roboto Slab"/>
            </a:endParaRPr>
          </a:p>
          <a:p>
            <a:pPr marL="457200" marR="0" lvl="0" indent="-317500" algn="l" rtl="0">
              <a:lnSpc>
                <a:spcPct val="115000"/>
              </a:lnSpc>
              <a:spcBef>
                <a:spcPts val="0"/>
              </a:spcBef>
              <a:spcAft>
                <a:spcPts val="0"/>
              </a:spcAft>
              <a:buClr>
                <a:schemeClr val="dk1"/>
              </a:buClr>
              <a:buSzPts val="1400"/>
              <a:buFont typeface="Roboto Slab"/>
              <a:buChar char="-"/>
            </a:pPr>
            <a:r>
              <a:rPr lang="en" sz="1400" b="0" i="0" u="none" strike="noStrike" cap="none">
                <a:solidFill>
                  <a:schemeClr val="dk1"/>
                </a:solidFill>
                <a:latin typeface="Roboto Slab"/>
                <a:ea typeface="Roboto Slab"/>
                <a:cs typeface="Roboto Slab"/>
                <a:sym typeface="Roboto Slab"/>
              </a:rPr>
              <a:t>DropBox</a:t>
            </a:r>
            <a:endParaRPr sz="1400" b="0" i="0" u="none" strike="noStrike" cap="none">
              <a:solidFill>
                <a:schemeClr val="dk1"/>
              </a:solidFill>
              <a:latin typeface="Roboto Slab"/>
              <a:ea typeface="Roboto Slab"/>
              <a:cs typeface="Roboto Slab"/>
              <a:sym typeface="Roboto Slab"/>
            </a:endParaRPr>
          </a:p>
        </p:txBody>
      </p:sp>
      <p:sp>
        <p:nvSpPr>
          <p:cNvPr id="209" name="Google Shape;209;p15"/>
          <p:cNvSpPr txBox="1"/>
          <p:nvPr/>
        </p:nvSpPr>
        <p:spPr>
          <a:xfrm>
            <a:off x="2273550" y="3975050"/>
            <a:ext cx="4596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chemeClr val="accent6"/>
                </a:solidFill>
                <a:latin typeface="Roboto Slab"/>
                <a:ea typeface="Roboto Slab"/>
                <a:cs typeface="Roboto Slab"/>
                <a:sym typeface="Roboto Slab"/>
              </a:rPr>
              <a:t>Which of these are you familiar with?</a:t>
            </a:r>
            <a:endParaRPr sz="1600" b="1" i="0" u="none" strike="noStrike" cap="none">
              <a:solidFill>
                <a:schemeClr val="accent6"/>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6"/>
                </a:solidFill>
              </a:rPr>
              <a:t>How to Access Campus Computers</a:t>
            </a:r>
            <a:endParaRPr b="1">
              <a:solidFill>
                <a:schemeClr val="accent6"/>
              </a:solidFill>
            </a:endParaRPr>
          </a:p>
        </p:txBody>
      </p:sp>
      <p:sp>
        <p:nvSpPr>
          <p:cNvPr id="215" name="Google Shape;215;p16"/>
          <p:cNvSpPr txBox="1">
            <a:spLocks noGrp="1"/>
          </p:cNvSpPr>
          <p:nvPr>
            <p:ph type="body" idx="1"/>
          </p:nvPr>
        </p:nvSpPr>
        <p:spPr>
          <a:xfrm>
            <a:off x="263250" y="1337425"/>
            <a:ext cx="8617500" cy="3742200"/>
          </a:xfrm>
          <a:prstGeom prst="rect">
            <a:avLst/>
          </a:prstGeom>
          <a:noFill/>
          <a:ln>
            <a:noFill/>
          </a:ln>
        </p:spPr>
        <p:txBody>
          <a:bodyPr spcFirstLastPara="1" wrap="square" lIns="91425" tIns="91425" rIns="91425" bIns="91425" anchor="t" anchorCtr="0">
            <a:normAutofit/>
          </a:bodyPr>
          <a:lstStyle/>
          <a:p>
            <a:pPr marL="457200" lvl="0" indent="-323850" algn="l" rtl="0">
              <a:lnSpc>
                <a:spcPct val="115000"/>
              </a:lnSpc>
              <a:spcBef>
                <a:spcPts val="0"/>
              </a:spcBef>
              <a:spcAft>
                <a:spcPts val="0"/>
              </a:spcAft>
              <a:buSzPts val="1500"/>
              <a:buAutoNum type="arabicPeriod"/>
            </a:pPr>
            <a:r>
              <a:rPr lang="en" sz="1500"/>
              <a:t>Navigate to: </a:t>
            </a:r>
            <a:r>
              <a:rPr lang="en" sz="1500" u="sng">
                <a:solidFill>
                  <a:schemeClr val="hlink"/>
                </a:solidFill>
                <a:hlinkClick r:id="rId3"/>
              </a:rPr>
              <a:t>https://forgot.citytech.cuny.edu</a:t>
            </a:r>
            <a:r>
              <a:rPr lang="en" sz="1500"/>
              <a:t> </a:t>
            </a:r>
            <a:endParaRPr sz="1500"/>
          </a:p>
          <a:p>
            <a:pPr marL="457200" lvl="0" indent="-323850" algn="l" rtl="0">
              <a:lnSpc>
                <a:spcPct val="115000"/>
              </a:lnSpc>
              <a:spcBef>
                <a:spcPts val="300"/>
              </a:spcBef>
              <a:spcAft>
                <a:spcPts val="0"/>
              </a:spcAft>
              <a:buSzPts val="1500"/>
              <a:buAutoNum type="arabicPeriod"/>
            </a:pPr>
            <a:r>
              <a:rPr lang="en" sz="1500"/>
              <a:t>Enter username. Username: Firstname.Lastname </a:t>
            </a:r>
            <a:endParaRPr sz="1500"/>
          </a:p>
          <a:p>
            <a:pPr marL="457200" lvl="0" indent="-323850" algn="l" rtl="0">
              <a:lnSpc>
                <a:spcPct val="115000"/>
              </a:lnSpc>
              <a:spcBef>
                <a:spcPts val="300"/>
              </a:spcBef>
              <a:spcAft>
                <a:spcPts val="0"/>
              </a:spcAft>
              <a:buSzPts val="1500"/>
              <a:buAutoNum type="arabicPeriod"/>
            </a:pPr>
            <a:r>
              <a:rPr lang="en" sz="1500"/>
              <a:t> Enter default password.</a:t>
            </a:r>
            <a:endParaRPr sz="1500"/>
          </a:p>
          <a:p>
            <a:pPr marL="457200" lvl="0" indent="0" algn="l" rtl="0">
              <a:lnSpc>
                <a:spcPct val="115000"/>
              </a:lnSpc>
              <a:spcBef>
                <a:spcPts val="300"/>
              </a:spcBef>
              <a:spcAft>
                <a:spcPts val="0"/>
              </a:spcAft>
              <a:buNone/>
            </a:pPr>
            <a:r>
              <a:rPr lang="en" sz="1500"/>
              <a:t> (For New Users Only) First name initial UPPERCASE, last name initial lowercase, your Date of Birth (MMDDYYYY), followed by the last four digits of your CUNYfirst EMPL ID. Default Password: JdMMDDYYYY9367 </a:t>
            </a:r>
            <a:endParaRPr sz="1500"/>
          </a:p>
          <a:p>
            <a:pPr marL="514350" lvl="0" indent="0" algn="l" rtl="0">
              <a:lnSpc>
                <a:spcPct val="115000"/>
              </a:lnSpc>
              <a:spcBef>
                <a:spcPts val="300"/>
              </a:spcBef>
              <a:spcAft>
                <a:spcPts val="0"/>
              </a:spcAft>
              <a:buNone/>
            </a:pPr>
            <a:r>
              <a:rPr lang="en" sz="1500"/>
              <a:t>(Current Users): password you set up for your Active Directory account</a:t>
            </a:r>
            <a:endParaRPr sz="1500"/>
          </a:p>
          <a:p>
            <a:pPr marL="457200" lvl="0" indent="-323850" algn="l" rtl="0">
              <a:lnSpc>
                <a:spcPct val="115000"/>
              </a:lnSpc>
              <a:spcBef>
                <a:spcPts val="300"/>
              </a:spcBef>
              <a:spcAft>
                <a:spcPts val="0"/>
              </a:spcAft>
              <a:buSzPts val="1500"/>
              <a:buAutoNum type="arabicPeriod"/>
            </a:pPr>
            <a:r>
              <a:rPr lang="en" sz="1500"/>
              <a:t> Select four Security Questions and Provide Answers, click Save Answers. • The answers are not case sensitive. • Answers must be more than four characters. </a:t>
            </a:r>
            <a:endParaRPr sz="1500"/>
          </a:p>
          <a:p>
            <a:pPr marL="457200" lvl="0" indent="-323850" algn="l" rtl="0">
              <a:lnSpc>
                <a:spcPct val="115000"/>
              </a:lnSpc>
              <a:spcBef>
                <a:spcPts val="300"/>
              </a:spcBef>
              <a:spcAft>
                <a:spcPts val="0"/>
              </a:spcAft>
              <a:buSzPts val="1500"/>
              <a:buAutoNum type="arabicPeriod"/>
            </a:pPr>
            <a:r>
              <a:rPr lang="en" sz="1500"/>
              <a:t>Answer both Helpdesk Security Questions, click Save Answers.</a:t>
            </a:r>
            <a:endParaRPr sz="1500"/>
          </a:p>
          <a:p>
            <a:pPr marL="457200" lvl="0" indent="-323850" algn="l" rtl="0">
              <a:lnSpc>
                <a:spcPct val="115000"/>
              </a:lnSpc>
              <a:spcBef>
                <a:spcPts val="300"/>
              </a:spcBef>
              <a:spcAft>
                <a:spcPts val="300"/>
              </a:spcAft>
              <a:buSzPts val="1500"/>
              <a:buAutoNum type="arabicPeriod"/>
            </a:pPr>
            <a:r>
              <a:rPr lang="en" sz="1500"/>
              <a:t> Enter and confirm your new password, click Change Password. </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b="1">
                <a:solidFill>
                  <a:schemeClr val="accent6"/>
                </a:solidFill>
              </a:rPr>
              <a:t>How to Access Campus Wifi on a </a:t>
            </a:r>
            <a:endParaRPr b="1">
              <a:solidFill>
                <a:schemeClr val="accent6"/>
              </a:solidFill>
            </a:endParaRPr>
          </a:p>
          <a:p>
            <a:pPr marL="0" lvl="0" indent="0" algn="l" rtl="0">
              <a:lnSpc>
                <a:spcPct val="100000"/>
              </a:lnSpc>
              <a:spcBef>
                <a:spcPts val="0"/>
              </a:spcBef>
              <a:spcAft>
                <a:spcPts val="0"/>
              </a:spcAft>
              <a:buSzPct val="111111"/>
              <a:buNone/>
            </a:pPr>
            <a:r>
              <a:rPr lang="en" b="1">
                <a:solidFill>
                  <a:schemeClr val="accent6"/>
                </a:solidFill>
              </a:rPr>
              <a:t>Personal Device </a:t>
            </a:r>
            <a:endParaRPr b="1">
              <a:solidFill>
                <a:schemeClr val="accent6"/>
              </a:solidFill>
            </a:endParaRPr>
          </a:p>
        </p:txBody>
      </p:sp>
      <p:sp>
        <p:nvSpPr>
          <p:cNvPr id="221" name="Google Shape;221;p17"/>
          <p:cNvSpPr txBox="1">
            <a:spLocks noGrp="1"/>
          </p:cNvSpPr>
          <p:nvPr>
            <p:ph type="body" idx="1"/>
          </p:nvPr>
        </p:nvSpPr>
        <p:spPr>
          <a:xfrm>
            <a:off x="263250" y="1467450"/>
            <a:ext cx="8617500" cy="3742200"/>
          </a:xfrm>
          <a:prstGeom prst="rect">
            <a:avLst/>
          </a:prstGeom>
          <a:noFill/>
          <a:ln>
            <a:noFill/>
          </a:ln>
        </p:spPr>
        <p:txBody>
          <a:bodyPr spcFirstLastPara="1" wrap="square" lIns="91425" tIns="91425" rIns="91425" bIns="91425" anchor="t" anchorCtr="0">
            <a:normAutofit/>
          </a:bodyPr>
          <a:lstStyle/>
          <a:p>
            <a:pPr marL="457200" lvl="0" indent="-323850" algn="l" rtl="0">
              <a:lnSpc>
                <a:spcPct val="115000"/>
              </a:lnSpc>
              <a:spcBef>
                <a:spcPts val="0"/>
              </a:spcBef>
              <a:spcAft>
                <a:spcPts val="0"/>
              </a:spcAft>
              <a:buSzPts val="1500"/>
              <a:buAutoNum type="arabicPeriod"/>
            </a:pPr>
            <a:r>
              <a:rPr lang="en" sz="1500"/>
              <a:t>Connect your device to CityTech-WiFi network. </a:t>
            </a:r>
            <a:endParaRPr sz="1500"/>
          </a:p>
          <a:p>
            <a:pPr marL="457200" lvl="0" indent="-323850" algn="l" rtl="0">
              <a:lnSpc>
                <a:spcPct val="115000"/>
              </a:lnSpc>
              <a:spcBef>
                <a:spcPts val="300"/>
              </a:spcBef>
              <a:spcAft>
                <a:spcPts val="0"/>
              </a:spcAft>
              <a:buSzPts val="1500"/>
              <a:buAutoNum type="arabicPeriod"/>
            </a:pPr>
            <a:r>
              <a:rPr lang="en" sz="1500"/>
              <a:t> Open a browser, enter: http://ecsa.citytech.cuny.edu </a:t>
            </a:r>
            <a:endParaRPr sz="1500"/>
          </a:p>
          <a:p>
            <a:pPr marL="457200" lvl="0" indent="-323850" algn="l" rtl="0">
              <a:lnSpc>
                <a:spcPct val="115000"/>
              </a:lnSpc>
              <a:spcBef>
                <a:spcPts val="300"/>
              </a:spcBef>
              <a:spcAft>
                <a:spcPts val="0"/>
              </a:spcAft>
              <a:buSzPts val="1500"/>
              <a:buAutoNum type="arabicPeriod"/>
            </a:pPr>
            <a:r>
              <a:rPr lang="en" sz="1500"/>
              <a:t>Click on “Faculty, Staff and Students.”</a:t>
            </a:r>
            <a:endParaRPr sz="1500"/>
          </a:p>
          <a:p>
            <a:pPr marL="457200" lvl="0" indent="-323850" algn="l" rtl="0">
              <a:lnSpc>
                <a:spcPct val="115000"/>
              </a:lnSpc>
              <a:spcBef>
                <a:spcPts val="300"/>
              </a:spcBef>
              <a:spcAft>
                <a:spcPts val="0"/>
              </a:spcAft>
              <a:buSzPts val="1500"/>
              <a:buAutoNum type="arabicPeriod"/>
            </a:pPr>
            <a:r>
              <a:rPr lang="en" sz="1500"/>
              <a:t>Enter username: Firstname.Lastname </a:t>
            </a:r>
            <a:endParaRPr sz="1500"/>
          </a:p>
          <a:p>
            <a:pPr marL="457200" lvl="0" indent="-323850" algn="l" rtl="0">
              <a:lnSpc>
                <a:spcPct val="115000"/>
              </a:lnSpc>
              <a:spcBef>
                <a:spcPts val="300"/>
              </a:spcBef>
              <a:spcAft>
                <a:spcPts val="0"/>
              </a:spcAft>
              <a:buSzPts val="1500"/>
              <a:buAutoNum type="arabicPeriod"/>
            </a:pPr>
            <a:r>
              <a:rPr lang="en" sz="1500"/>
              <a:t>Enter password: City Tech Active Directory (AD) password.</a:t>
            </a:r>
            <a:endParaRPr sz="1500"/>
          </a:p>
          <a:p>
            <a:pPr marL="457200" lvl="0" indent="-323850" algn="l" rtl="0">
              <a:lnSpc>
                <a:spcPct val="115000"/>
              </a:lnSpc>
              <a:spcBef>
                <a:spcPts val="300"/>
              </a:spcBef>
              <a:spcAft>
                <a:spcPts val="300"/>
              </a:spcAft>
              <a:buSzPts val="1500"/>
              <a:buAutoNum type="arabicPeriod"/>
            </a:pPr>
            <a:r>
              <a:rPr lang="en" sz="1500"/>
              <a:t>Click Continue and wait for the progress bar to complete your network connection.</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b="1">
                <a:solidFill>
                  <a:schemeClr val="accent6"/>
                </a:solidFill>
              </a:rPr>
              <a:t>How to Access Campus Wifi on a </a:t>
            </a:r>
            <a:endParaRPr b="1">
              <a:solidFill>
                <a:schemeClr val="accent6"/>
              </a:solidFill>
            </a:endParaRPr>
          </a:p>
          <a:p>
            <a:pPr marL="0" lvl="0" indent="0" algn="l" rtl="0">
              <a:lnSpc>
                <a:spcPct val="100000"/>
              </a:lnSpc>
              <a:spcBef>
                <a:spcPts val="0"/>
              </a:spcBef>
              <a:spcAft>
                <a:spcPts val="0"/>
              </a:spcAft>
              <a:buSzPct val="111111"/>
              <a:buNone/>
            </a:pPr>
            <a:r>
              <a:rPr lang="en" b="1">
                <a:solidFill>
                  <a:schemeClr val="accent6"/>
                </a:solidFill>
              </a:rPr>
              <a:t>Personal Device (alternate option/continued)</a:t>
            </a:r>
            <a:endParaRPr b="1">
              <a:solidFill>
                <a:schemeClr val="accent6"/>
              </a:solidFill>
            </a:endParaRPr>
          </a:p>
        </p:txBody>
      </p:sp>
      <p:sp>
        <p:nvSpPr>
          <p:cNvPr id="227" name="Google Shape;227;p18"/>
          <p:cNvSpPr txBox="1">
            <a:spLocks noGrp="1"/>
          </p:cNvSpPr>
          <p:nvPr>
            <p:ph type="body" idx="1"/>
          </p:nvPr>
        </p:nvSpPr>
        <p:spPr>
          <a:xfrm>
            <a:off x="263250" y="1481925"/>
            <a:ext cx="8617500" cy="3742200"/>
          </a:xfrm>
          <a:prstGeom prst="rect">
            <a:avLst/>
          </a:prstGeom>
          <a:noFill/>
          <a:ln>
            <a:noFill/>
          </a:ln>
        </p:spPr>
        <p:txBody>
          <a:bodyPr spcFirstLastPara="1" wrap="square" lIns="91425" tIns="91425" rIns="91425" bIns="91425" anchor="t" anchorCtr="0">
            <a:normAutofit/>
          </a:bodyPr>
          <a:lstStyle/>
          <a:p>
            <a:pPr marL="457200" lvl="0" indent="-323850" algn="l" rtl="0">
              <a:lnSpc>
                <a:spcPct val="115000"/>
              </a:lnSpc>
              <a:spcBef>
                <a:spcPts val="0"/>
              </a:spcBef>
              <a:spcAft>
                <a:spcPts val="0"/>
              </a:spcAft>
              <a:buSzPts val="1500"/>
              <a:buAutoNum type="arabicPeriod"/>
            </a:pPr>
            <a:r>
              <a:rPr lang="en" sz="1500"/>
              <a:t>Download the free “geteduroam” app onto your device</a:t>
            </a:r>
            <a:endParaRPr sz="1500"/>
          </a:p>
          <a:p>
            <a:pPr marL="457200" lvl="0" indent="-323850" algn="l" rtl="0">
              <a:lnSpc>
                <a:spcPct val="115000"/>
              </a:lnSpc>
              <a:spcBef>
                <a:spcPts val="300"/>
              </a:spcBef>
              <a:spcAft>
                <a:spcPts val="0"/>
              </a:spcAft>
              <a:buSzPts val="1500"/>
              <a:buAutoNum type="arabicPeriod"/>
            </a:pPr>
            <a:r>
              <a:rPr lang="en" sz="1500"/>
              <a:t> Search for the institution “City University of New York,” then click “next.”</a:t>
            </a:r>
            <a:endParaRPr sz="1500"/>
          </a:p>
          <a:p>
            <a:pPr marL="457200" lvl="0" indent="-323850" algn="l" rtl="0">
              <a:lnSpc>
                <a:spcPct val="115000"/>
              </a:lnSpc>
              <a:spcBef>
                <a:spcPts val="300"/>
              </a:spcBef>
              <a:spcAft>
                <a:spcPts val="0"/>
              </a:spcAft>
              <a:buSzPts val="1500"/>
              <a:buAutoNum type="arabicPeriod"/>
            </a:pPr>
            <a:r>
              <a:rPr lang="en" sz="1500"/>
              <a:t>Login using your CUNYFirst credentials</a:t>
            </a:r>
            <a:endParaRPr sz="1500"/>
          </a:p>
          <a:p>
            <a:pPr marL="457200" lvl="0" indent="0" algn="l" rtl="0">
              <a:lnSpc>
                <a:spcPct val="115000"/>
              </a:lnSpc>
              <a:spcBef>
                <a:spcPts val="300"/>
              </a:spcBef>
              <a:spcAft>
                <a:spcPts val="300"/>
              </a:spcAft>
              <a:buSzPts val="1400"/>
              <a:buNone/>
            </a:pP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387900" y="555600"/>
            <a:ext cx="3793500" cy="755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83936"/>
              <a:buNone/>
            </a:pPr>
            <a:r>
              <a:rPr lang="en" sz="3177" b="1">
                <a:solidFill>
                  <a:schemeClr val="accent5"/>
                </a:solidFill>
              </a:rPr>
              <a:t>City Tech Email </a:t>
            </a:r>
            <a:r>
              <a:rPr lang="en">
                <a:solidFill>
                  <a:schemeClr val="accent5"/>
                </a:solidFill>
              </a:rPr>
              <a:t>(Outlook)</a:t>
            </a:r>
            <a:endParaRPr>
              <a:solidFill>
                <a:schemeClr val="accent5"/>
              </a:solidFill>
            </a:endParaRPr>
          </a:p>
        </p:txBody>
      </p:sp>
      <p:sp>
        <p:nvSpPr>
          <p:cNvPr id="233" name="Google Shape;233;p19"/>
          <p:cNvSpPr txBox="1">
            <a:spLocks noGrp="1"/>
          </p:cNvSpPr>
          <p:nvPr>
            <p:ph type="body" idx="1"/>
          </p:nvPr>
        </p:nvSpPr>
        <p:spPr>
          <a:xfrm>
            <a:off x="880650" y="1651300"/>
            <a:ext cx="2808000" cy="2681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200"/>
              <a:buNone/>
            </a:pPr>
            <a:r>
              <a:rPr lang="en" sz="1600">
                <a:latin typeface="Roboto Slab"/>
                <a:ea typeface="Roboto Slab"/>
                <a:cs typeface="Roboto Slab"/>
                <a:sym typeface="Roboto Slab"/>
              </a:rPr>
              <a:t>Email</a:t>
            </a:r>
            <a:endParaRPr sz="1600">
              <a:latin typeface="Roboto Slab"/>
              <a:ea typeface="Roboto Slab"/>
              <a:cs typeface="Roboto Slab"/>
              <a:sym typeface="Roboto Slab"/>
            </a:endParaRPr>
          </a:p>
          <a:p>
            <a:pPr marL="0" lvl="0" indent="0" algn="l" rtl="0">
              <a:lnSpc>
                <a:spcPct val="115000"/>
              </a:lnSpc>
              <a:spcBef>
                <a:spcPts val="1200"/>
              </a:spcBef>
              <a:spcAft>
                <a:spcPts val="0"/>
              </a:spcAft>
              <a:buSzPts val="1200"/>
              <a:buNone/>
            </a:pPr>
            <a:r>
              <a:rPr lang="en" sz="1600">
                <a:latin typeface="Roboto Slab"/>
                <a:ea typeface="Roboto Slab"/>
                <a:cs typeface="Roboto Slab"/>
                <a:sym typeface="Roboto Slab"/>
              </a:rPr>
              <a:t>Calendar</a:t>
            </a:r>
            <a:endParaRPr sz="1600">
              <a:latin typeface="Roboto Slab"/>
              <a:ea typeface="Roboto Slab"/>
              <a:cs typeface="Roboto Slab"/>
              <a:sym typeface="Roboto Slab"/>
            </a:endParaRPr>
          </a:p>
          <a:p>
            <a:pPr marL="0" lvl="0" indent="0" algn="l" rtl="0">
              <a:lnSpc>
                <a:spcPct val="115000"/>
              </a:lnSpc>
              <a:spcBef>
                <a:spcPts val="1200"/>
              </a:spcBef>
              <a:spcAft>
                <a:spcPts val="0"/>
              </a:spcAft>
              <a:buSzPts val="1200"/>
              <a:buNone/>
            </a:pPr>
            <a:r>
              <a:rPr lang="en" sz="1600">
                <a:latin typeface="Roboto Slab"/>
                <a:ea typeface="Roboto Slab"/>
                <a:cs typeface="Roboto Slab"/>
                <a:sym typeface="Roboto Slab"/>
              </a:rPr>
              <a:t>Teams</a:t>
            </a:r>
            <a:endParaRPr sz="1600">
              <a:latin typeface="Roboto Slab"/>
              <a:ea typeface="Roboto Slab"/>
              <a:cs typeface="Roboto Slab"/>
              <a:sym typeface="Roboto Slab"/>
            </a:endParaRPr>
          </a:p>
          <a:p>
            <a:pPr marL="0" lvl="0" indent="0" algn="l" rtl="0">
              <a:lnSpc>
                <a:spcPct val="115000"/>
              </a:lnSpc>
              <a:spcBef>
                <a:spcPts val="1200"/>
              </a:spcBef>
              <a:spcAft>
                <a:spcPts val="1200"/>
              </a:spcAft>
              <a:buSzPts val="1200"/>
              <a:buNone/>
            </a:pPr>
            <a:r>
              <a:rPr lang="en" sz="1600">
                <a:latin typeface="Roboto Slab"/>
                <a:ea typeface="Roboto Slab"/>
                <a:cs typeface="Roboto Slab"/>
                <a:sym typeface="Roboto Slab"/>
              </a:rPr>
              <a:t>Tasks</a:t>
            </a:r>
            <a:endParaRPr sz="1600">
              <a:latin typeface="Roboto Slab"/>
              <a:ea typeface="Roboto Slab"/>
              <a:cs typeface="Roboto Slab"/>
              <a:sym typeface="Roboto Slab"/>
            </a:endParaRPr>
          </a:p>
        </p:txBody>
      </p:sp>
      <p:pic>
        <p:nvPicPr>
          <p:cNvPr id="234" name="Google Shape;234;p19"/>
          <p:cNvPicPr preferRelativeResize="0"/>
          <p:nvPr/>
        </p:nvPicPr>
        <p:blipFill rotWithShape="1">
          <a:blip r:embed="rId3">
            <a:alphaModFix/>
          </a:blip>
          <a:srcRect b="42306"/>
          <a:stretch/>
        </p:blipFill>
        <p:spPr>
          <a:xfrm>
            <a:off x="4769100" y="656450"/>
            <a:ext cx="3375725" cy="3565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ctrTitle"/>
          </p:nvPr>
        </p:nvSpPr>
        <p:spPr>
          <a:xfrm>
            <a:off x="980250" y="1387325"/>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1"/>
              <a:buNone/>
            </a:pPr>
            <a:r>
              <a:rPr lang="en" sz="4110" b="1">
                <a:solidFill>
                  <a:schemeClr val="accent6"/>
                </a:solidFill>
              </a:rPr>
              <a:t>SESSION ONE:</a:t>
            </a:r>
            <a:endParaRPr sz="4110" b="1">
              <a:solidFill>
                <a:schemeClr val="accent6"/>
              </a:solidFill>
            </a:endParaRPr>
          </a:p>
          <a:p>
            <a:pPr marL="0" lvl="0" indent="0" algn="ctr" rtl="0">
              <a:lnSpc>
                <a:spcPct val="100000"/>
              </a:lnSpc>
              <a:spcBef>
                <a:spcPts val="0"/>
              </a:spcBef>
              <a:spcAft>
                <a:spcPts val="0"/>
              </a:spcAft>
              <a:buSzPct val="114284"/>
              <a:buNone/>
            </a:pPr>
            <a:r>
              <a:rPr lang="en" sz="3888" b="1"/>
              <a:t>Academic Basics</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5"/>
              <a:buNone/>
            </a:pPr>
            <a:r>
              <a:rPr lang="en" sz="3888" b="1"/>
              <a:t>Classroom Expectations</a:t>
            </a:r>
            <a:endParaRPr sz="3888" b="1"/>
          </a:p>
        </p:txBody>
      </p:sp>
      <p:sp>
        <p:nvSpPr>
          <p:cNvPr id="128" name="Google Shape;128;p2"/>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Summer Session 1</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July 15th, 2024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Professor </a:t>
            </a:r>
            <a:r>
              <a:rPr lang="en">
                <a:solidFill>
                  <a:schemeClr val="accent6"/>
                </a:solidFill>
              </a:rPr>
              <a:t>Christopher Tarbell</a:t>
            </a:r>
            <a:endParaRPr dirty="0">
              <a:solidFill>
                <a:schemeClr val="accent6"/>
              </a:solidFill>
            </a:endParaRPr>
          </a:p>
        </p:txBody>
      </p:sp>
      <p:grpSp>
        <p:nvGrpSpPr>
          <p:cNvPr id="129" name="Google Shape;129;p2"/>
          <p:cNvGrpSpPr/>
          <p:nvPr/>
        </p:nvGrpSpPr>
        <p:grpSpPr>
          <a:xfrm>
            <a:off x="1" y="4385075"/>
            <a:ext cx="1881900" cy="758425"/>
            <a:chOff x="86851" y="4297675"/>
            <a:chExt cx="1881900" cy="758425"/>
          </a:xfrm>
        </p:grpSpPr>
        <p:pic>
          <p:nvPicPr>
            <p:cNvPr id="130" name="Google Shape;130;p2"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131" name="Google Shape;131;p2"/>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223575" y="175475"/>
            <a:ext cx="3793500" cy="755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83936"/>
              <a:buNone/>
            </a:pPr>
            <a:r>
              <a:rPr lang="en" sz="3177" b="1">
                <a:solidFill>
                  <a:schemeClr val="accent5"/>
                </a:solidFill>
              </a:rPr>
              <a:t>City Tech Email </a:t>
            </a:r>
            <a:r>
              <a:rPr lang="en">
                <a:solidFill>
                  <a:schemeClr val="accent5"/>
                </a:solidFill>
              </a:rPr>
              <a:t>(Outlook)</a:t>
            </a:r>
            <a:endParaRPr>
              <a:solidFill>
                <a:schemeClr val="accent5"/>
              </a:solidFill>
            </a:endParaRPr>
          </a:p>
        </p:txBody>
      </p:sp>
      <p:sp>
        <p:nvSpPr>
          <p:cNvPr id="240" name="Google Shape;240;p20"/>
          <p:cNvSpPr txBox="1">
            <a:spLocks noGrp="1"/>
          </p:cNvSpPr>
          <p:nvPr>
            <p:ph type="body" idx="1"/>
          </p:nvPr>
        </p:nvSpPr>
        <p:spPr>
          <a:xfrm>
            <a:off x="2160088" y="4387800"/>
            <a:ext cx="5533500" cy="7557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200"/>
              <a:buNone/>
            </a:pPr>
            <a:r>
              <a:rPr lang="en" sz="1650" b="1">
                <a:solidFill>
                  <a:schemeClr val="accent6"/>
                </a:solidFill>
                <a:latin typeface="Roboto Slab"/>
                <a:ea typeface="Roboto Slab"/>
                <a:cs typeface="Roboto Slab"/>
                <a:sym typeface="Roboto Slab"/>
              </a:rPr>
              <a:t>Have you activated your email?</a:t>
            </a:r>
            <a:endParaRPr sz="1650" b="1">
              <a:solidFill>
                <a:schemeClr val="accent6"/>
              </a:solidFill>
              <a:latin typeface="Roboto Slab"/>
              <a:ea typeface="Roboto Slab"/>
              <a:cs typeface="Roboto Slab"/>
              <a:sym typeface="Roboto Slab"/>
            </a:endParaRPr>
          </a:p>
        </p:txBody>
      </p:sp>
      <p:pic>
        <p:nvPicPr>
          <p:cNvPr id="241" name="Google Shape;241;p20">
            <a:hlinkClick r:id="rId3"/>
          </p:cNvPr>
          <p:cNvPicPr preferRelativeResize="0"/>
          <p:nvPr/>
        </p:nvPicPr>
        <p:blipFill rotWithShape="1">
          <a:blip r:embed="rId4">
            <a:alphaModFix/>
          </a:blip>
          <a:srcRect/>
          <a:stretch/>
        </p:blipFill>
        <p:spPr>
          <a:xfrm>
            <a:off x="1080325" y="1436550"/>
            <a:ext cx="4034102" cy="2000226"/>
          </a:xfrm>
          <a:prstGeom prst="rect">
            <a:avLst/>
          </a:prstGeom>
          <a:noFill/>
          <a:ln>
            <a:noFill/>
          </a:ln>
        </p:spPr>
      </p:pic>
      <p:pic>
        <p:nvPicPr>
          <p:cNvPr id="242" name="Google Shape;242;p20"/>
          <p:cNvPicPr preferRelativeResize="0"/>
          <p:nvPr/>
        </p:nvPicPr>
        <p:blipFill>
          <a:blip r:embed="rId5">
            <a:alphaModFix/>
          </a:blip>
          <a:stretch>
            <a:fillRect/>
          </a:stretch>
        </p:blipFill>
        <p:spPr>
          <a:xfrm>
            <a:off x="6015000" y="1436550"/>
            <a:ext cx="2000225" cy="2000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p:nvPr/>
        </p:nvSpPr>
        <p:spPr>
          <a:xfrm>
            <a:off x="514350" y="-169025"/>
            <a:ext cx="8115300" cy="7557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rgbClr val="000000"/>
              </a:buClr>
              <a:buSzPts val="3177"/>
              <a:buFont typeface="Arial"/>
              <a:buNone/>
            </a:pPr>
            <a:r>
              <a:rPr lang="en" sz="3177" b="1" i="0" u="none" strike="noStrike" cap="none">
                <a:solidFill>
                  <a:srgbClr val="8BC34A"/>
                </a:solidFill>
                <a:latin typeface="Roboto Slab"/>
                <a:ea typeface="Roboto Slab"/>
                <a:cs typeface="Roboto Slab"/>
                <a:sym typeface="Roboto Slab"/>
              </a:rPr>
              <a:t>Activating Your City Tech Email </a:t>
            </a:r>
            <a:r>
              <a:rPr lang="en" sz="2400" b="0" i="0" u="none" strike="noStrike" cap="none">
                <a:solidFill>
                  <a:srgbClr val="8BC34A"/>
                </a:solidFill>
                <a:latin typeface="Roboto Slab"/>
                <a:ea typeface="Roboto Slab"/>
                <a:cs typeface="Roboto Slab"/>
                <a:sym typeface="Roboto Slab"/>
              </a:rPr>
              <a:t>(Outlook)</a:t>
            </a:r>
            <a:endParaRPr sz="2400" b="0" i="0" u="none" strike="noStrike" cap="none">
              <a:solidFill>
                <a:srgbClr val="8BC34A"/>
              </a:solidFill>
              <a:latin typeface="Roboto Slab"/>
              <a:ea typeface="Roboto Slab"/>
              <a:cs typeface="Roboto Slab"/>
              <a:sym typeface="Roboto Slab"/>
            </a:endParaRPr>
          </a:p>
        </p:txBody>
      </p:sp>
      <p:sp>
        <p:nvSpPr>
          <p:cNvPr id="248" name="Google Shape;248;p21"/>
          <p:cNvSpPr txBox="1"/>
          <p:nvPr/>
        </p:nvSpPr>
        <p:spPr>
          <a:xfrm>
            <a:off x="184200" y="506650"/>
            <a:ext cx="8775600" cy="39330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95000"/>
              </a:lnSpc>
              <a:spcBef>
                <a:spcPts val="0"/>
              </a:spcBef>
              <a:spcAft>
                <a:spcPts val="0"/>
              </a:spcAft>
              <a:buClr>
                <a:schemeClr val="dk1"/>
              </a:buClr>
              <a:buSzPts val="1500"/>
              <a:buFont typeface="Roboto Slab"/>
              <a:buAutoNum type="arabicPeriod"/>
            </a:pPr>
            <a:r>
              <a:rPr lang="en" sz="1300" b="0" i="0" u="none" strike="noStrike" cap="none">
                <a:solidFill>
                  <a:schemeClr val="dk1"/>
                </a:solidFill>
                <a:latin typeface="Roboto Slab"/>
                <a:ea typeface="Roboto Slab"/>
                <a:cs typeface="Roboto Slab"/>
                <a:sym typeface="Roboto Slab"/>
              </a:rPr>
              <a:t>Visit </a:t>
            </a:r>
            <a:r>
              <a:rPr lang="en" sz="1300" b="0" i="0" u="sng" strike="noStrike" cap="none">
                <a:solidFill>
                  <a:schemeClr val="accent5"/>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Email Address Look Up</a:t>
            </a:r>
            <a:r>
              <a:rPr lang="en" sz="1300" b="0" i="0" u="none" strike="noStrike" cap="none">
                <a:solidFill>
                  <a:schemeClr val="dk1"/>
                </a:solidFill>
                <a:latin typeface="Roboto Slab"/>
                <a:ea typeface="Roboto Slab"/>
                <a:cs typeface="Roboto Slab"/>
                <a:sym typeface="Roboto Slab"/>
              </a:rPr>
              <a:t> to find your email.  </a:t>
            </a:r>
            <a:r>
              <a:rPr lang="en" sz="1100" b="0" i="0" u="none" strike="noStrike" cap="none">
                <a:solidFill>
                  <a:schemeClr val="dk1"/>
                </a:solidFill>
                <a:latin typeface="Roboto Slab"/>
                <a:ea typeface="Roboto Slab"/>
                <a:cs typeface="Roboto Slab"/>
                <a:sym typeface="Roboto Slab"/>
              </a:rPr>
              <a:t>(https://cis.citytech.cuny.edu/Student/it_student_findemail.aspx)</a:t>
            </a:r>
            <a:endParaRPr sz="1100" b="0" i="0" u="none" strike="noStrike" cap="none">
              <a:solidFill>
                <a:schemeClr val="dk1"/>
              </a:solidFill>
              <a:latin typeface="Roboto Slab"/>
              <a:ea typeface="Roboto Slab"/>
              <a:cs typeface="Roboto Slab"/>
              <a:sym typeface="Roboto Slab"/>
            </a:endParaRPr>
          </a:p>
          <a:p>
            <a:pPr marL="457200" marR="0" lvl="0" indent="-323850" algn="l" rtl="0">
              <a:lnSpc>
                <a:spcPct val="95000"/>
              </a:lnSpc>
              <a:spcBef>
                <a:spcPts val="600"/>
              </a:spcBef>
              <a:spcAft>
                <a:spcPts val="0"/>
              </a:spcAft>
              <a:buClr>
                <a:schemeClr val="dk1"/>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Go to the Microsoft Office 365 email login at </a:t>
            </a:r>
            <a:r>
              <a:rPr lang="en" sz="1500" b="0" i="0" u="sng" strike="noStrike" cap="none">
                <a:solidFill>
                  <a:schemeClr val="hlink"/>
                </a:solidFill>
                <a:latin typeface="Roboto Slab"/>
                <a:ea typeface="Roboto Slab"/>
                <a:cs typeface="Roboto Slab"/>
                <a:sym typeface="Roboto Slab"/>
                <a:hlinkClick r:id="rId4"/>
              </a:rPr>
              <a:t>https://myapps.microsoft.com/</a:t>
            </a:r>
            <a:endParaRPr sz="1500" b="0" i="0" u="none" strike="noStrike" cap="none">
              <a:solidFill>
                <a:srgbClr val="FFFFFF"/>
              </a:solidFill>
              <a:latin typeface="Roboto Slab"/>
              <a:ea typeface="Roboto Slab"/>
              <a:cs typeface="Roboto Slab"/>
              <a:sym typeface="Roboto Slab"/>
            </a:endParaRPr>
          </a:p>
          <a:p>
            <a:pPr marL="457200" marR="0" lvl="0" indent="-323850" algn="l" rtl="0">
              <a:lnSpc>
                <a:spcPct val="95000"/>
              </a:lnSpc>
              <a:spcBef>
                <a:spcPts val="600"/>
              </a:spcBef>
              <a:spcAft>
                <a:spcPts val="0"/>
              </a:spcAft>
              <a:buClr>
                <a:schemeClr val="dk1"/>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Log in using the following:</a:t>
            </a:r>
            <a:endParaRPr sz="1500" b="0" i="0" u="none" strike="noStrike" cap="none">
              <a:solidFill>
                <a:srgbClr val="FFFFFF"/>
              </a:solidFill>
              <a:latin typeface="Roboto Slab"/>
              <a:ea typeface="Roboto Slab"/>
              <a:cs typeface="Roboto Slab"/>
              <a:sym typeface="Roboto Slab"/>
            </a:endParaRPr>
          </a:p>
          <a:p>
            <a:pPr marL="457200" marR="0" lvl="0" indent="0" algn="l" rtl="0">
              <a:lnSpc>
                <a:spcPct val="95000"/>
              </a:lnSpc>
              <a:spcBef>
                <a:spcPts val="600"/>
              </a:spcBef>
              <a:spcAft>
                <a:spcPts val="0"/>
              </a:spcAft>
              <a:buClr>
                <a:srgbClr val="000000"/>
              </a:buClr>
              <a:buSzPts val="1500"/>
              <a:buFont typeface="Arial"/>
              <a:buNone/>
            </a:pPr>
            <a:r>
              <a:rPr lang="en" sz="1500" b="0" i="0" u="none" strike="noStrike" cap="none">
                <a:solidFill>
                  <a:srgbClr val="FFFFFF"/>
                </a:solidFill>
                <a:latin typeface="Roboto Slab"/>
                <a:ea typeface="Roboto Slab"/>
                <a:cs typeface="Roboto Slab"/>
                <a:sym typeface="Roboto Slab"/>
              </a:rPr>
              <a:t>YourPassword: First initial of first name UPPERCASE + first initial of last name lowercase + MMDDYYYY + last 4 of your EMPL ID.</a:t>
            </a:r>
            <a:endParaRPr sz="1500" b="0" i="0" u="none" strike="noStrike" cap="none">
              <a:solidFill>
                <a:srgbClr val="FFFFFF"/>
              </a:solidFill>
              <a:latin typeface="Roboto Slab"/>
              <a:ea typeface="Roboto Slab"/>
              <a:cs typeface="Roboto Slab"/>
              <a:sym typeface="Roboto Slab"/>
            </a:endParaRPr>
          </a:p>
          <a:p>
            <a:pPr marL="457200" marR="0" lvl="0" indent="-323850" algn="l" rtl="0">
              <a:lnSpc>
                <a:spcPct val="95000"/>
              </a:lnSpc>
              <a:spcBef>
                <a:spcPts val="600"/>
              </a:spcBef>
              <a:spcAft>
                <a:spcPts val="0"/>
              </a:spcAft>
              <a:buClr>
                <a:schemeClr val="dk1"/>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For example: If your name is John Doe and your date of birth is 01/06/1986 and the last four digits of your EMPL ID are 1234, your password is: Jd010619861234 </a:t>
            </a:r>
            <a:endParaRPr sz="1500" b="0" i="0" u="none" strike="noStrike" cap="none">
              <a:solidFill>
                <a:srgbClr val="FFFFFF"/>
              </a:solidFill>
              <a:latin typeface="Roboto Slab"/>
              <a:ea typeface="Roboto Slab"/>
              <a:cs typeface="Roboto Slab"/>
              <a:sym typeface="Roboto Slab"/>
            </a:endParaRPr>
          </a:p>
          <a:p>
            <a:pPr marL="457200" marR="0" lvl="0" indent="-323850" algn="l" rtl="0">
              <a:lnSpc>
                <a:spcPct val="95000"/>
              </a:lnSpc>
              <a:spcBef>
                <a:spcPts val="600"/>
              </a:spcBef>
              <a:spcAft>
                <a:spcPts val="0"/>
              </a:spcAft>
              <a:buClr>
                <a:schemeClr val="dk1"/>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You will be asked a number of security  questions. If prompted to create a new password, do so, but make sure to write it down!</a:t>
            </a:r>
            <a:endParaRPr sz="1500" b="0" i="0" u="none" strike="noStrike" cap="none">
              <a:solidFill>
                <a:srgbClr val="FFFFFF"/>
              </a:solidFill>
              <a:latin typeface="Roboto Slab"/>
              <a:ea typeface="Roboto Slab"/>
              <a:cs typeface="Roboto Slab"/>
              <a:sym typeface="Roboto Slab"/>
            </a:endParaRPr>
          </a:p>
          <a:p>
            <a:pPr marL="457200" marR="0" lvl="0" indent="-323850" algn="l" rtl="0">
              <a:lnSpc>
                <a:spcPct val="95000"/>
              </a:lnSpc>
              <a:spcBef>
                <a:spcPts val="600"/>
              </a:spcBef>
              <a:spcAft>
                <a:spcPts val="0"/>
              </a:spcAft>
              <a:buClr>
                <a:schemeClr val="dk1"/>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You will also need to complete your e-mail security verification, which will enable you to reset your password if you forget it. To do this:</a:t>
            </a:r>
            <a:endParaRPr sz="1500" b="0" i="0" u="none" strike="noStrike" cap="none">
              <a:solidFill>
                <a:srgbClr val="FFFFFF"/>
              </a:solidFill>
              <a:latin typeface="Roboto Slab"/>
              <a:ea typeface="Roboto Slab"/>
              <a:cs typeface="Roboto Slab"/>
              <a:sym typeface="Roboto Slab"/>
            </a:endParaRPr>
          </a:p>
          <a:p>
            <a:pPr marL="457200" marR="0" lvl="0" indent="-323850" algn="l" rtl="0">
              <a:lnSpc>
                <a:spcPct val="95000"/>
              </a:lnSpc>
              <a:spcBef>
                <a:spcPts val="600"/>
              </a:spcBef>
              <a:spcAft>
                <a:spcPts val="0"/>
              </a:spcAft>
              <a:buClr>
                <a:schemeClr val="dk1"/>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Open a new tab in your browser and type https://myapps.microsoft.com in the address line.</a:t>
            </a:r>
            <a:endParaRPr sz="1500" b="0" i="0" u="none" strike="noStrike" cap="none">
              <a:solidFill>
                <a:srgbClr val="FFFFFF"/>
              </a:solidFill>
              <a:latin typeface="Roboto Slab"/>
              <a:ea typeface="Roboto Slab"/>
              <a:cs typeface="Roboto Slab"/>
              <a:sym typeface="Roboto Slab"/>
            </a:endParaRPr>
          </a:p>
          <a:p>
            <a:pPr marL="457200" marR="0" lvl="0" indent="-323850" algn="l" rtl="0">
              <a:lnSpc>
                <a:spcPct val="95000"/>
              </a:lnSpc>
              <a:spcBef>
                <a:spcPts val="600"/>
              </a:spcBef>
              <a:spcAft>
                <a:spcPts val="0"/>
              </a:spcAft>
              <a:buClr>
                <a:schemeClr val="dk1"/>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Click Verify Now.</a:t>
            </a:r>
            <a:endParaRPr sz="1500" b="0" i="0" u="none" strike="noStrike" cap="none">
              <a:solidFill>
                <a:srgbClr val="FFFFFF"/>
              </a:solidFill>
              <a:latin typeface="Roboto Slab"/>
              <a:ea typeface="Roboto Slab"/>
              <a:cs typeface="Roboto Slab"/>
              <a:sym typeface="Roboto Slab"/>
            </a:endParaRPr>
          </a:p>
          <a:p>
            <a:pPr marL="457200" marR="0" lvl="0" indent="-323850" algn="l" rtl="0">
              <a:lnSpc>
                <a:spcPct val="95000"/>
              </a:lnSpc>
              <a:spcBef>
                <a:spcPts val="600"/>
              </a:spcBef>
              <a:spcAft>
                <a:spcPts val="0"/>
              </a:spcAft>
              <a:buClr>
                <a:schemeClr val="dk1"/>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Set up authentication for cellphone and email and verify them. Set up security questions and answers.   Click Finish.</a:t>
            </a:r>
            <a:endParaRPr sz="1500" b="0" i="0" u="none" strike="noStrike" cap="none">
              <a:solidFill>
                <a:srgbClr val="FFFFFF"/>
              </a:solidFill>
              <a:latin typeface="Roboto Slab"/>
              <a:ea typeface="Roboto Slab"/>
              <a:cs typeface="Roboto Slab"/>
              <a:sym typeface="Roboto Slab"/>
            </a:endParaRPr>
          </a:p>
          <a:p>
            <a:pPr marL="457200" marR="0" lvl="0" indent="-323850" algn="l" rtl="0">
              <a:lnSpc>
                <a:spcPct val="95000"/>
              </a:lnSpc>
              <a:spcBef>
                <a:spcPts val="600"/>
              </a:spcBef>
              <a:spcAft>
                <a:spcPts val="600"/>
              </a:spcAft>
              <a:buClr>
                <a:srgbClr val="FFFFFF"/>
              </a:buClr>
              <a:buSzPts val="1500"/>
              <a:buFont typeface="Roboto Slab"/>
              <a:buAutoNum type="arabicPeriod"/>
            </a:pPr>
            <a:r>
              <a:rPr lang="en" sz="1500" b="0" i="0" u="none" strike="noStrike" cap="none">
                <a:solidFill>
                  <a:srgbClr val="FFFFFF"/>
                </a:solidFill>
                <a:latin typeface="Roboto Slab"/>
                <a:ea typeface="Roboto Slab"/>
                <a:cs typeface="Roboto Slab"/>
                <a:sym typeface="Roboto Slab"/>
              </a:rPr>
              <a:t>Click the Outlook icon to access your email.</a:t>
            </a:r>
            <a:endParaRPr sz="1500" b="0" i="0" u="none" strike="noStrike" cap="none">
              <a:solidFill>
                <a:srgbClr val="FFFFFF"/>
              </a:solidFill>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2"/>
          <p:cNvSpPr txBox="1">
            <a:spLocks noGrp="1"/>
          </p:cNvSpPr>
          <p:nvPr>
            <p:ph type="title"/>
          </p:nvPr>
        </p:nvSpPr>
        <p:spPr>
          <a:xfrm>
            <a:off x="847650" y="526350"/>
            <a:ext cx="7448700" cy="40908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1200"/>
              </a:spcBef>
              <a:spcAft>
                <a:spcPts val="0"/>
              </a:spcAft>
              <a:buClr>
                <a:srgbClr val="000000"/>
              </a:buClr>
              <a:buSzPts val="1200"/>
              <a:buFont typeface="Arial"/>
              <a:buNone/>
            </a:pPr>
            <a:r>
              <a:rPr lang="en" sz="2400" b="1"/>
              <a:t>Log in. What is the most recent message you have received?</a:t>
            </a:r>
            <a:endParaRPr sz="2400" b="1"/>
          </a:p>
          <a:p>
            <a:pPr marL="0" lvl="0" indent="0" algn="l" rtl="0">
              <a:lnSpc>
                <a:spcPct val="115000"/>
              </a:lnSpc>
              <a:spcBef>
                <a:spcPts val="1200"/>
              </a:spcBef>
              <a:spcAft>
                <a:spcPts val="0"/>
              </a:spcAft>
              <a:buClr>
                <a:srgbClr val="000000"/>
              </a:buClr>
              <a:buSzPts val="1200"/>
              <a:buFont typeface="Arial"/>
              <a:buNone/>
            </a:pPr>
            <a:r>
              <a:rPr lang="en" sz="2400" b="1"/>
              <a:t>Have you received emails from any of your professors?</a:t>
            </a:r>
            <a:endParaRPr sz="2400" b="1"/>
          </a:p>
          <a:p>
            <a:pPr marL="0" lvl="0" indent="0" algn="l" rtl="0">
              <a:lnSpc>
                <a:spcPct val="115000"/>
              </a:lnSpc>
              <a:spcBef>
                <a:spcPts val="1200"/>
              </a:spcBef>
              <a:spcAft>
                <a:spcPts val="1200"/>
              </a:spcAft>
              <a:buClr>
                <a:srgbClr val="000000"/>
              </a:buClr>
              <a:buSzPts val="1200"/>
              <a:buFont typeface="Arial"/>
              <a:buNone/>
            </a:pPr>
            <a:r>
              <a:rPr lang="en" sz="2400" b="1"/>
              <a:t>What can you do in Outlook besides  email?</a:t>
            </a:r>
            <a:endParaRPr sz="24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txBox="1">
            <a:spLocks noGrp="1"/>
          </p:cNvSpPr>
          <p:nvPr>
            <p:ph type="body" idx="1"/>
          </p:nvPr>
        </p:nvSpPr>
        <p:spPr>
          <a:xfrm>
            <a:off x="1221900" y="4210975"/>
            <a:ext cx="6700200" cy="598800"/>
          </a:xfrm>
          <a:prstGeom prst="rect">
            <a:avLst/>
          </a:prstGeom>
          <a:noFill/>
          <a:ln>
            <a:noFill/>
          </a:ln>
        </p:spPr>
        <p:txBody>
          <a:bodyPr spcFirstLastPara="1" wrap="square" lIns="91425" tIns="91425" rIns="91425" bIns="91425" anchor="ctr" anchorCtr="0">
            <a:normAutofit fontScale="85000" lnSpcReduction="10000"/>
          </a:bodyPr>
          <a:lstStyle/>
          <a:p>
            <a:pPr marL="0" lvl="0" indent="0" algn="l" rtl="0">
              <a:lnSpc>
                <a:spcPct val="100000"/>
              </a:lnSpc>
              <a:spcBef>
                <a:spcPts val="0"/>
              </a:spcBef>
              <a:spcAft>
                <a:spcPts val="0"/>
              </a:spcAft>
              <a:buSzPct val="108107"/>
              <a:buNone/>
            </a:pPr>
            <a:r>
              <a:rPr lang="en" b="1">
                <a:solidFill>
                  <a:schemeClr val="accent6"/>
                </a:solidFill>
              </a:rPr>
              <a:t>Students have access to Microsoft Word, Excel, Powerpoint, and </a:t>
            </a:r>
            <a:endParaRPr b="1">
              <a:solidFill>
                <a:schemeClr val="accent6"/>
              </a:solidFill>
            </a:endParaRPr>
          </a:p>
          <a:p>
            <a:pPr marL="0" lvl="0" indent="0" algn="l" rtl="0">
              <a:lnSpc>
                <a:spcPct val="100000"/>
              </a:lnSpc>
              <a:spcBef>
                <a:spcPts val="0"/>
              </a:spcBef>
              <a:spcAft>
                <a:spcPts val="0"/>
              </a:spcAft>
              <a:buSzPct val="108107"/>
              <a:buNone/>
            </a:pPr>
            <a:r>
              <a:rPr lang="en" b="1">
                <a:solidFill>
                  <a:schemeClr val="accent6"/>
                </a:solidFill>
              </a:rPr>
              <a:t>One Drive (cloud storage)!</a:t>
            </a:r>
            <a:endParaRPr b="1">
              <a:solidFill>
                <a:schemeClr val="accent6"/>
              </a:solidFill>
            </a:endParaRPr>
          </a:p>
        </p:txBody>
      </p:sp>
      <p:pic>
        <p:nvPicPr>
          <p:cNvPr id="259" name="Google Shape;259;p23"/>
          <p:cNvPicPr preferRelativeResize="0"/>
          <p:nvPr/>
        </p:nvPicPr>
        <p:blipFill rotWithShape="1">
          <a:blip r:embed="rId3">
            <a:alphaModFix/>
          </a:blip>
          <a:srcRect/>
          <a:stretch/>
        </p:blipFill>
        <p:spPr>
          <a:xfrm>
            <a:off x="699999" y="442450"/>
            <a:ext cx="7744000" cy="3554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body" idx="1"/>
          </p:nvPr>
        </p:nvSpPr>
        <p:spPr>
          <a:xfrm>
            <a:off x="383275" y="4217275"/>
            <a:ext cx="8537700" cy="598800"/>
          </a:xfrm>
          <a:prstGeom prst="rect">
            <a:avLst/>
          </a:prstGeom>
          <a:noFill/>
          <a:ln>
            <a:noFill/>
          </a:ln>
        </p:spPr>
        <p:txBody>
          <a:bodyPr spcFirstLastPara="1" wrap="square" lIns="91425" tIns="91425" rIns="91425" bIns="91425" anchor="ctr" anchorCtr="0">
            <a:normAutofit fontScale="92500"/>
          </a:bodyPr>
          <a:lstStyle/>
          <a:p>
            <a:pPr marL="0" lvl="0" indent="0" algn="l" rtl="0">
              <a:lnSpc>
                <a:spcPct val="100000"/>
              </a:lnSpc>
              <a:spcBef>
                <a:spcPts val="0"/>
              </a:spcBef>
              <a:spcAft>
                <a:spcPts val="0"/>
              </a:spcAft>
              <a:buSzPct val="108107"/>
              <a:buNone/>
            </a:pPr>
            <a:r>
              <a:rPr lang="en" b="1">
                <a:solidFill>
                  <a:schemeClr val="accent6"/>
                </a:solidFill>
              </a:rPr>
              <a:t>Some professors use DropBox for course materials and collecting student work.</a:t>
            </a:r>
            <a:endParaRPr b="1">
              <a:solidFill>
                <a:schemeClr val="accent6"/>
              </a:solidFill>
            </a:endParaRPr>
          </a:p>
        </p:txBody>
      </p:sp>
      <p:pic>
        <p:nvPicPr>
          <p:cNvPr id="265" name="Google Shape;265;p24"/>
          <p:cNvPicPr preferRelativeResize="0"/>
          <p:nvPr/>
        </p:nvPicPr>
        <p:blipFill rotWithShape="1">
          <a:blip r:embed="rId3">
            <a:alphaModFix/>
          </a:blip>
          <a:srcRect/>
          <a:stretch/>
        </p:blipFill>
        <p:spPr>
          <a:xfrm>
            <a:off x="383275" y="540850"/>
            <a:ext cx="8410174" cy="35246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5"/>
          <p:cNvSpPr txBox="1">
            <a:spLocks noGrp="1"/>
          </p:cNvSpPr>
          <p:nvPr>
            <p:ph type="body" idx="1"/>
          </p:nvPr>
        </p:nvSpPr>
        <p:spPr>
          <a:xfrm>
            <a:off x="629100" y="3068750"/>
            <a:ext cx="7885800" cy="1718400"/>
          </a:xfrm>
          <a:prstGeom prst="rect">
            <a:avLst/>
          </a:prstGeom>
          <a:noFill/>
          <a:ln>
            <a:noFill/>
          </a:ln>
        </p:spPr>
        <p:txBody>
          <a:bodyPr spcFirstLastPara="1" wrap="square" lIns="91425" tIns="91425" rIns="91425" bIns="91425" anchor="ctr" anchorCtr="0">
            <a:normAutofit lnSpcReduction="10000"/>
          </a:bodyPr>
          <a:lstStyle/>
          <a:p>
            <a:pPr marL="0" lvl="0" indent="0" algn="l" rtl="0">
              <a:lnSpc>
                <a:spcPct val="100000"/>
              </a:lnSpc>
              <a:spcBef>
                <a:spcPts val="0"/>
              </a:spcBef>
              <a:spcAft>
                <a:spcPts val="0"/>
              </a:spcAft>
              <a:buSzPts val="1800"/>
              <a:buNone/>
            </a:pPr>
            <a:r>
              <a:rPr lang="en" b="1">
                <a:solidFill>
                  <a:schemeClr val="accent6"/>
                </a:solidFill>
              </a:rPr>
              <a:t>Brightspace is a Learning Management System– this is where many of your courses live online. Professors will use Brightspace to post syllabi, schedules, assignments, homework, quizzes, grades, etc</a:t>
            </a:r>
            <a:r>
              <a:rPr lang="en" b="1"/>
              <a:t>.</a:t>
            </a:r>
            <a:endParaRPr b="1"/>
          </a:p>
          <a:p>
            <a:pPr marL="0" lvl="0" indent="0" algn="l" rtl="0">
              <a:lnSpc>
                <a:spcPct val="100000"/>
              </a:lnSpc>
              <a:spcBef>
                <a:spcPts val="0"/>
              </a:spcBef>
              <a:spcAft>
                <a:spcPts val="0"/>
              </a:spcAft>
              <a:buSzPts val="1800"/>
              <a:buNone/>
            </a:pPr>
            <a:endParaRPr b="1"/>
          </a:p>
          <a:p>
            <a:pPr marL="0" lvl="0" indent="0" algn="l" rtl="0">
              <a:lnSpc>
                <a:spcPct val="100000"/>
              </a:lnSpc>
              <a:spcBef>
                <a:spcPts val="0"/>
              </a:spcBef>
              <a:spcAft>
                <a:spcPts val="0"/>
              </a:spcAft>
              <a:buSzPts val="1800"/>
              <a:buNone/>
            </a:pPr>
            <a:r>
              <a:rPr lang="en" b="1">
                <a:solidFill>
                  <a:schemeClr val="accent6"/>
                </a:solidFill>
              </a:rPr>
              <a:t>For online synchronous classes, your professor may embed the Zoom link for the class in Brightspace.</a:t>
            </a:r>
            <a:endParaRPr b="1">
              <a:solidFill>
                <a:schemeClr val="accent6"/>
              </a:solidFill>
            </a:endParaRPr>
          </a:p>
        </p:txBody>
      </p:sp>
      <p:pic>
        <p:nvPicPr>
          <p:cNvPr id="271" name="Google Shape;271;p25">
            <a:hlinkClick r:id="rId3"/>
          </p:cNvPr>
          <p:cNvPicPr preferRelativeResize="0"/>
          <p:nvPr/>
        </p:nvPicPr>
        <p:blipFill rotWithShape="1">
          <a:blip r:embed="rId4">
            <a:alphaModFix/>
          </a:blip>
          <a:srcRect/>
          <a:stretch/>
        </p:blipFill>
        <p:spPr>
          <a:xfrm>
            <a:off x="3039525" y="269925"/>
            <a:ext cx="2866376" cy="2653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txBox="1">
            <a:spLocks noGrp="1"/>
          </p:cNvSpPr>
          <p:nvPr>
            <p:ph type="body" idx="4294967295"/>
          </p:nvPr>
        </p:nvSpPr>
        <p:spPr>
          <a:xfrm>
            <a:off x="493500" y="1623900"/>
            <a:ext cx="8157000" cy="25611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sz="2800" b="1"/>
              <a:t>What features do you notice?</a:t>
            </a:r>
            <a:endParaRPr sz="2800" b="1"/>
          </a:p>
          <a:p>
            <a:pPr marL="457200" lvl="0" indent="-406400" algn="l" rtl="0">
              <a:lnSpc>
                <a:spcPct val="115000"/>
              </a:lnSpc>
              <a:spcBef>
                <a:spcPts val="0"/>
              </a:spcBef>
              <a:spcAft>
                <a:spcPts val="0"/>
              </a:spcAft>
              <a:buSzPts val="2800"/>
              <a:buChar char="●"/>
            </a:pPr>
            <a:r>
              <a:rPr lang="en" sz="2800" b="1"/>
              <a:t>Are any of your classes available yet?</a:t>
            </a:r>
            <a:endParaRPr sz="2800" b="1"/>
          </a:p>
          <a:p>
            <a:pPr marL="457200" lvl="0" indent="-406400" algn="l" rtl="0">
              <a:lnSpc>
                <a:spcPct val="115000"/>
              </a:lnSpc>
              <a:spcBef>
                <a:spcPts val="0"/>
              </a:spcBef>
              <a:spcAft>
                <a:spcPts val="0"/>
              </a:spcAft>
              <a:buSzPts val="2800"/>
              <a:buChar char="●"/>
            </a:pPr>
            <a:r>
              <a:rPr lang="en" sz="2800" b="1"/>
              <a:t>Have any professors posted a welcome message or other info?</a:t>
            </a:r>
            <a:endParaRPr sz="2800" b="1"/>
          </a:p>
        </p:txBody>
      </p:sp>
      <p:sp>
        <p:nvSpPr>
          <p:cNvPr id="277" name="Google Shape;277;p26"/>
          <p:cNvSpPr txBox="1"/>
          <p:nvPr/>
        </p:nvSpPr>
        <p:spPr>
          <a:xfrm>
            <a:off x="660900" y="385800"/>
            <a:ext cx="7822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chemeClr val="accent6"/>
                </a:solidFill>
                <a:latin typeface="Roboto"/>
                <a:ea typeface="Roboto"/>
                <a:cs typeface="Roboto"/>
                <a:sym typeface="Roboto"/>
              </a:rPr>
              <a:t>Log in to Brightspace…</a:t>
            </a:r>
            <a:endParaRPr sz="3200" b="1" i="0" u="none" strike="noStrike" cap="none">
              <a:solidFill>
                <a:schemeClr val="accent6"/>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body" idx="1"/>
          </p:nvPr>
        </p:nvSpPr>
        <p:spPr>
          <a:xfrm>
            <a:off x="229100" y="4417000"/>
            <a:ext cx="8855100" cy="598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770"/>
              <a:buNone/>
            </a:pPr>
            <a:r>
              <a:rPr lang="en" sz="1560" b="1">
                <a:solidFill>
                  <a:schemeClr val="accent6"/>
                </a:solidFill>
              </a:rPr>
              <a:t>OpenLab (OL) is similar to Brightspace– this is a place where your courses live online. Some professors may use it in the same way as Brightspace. OL also has projects, clubs, and portfolios, which you will not find on Brightspace</a:t>
            </a:r>
            <a:r>
              <a:rPr lang="en" sz="1360">
                <a:solidFill>
                  <a:schemeClr val="accent6"/>
                </a:solidFill>
              </a:rPr>
              <a:t>.</a:t>
            </a:r>
            <a:endParaRPr sz="1360">
              <a:solidFill>
                <a:schemeClr val="accent6"/>
              </a:solidFill>
            </a:endParaRPr>
          </a:p>
        </p:txBody>
      </p:sp>
      <p:pic>
        <p:nvPicPr>
          <p:cNvPr id="283" name="Google Shape;283;p27"/>
          <p:cNvPicPr preferRelativeResize="0"/>
          <p:nvPr/>
        </p:nvPicPr>
        <p:blipFill rotWithShape="1">
          <a:blip r:embed="rId3">
            <a:alphaModFix/>
          </a:blip>
          <a:srcRect/>
          <a:stretch/>
        </p:blipFill>
        <p:spPr>
          <a:xfrm>
            <a:off x="1057375" y="118025"/>
            <a:ext cx="6972901" cy="4182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8"/>
          <p:cNvSpPr txBox="1">
            <a:spLocks noGrp="1"/>
          </p:cNvSpPr>
          <p:nvPr>
            <p:ph type="body" idx="1"/>
          </p:nvPr>
        </p:nvSpPr>
        <p:spPr>
          <a:xfrm>
            <a:off x="579150" y="447525"/>
            <a:ext cx="7985700" cy="4498500"/>
          </a:xfrm>
          <a:prstGeom prst="rect">
            <a:avLst/>
          </a:prstGeom>
          <a:noFill/>
          <a:ln>
            <a:noFill/>
          </a:ln>
        </p:spPr>
        <p:txBody>
          <a:bodyPr spcFirstLastPara="1" wrap="square" lIns="91425" tIns="91425" rIns="91425" bIns="91425" anchor="ctr" anchorCtr="0">
            <a:normAutofit fontScale="92500" lnSpcReduction="20000"/>
          </a:bodyPr>
          <a:lstStyle/>
          <a:p>
            <a:pPr marL="0" lvl="0" indent="0" algn="l" rtl="0">
              <a:lnSpc>
                <a:spcPct val="120000"/>
              </a:lnSpc>
              <a:spcBef>
                <a:spcPts val="0"/>
              </a:spcBef>
              <a:spcAft>
                <a:spcPts val="0"/>
              </a:spcAft>
              <a:buSzPct val="75000"/>
              <a:buNone/>
            </a:pPr>
            <a:r>
              <a:rPr lang="en" sz="2400" b="1" dirty="0"/>
              <a:t>We will be using </a:t>
            </a:r>
            <a:r>
              <a:rPr lang="en" sz="2400" b="1" dirty="0" err="1"/>
              <a:t>OpenLab</a:t>
            </a:r>
            <a:r>
              <a:rPr lang="en" sz="2400" b="1" dirty="0"/>
              <a:t> as the classroom management tool for our CT101 Workshop.</a:t>
            </a:r>
            <a:endParaRPr sz="2400" b="1" dirty="0"/>
          </a:p>
          <a:p>
            <a:pPr marL="0" lvl="0" indent="0" algn="l" rtl="0">
              <a:lnSpc>
                <a:spcPct val="120000"/>
              </a:lnSpc>
              <a:spcBef>
                <a:spcPts val="1000"/>
              </a:spcBef>
              <a:spcAft>
                <a:spcPts val="0"/>
              </a:spcAft>
              <a:buSzPct val="75000"/>
              <a:buNone/>
            </a:pPr>
            <a:r>
              <a:rPr lang="en" sz="2400" b="1" dirty="0"/>
              <a:t>Please take a moment now to go to </a:t>
            </a:r>
            <a:r>
              <a:rPr lang="en" sz="2400" b="1" u="sng" dirty="0">
                <a:solidFill>
                  <a:schemeClr val="hlink"/>
                </a:solidFill>
                <a:hlinkClick r:id="rId3"/>
              </a:rPr>
              <a:t>openlab.citytech.cuny.edu</a:t>
            </a:r>
            <a:r>
              <a:rPr lang="en" sz="2400" b="1" dirty="0"/>
              <a:t> to set up your account and join this course!</a:t>
            </a:r>
            <a:endParaRPr sz="2400" b="1" dirty="0"/>
          </a:p>
          <a:p>
            <a:pPr marL="0" lvl="0" indent="0" algn="l" rtl="0">
              <a:lnSpc>
                <a:spcPct val="120000"/>
              </a:lnSpc>
              <a:spcBef>
                <a:spcPts val="1000"/>
              </a:spcBef>
              <a:spcAft>
                <a:spcPts val="0"/>
              </a:spcAft>
              <a:buSzPct val="75000"/>
              <a:buNone/>
            </a:pPr>
            <a:endParaRPr sz="2400" b="1" dirty="0"/>
          </a:p>
          <a:p>
            <a:pPr marL="0" lvl="0" indent="0" algn="l" rtl="0">
              <a:lnSpc>
                <a:spcPct val="120000"/>
              </a:lnSpc>
              <a:spcBef>
                <a:spcPts val="1000"/>
              </a:spcBef>
              <a:spcAft>
                <a:spcPts val="0"/>
              </a:spcAft>
              <a:buSzPct val="75000"/>
              <a:buNone/>
            </a:pPr>
            <a:endParaRPr sz="2400" b="1" dirty="0"/>
          </a:p>
          <a:p>
            <a:pPr marL="0" lvl="0" indent="0" algn="l" rtl="0">
              <a:lnSpc>
                <a:spcPct val="120000"/>
              </a:lnSpc>
              <a:spcBef>
                <a:spcPts val="1000"/>
              </a:spcBef>
              <a:spcAft>
                <a:spcPts val="0"/>
              </a:spcAft>
              <a:buSzPct val="75000"/>
              <a:buNone/>
            </a:pPr>
            <a:endParaRPr sz="2400" b="1" dirty="0"/>
          </a:p>
          <a:p>
            <a:pPr marL="0" lvl="0" indent="0" algn="l" rtl="0">
              <a:lnSpc>
                <a:spcPct val="120000"/>
              </a:lnSpc>
              <a:spcBef>
                <a:spcPts val="1000"/>
              </a:spcBef>
              <a:spcAft>
                <a:spcPts val="0"/>
              </a:spcAft>
              <a:buSzPct val="100000"/>
              <a:buNone/>
            </a:pPr>
            <a:endParaRPr dirty="0"/>
          </a:p>
          <a:p>
            <a:pPr marL="0" lvl="0" indent="0" algn="ctr" rtl="0">
              <a:lnSpc>
                <a:spcPct val="120000"/>
              </a:lnSpc>
              <a:spcBef>
                <a:spcPts val="1000"/>
              </a:spcBef>
              <a:spcAft>
                <a:spcPts val="1000"/>
              </a:spcAft>
              <a:buSzPct val="75000"/>
              <a:buNone/>
            </a:pPr>
            <a:r>
              <a:rPr lang="en" sz="2400" b="1" dirty="0">
                <a:solidFill>
                  <a:srgbClr val="000000"/>
                </a:solidFill>
                <a:highlight>
                  <a:schemeClr val="accent6"/>
                </a:highlight>
              </a:rPr>
              <a:t>[City Tech 101 Summer Professor Tarbell]</a:t>
            </a:r>
            <a:endParaRPr sz="2400" b="1" dirty="0">
              <a:solidFill>
                <a:srgbClr val="000000"/>
              </a:solidFill>
              <a:highlight>
                <a:schemeClr val="accent6"/>
              </a:highlight>
            </a:endParaRPr>
          </a:p>
        </p:txBody>
      </p:sp>
      <p:pic>
        <p:nvPicPr>
          <p:cNvPr id="289" name="Google Shape;289;p28"/>
          <p:cNvPicPr preferRelativeResize="0"/>
          <p:nvPr/>
        </p:nvPicPr>
        <p:blipFill>
          <a:blip r:embed="rId4">
            <a:alphaModFix/>
          </a:blip>
          <a:stretch>
            <a:fillRect/>
          </a:stretch>
        </p:blipFill>
        <p:spPr>
          <a:xfrm>
            <a:off x="3737513" y="2571750"/>
            <a:ext cx="1668975" cy="1668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9"/>
          <p:cNvSpPr txBox="1">
            <a:spLocks noGrp="1"/>
          </p:cNvSpPr>
          <p:nvPr>
            <p:ph type="body" idx="1"/>
          </p:nvPr>
        </p:nvSpPr>
        <p:spPr>
          <a:xfrm>
            <a:off x="319500" y="4032325"/>
            <a:ext cx="8547000" cy="8001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1800"/>
              <a:buNone/>
            </a:pPr>
            <a:r>
              <a:rPr lang="en">
                <a:solidFill>
                  <a:schemeClr val="accent6"/>
                </a:solidFill>
              </a:rPr>
              <a:t>Students may use Zoom to attend online or hybrid classes, meet with professors, attend school events, and more.</a:t>
            </a:r>
            <a:endParaRPr>
              <a:solidFill>
                <a:schemeClr val="accent6"/>
              </a:solidFill>
            </a:endParaRPr>
          </a:p>
        </p:txBody>
      </p:sp>
      <p:pic>
        <p:nvPicPr>
          <p:cNvPr id="295" name="Google Shape;295;p29">
            <a:hlinkClick r:id="rId3"/>
          </p:cNvPr>
          <p:cNvPicPr preferRelativeResize="0"/>
          <p:nvPr/>
        </p:nvPicPr>
        <p:blipFill rotWithShape="1">
          <a:blip r:embed="rId4">
            <a:alphaModFix/>
          </a:blip>
          <a:srcRect/>
          <a:stretch/>
        </p:blipFill>
        <p:spPr>
          <a:xfrm>
            <a:off x="2915850" y="816825"/>
            <a:ext cx="3354300" cy="233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277200" y="1583850"/>
            <a:ext cx="4045200" cy="148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800"/>
              <a:buNone/>
            </a:pPr>
            <a:r>
              <a:rPr lang="en" sz="4900" b="1">
                <a:solidFill>
                  <a:schemeClr val="accent6"/>
                </a:solidFill>
              </a:rPr>
              <a:t>Today’s Topics</a:t>
            </a:r>
            <a:endParaRPr sz="4900" b="1">
              <a:solidFill>
                <a:schemeClr val="accent6"/>
              </a:solidFill>
            </a:endParaRPr>
          </a:p>
        </p:txBody>
      </p:sp>
      <p:sp>
        <p:nvSpPr>
          <p:cNvPr id="137" name="Google Shape;137;p3"/>
          <p:cNvSpPr txBox="1">
            <a:spLocks noGrp="1"/>
          </p:cNvSpPr>
          <p:nvPr>
            <p:ph type="body" idx="2"/>
          </p:nvPr>
        </p:nvSpPr>
        <p:spPr>
          <a:xfrm>
            <a:off x="4890614" y="1023390"/>
            <a:ext cx="4322398" cy="3445093"/>
          </a:xfrm>
          <a:prstGeom prst="rect">
            <a:avLst/>
          </a:prstGeom>
          <a:noFill/>
          <a:ln>
            <a:noFill/>
          </a:ln>
        </p:spPr>
        <p:txBody>
          <a:bodyPr spcFirstLastPara="1" wrap="square" lIns="91425" tIns="91425" rIns="91425" bIns="91425" anchor="ctr" anchorCtr="0">
            <a:normAutofit fontScale="92500" lnSpcReduction="20000"/>
          </a:bodyPr>
          <a:lstStyle/>
          <a:p>
            <a:pPr marL="0" lvl="0" indent="0" algn="l" rtl="0">
              <a:lnSpc>
                <a:spcPct val="115000"/>
              </a:lnSpc>
              <a:spcBef>
                <a:spcPts val="0"/>
              </a:spcBef>
              <a:spcAft>
                <a:spcPts val="0"/>
              </a:spcAft>
              <a:buSzPct val="108108"/>
              <a:buNone/>
            </a:pPr>
            <a:r>
              <a:rPr lang="en" b="1">
                <a:solidFill>
                  <a:schemeClr val="accent5"/>
                </a:solidFill>
                <a:latin typeface="Roboto Slab"/>
                <a:ea typeface="Roboto Slab"/>
                <a:cs typeface="Roboto Slab"/>
                <a:sym typeface="Roboto Slab"/>
              </a:rPr>
              <a:t>Part A</a:t>
            </a:r>
            <a:endParaRPr b="1">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Introductions</a:t>
            </a:r>
            <a:endParaRPr>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CT101 Schedule Review</a:t>
            </a:r>
            <a:endParaRPr>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Learning Tools</a:t>
            </a:r>
            <a:endParaRPr>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Instructional Modalities</a:t>
            </a:r>
            <a:endParaRPr/>
          </a:p>
          <a:p>
            <a:pPr marL="114300" lvl="0" indent="0" algn="l" rtl="0">
              <a:lnSpc>
                <a:spcPct val="115000"/>
              </a:lnSpc>
              <a:spcBef>
                <a:spcPts val="0"/>
              </a:spcBef>
              <a:spcAft>
                <a:spcPts val="0"/>
              </a:spcAft>
              <a:buClr>
                <a:schemeClr val="accent5"/>
              </a:buClr>
              <a:buSzPct val="108108"/>
              <a:buNone/>
            </a:pP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r>
              <a:rPr lang="en" b="1">
                <a:solidFill>
                  <a:schemeClr val="accent5"/>
                </a:solidFill>
                <a:latin typeface="Roboto Slab"/>
                <a:ea typeface="Roboto Slab"/>
                <a:cs typeface="Roboto Slab"/>
                <a:sym typeface="Roboto Slab"/>
              </a:rPr>
              <a:t>Part B</a:t>
            </a:r>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Where  College Happens, pt 1</a:t>
            </a:r>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Learning Etiquette + Engagement</a:t>
            </a:r>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Contents of a Syllabus</a:t>
            </a:r>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Duties + Responsibilities of a Student/Professor</a:t>
            </a:r>
            <a:endParaRPr>
              <a:latin typeface="Roboto Slab"/>
              <a:ea typeface="Roboto Slab"/>
              <a:cs typeface="Roboto Slab"/>
              <a:sym typeface="Roboto Slab"/>
            </a:endParaRPr>
          </a:p>
          <a:p>
            <a:pPr marL="457200" lvl="0" indent="0" algn="l" rtl="0">
              <a:lnSpc>
                <a:spcPct val="115000"/>
              </a:lnSpc>
              <a:spcBef>
                <a:spcPts val="0"/>
              </a:spcBef>
              <a:spcAft>
                <a:spcPts val="0"/>
              </a:spcAft>
              <a:buSzPct val="108108"/>
              <a:buNone/>
            </a:pPr>
            <a:endParaRPr>
              <a:solidFill>
                <a:schemeClr val="accent5"/>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0"/>
          <p:cNvSpPr txBox="1">
            <a:spLocks noGrp="1"/>
          </p:cNvSpPr>
          <p:nvPr>
            <p:ph type="body" idx="1"/>
          </p:nvPr>
        </p:nvSpPr>
        <p:spPr>
          <a:xfrm>
            <a:off x="552650" y="4250175"/>
            <a:ext cx="8501100" cy="598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1800"/>
              <a:buNone/>
            </a:pPr>
            <a:r>
              <a:rPr lang="en" b="1">
                <a:solidFill>
                  <a:schemeClr val="accent6"/>
                </a:solidFill>
              </a:rPr>
              <a:t>Students use CUNYfirst for management of almost all personal records. </a:t>
            </a:r>
            <a:endParaRPr b="1">
              <a:solidFill>
                <a:schemeClr val="accent6"/>
              </a:solidFill>
            </a:endParaRPr>
          </a:p>
        </p:txBody>
      </p:sp>
      <p:pic>
        <p:nvPicPr>
          <p:cNvPr id="301" name="Google Shape;301;p30"/>
          <p:cNvPicPr preferRelativeResize="0"/>
          <p:nvPr/>
        </p:nvPicPr>
        <p:blipFill rotWithShape="1">
          <a:blip r:embed="rId3">
            <a:alphaModFix/>
          </a:blip>
          <a:srcRect/>
          <a:stretch/>
        </p:blipFill>
        <p:spPr>
          <a:xfrm>
            <a:off x="651261" y="553850"/>
            <a:ext cx="7841475" cy="352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1"/>
          <p:cNvSpPr txBox="1">
            <a:spLocks noGrp="1"/>
          </p:cNvSpPr>
          <p:nvPr>
            <p:ph type="body" idx="1"/>
          </p:nvPr>
        </p:nvSpPr>
        <p:spPr>
          <a:xfrm>
            <a:off x="1365150" y="3852000"/>
            <a:ext cx="6413700" cy="10917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1800"/>
              <a:buNone/>
            </a:pPr>
            <a:r>
              <a:rPr lang="en" b="1">
                <a:solidFill>
                  <a:schemeClr val="accent6"/>
                </a:solidFill>
              </a:rPr>
              <a:t>Schedule Builder is a tool you can find within CUNYFirst. You can use it to help register for classes.</a:t>
            </a:r>
            <a:endParaRPr b="1">
              <a:solidFill>
                <a:schemeClr val="accent6"/>
              </a:solidFill>
            </a:endParaRPr>
          </a:p>
        </p:txBody>
      </p:sp>
      <p:pic>
        <p:nvPicPr>
          <p:cNvPr id="307" name="Google Shape;307;p31"/>
          <p:cNvPicPr preferRelativeResize="0"/>
          <p:nvPr/>
        </p:nvPicPr>
        <p:blipFill>
          <a:blip r:embed="rId3">
            <a:alphaModFix/>
          </a:blip>
          <a:stretch>
            <a:fillRect/>
          </a:stretch>
        </p:blipFill>
        <p:spPr>
          <a:xfrm>
            <a:off x="2705100" y="644350"/>
            <a:ext cx="3733800" cy="2895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2"/>
          <p:cNvSpPr txBox="1">
            <a:spLocks noGrp="1"/>
          </p:cNvSpPr>
          <p:nvPr>
            <p:ph type="title"/>
          </p:nvPr>
        </p:nvSpPr>
        <p:spPr>
          <a:xfrm>
            <a:off x="460950" y="3983450"/>
            <a:ext cx="8222100" cy="907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3120" b="1"/>
              <a:t>Schedule Builder is a planning tool that can contain draft versions of your schedule.</a:t>
            </a:r>
            <a:endParaRPr sz="3120" b="1"/>
          </a:p>
          <a:p>
            <a:pPr marL="0" lvl="0" indent="0" algn="ctr" rtl="0">
              <a:lnSpc>
                <a:spcPct val="100000"/>
              </a:lnSpc>
              <a:spcBef>
                <a:spcPts val="0"/>
              </a:spcBef>
              <a:spcAft>
                <a:spcPts val="0"/>
              </a:spcAft>
              <a:buSzPts val="4800"/>
              <a:buNone/>
            </a:pPr>
            <a:endParaRPr sz="3120" b="1"/>
          </a:p>
          <a:p>
            <a:pPr marL="0" lvl="0" indent="0" algn="ctr" rtl="0">
              <a:lnSpc>
                <a:spcPct val="100000"/>
              </a:lnSpc>
              <a:spcBef>
                <a:spcPts val="0"/>
              </a:spcBef>
              <a:spcAft>
                <a:spcPts val="0"/>
              </a:spcAft>
              <a:buSzPts val="4800"/>
              <a:buNone/>
            </a:pPr>
            <a:endParaRPr sz="3120" b="1"/>
          </a:p>
          <a:p>
            <a:pPr marL="0" lvl="0" indent="0" algn="ctr" rtl="0">
              <a:lnSpc>
                <a:spcPct val="100000"/>
              </a:lnSpc>
              <a:spcBef>
                <a:spcPts val="0"/>
              </a:spcBef>
              <a:spcAft>
                <a:spcPts val="0"/>
              </a:spcAft>
              <a:buSzPts val="4800"/>
              <a:buNone/>
            </a:pPr>
            <a:r>
              <a:rPr lang="en" sz="3120" b="1"/>
              <a:t>Do NOT use Schedule Builder to look up your schedule for the upcoming semester! </a:t>
            </a:r>
            <a:r>
              <a:rPr lang="en" sz="3120" b="1">
                <a:solidFill>
                  <a:srgbClr val="FFF2CC"/>
                </a:solidFill>
              </a:rPr>
              <a:t>Instead, use the “Course Planning and Enrollment” tile in CUNY First.</a:t>
            </a:r>
            <a:endParaRPr sz="3120" b="1">
              <a:solidFill>
                <a:srgbClr val="FFF2C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3"/>
          <p:cNvSpPr txBox="1">
            <a:spLocks noGrp="1"/>
          </p:cNvSpPr>
          <p:nvPr>
            <p:ph type="body" idx="1"/>
          </p:nvPr>
        </p:nvSpPr>
        <p:spPr>
          <a:xfrm>
            <a:off x="586050" y="4162975"/>
            <a:ext cx="7971900" cy="598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1865" b="1">
                <a:solidFill>
                  <a:schemeClr val="accent6"/>
                </a:solidFill>
              </a:rPr>
              <a:t>DegreeWorks can also be found within CUNYFirst. Use it to track academic progress and degree requirements.</a:t>
            </a:r>
            <a:endParaRPr sz="1865" b="1">
              <a:solidFill>
                <a:schemeClr val="accent6"/>
              </a:solidFill>
            </a:endParaRPr>
          </a:p>
        </p:txBody>
      </p:sp>
      <p:pic>
        <p:nvPicPr>
          <p:cNvPr id="318" name="Google Shape;318;p33"/>
          <p:cNvPicPr preferRelativeResize="0"/>
          <p:nvPr/>
        </p:nvPicPr>
        <p:blipFill>
          <a:blip r:embed="rId3">
            <a:alphaModFix/>
          </a:blip>
          <a:stretch>
            <a:fillRect/>
          </a:stretch>
        </p:blipFill>
        <p:spPr>
          <a:xfrm>
            <a:off x="2814638" y="728075"/>
            <a:ext cx="3514725" cy="2705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Instructional Modalities</a:t>
            </a:r>
            <a:endParaRPr b="1">
              <a:solidFill>
                <a:schemeClr val="accent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Instructional Modalities at City Tech</a:t>
            </a:r>
            <a:endParaRPr b="1">
              <a:solidFill>
                <a:schemeClr val="accent5"/>
              </a:solidFill>
            </a:endParaRPr>
          </a:p>
        </p:txBody>
      </p:sp>
      <p:sp>
        <p:nvSpPr>
          <p:cNvPr id="329" name="Google Shape;329;p35"/>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Font typeface="Roboto Slab"/>
              <a:buChar char="●"/>
            </a:pPr>
            <a:r>
              <a:rPr lang="en" sz="2300">
                <a:latin typeface="Roboto Slab"/>
                <a:ea typeface="Roboto Slab"/>
                <a:cs typeface="Roboto Slab"/>
                <a:sym typeface="Roboto Slab"/>
              </a:rPr>
              <a:t>In person</a:t>
            </a:r>
            <a:endParaRPr sz="2300">
              <a:latin typeface="Roboto Slab"/>
              <a:ea typeface="Roboto Slab"/>
              <a:cs typeface="Roboto Slab"/>
              <a:sym typeface="Roboto Slab"/>
            </a:endParaRPr>
          </a:p>
          <a:p>
            <a:pPr marL="457200" lvl="0" indent="-374650" algn="l" rtl="0">
              <a:lnSpc>
                <a:spcPct val="115000"/>
              </a:lnSpc>
              <a:spcBef>
                <a:spcPts val="0"/>
              </a:spcBef>
              <a:spcAft>
                <a:spcPts val="0"/>
              </a:spcAft>
              <a:buSzPts val="2300"/>
              <a:buFont typeface="Roboto Slab"/>
              <a:buChar char="●"/>
            </a:pPr>
            <a:r>
              <a:rPr lang="en" sz="2300">
                <a:latin typeface="Roboto Slab"/>
                <a:ea typeface="Roboto Slab"/>
                <a:cs typeface="Roboto Slab"/>
                <a:sym typeface="Roboto Slab"/>
              </a:rPr>
              <a:t>Online</a:t>
            </a:r>
            <a:endParaRPr sz="2300">
              <a:latin typeface="Roboto Slab"/>
              <a:ea typeface="Roboto Slab"/>
              <a:cs typeface="Roboto Slab"/>
              <a:sym typeface="Roboto Slab"/>
            </a:endParaRPr>
          </a:p>
          <a:p>
            <a:pPr marL="914400" lvl="1" indent="-349250" algn="l" rtl="0">
              <a:lnSpc>
                <a:spcPct val="115000"/>
              </a:lnSpc>
              <a:spcBef>
                <a:spcPts val="0"/>
              </a:spcBef>
              <a:spcAft>
                <a:spcPts val="0"/>
              </a:spcAft>
              <a:buSzPts val="1900"/>
              <a:buFont typeface="Roboto Slab"/>
              <a:buChar char="○"/>
            </a:pPr>
            <a:r>
              <a:rPr lang="en" sz="1900">
                <a:latin typeface="Roboto Slab"/>
                <a:ea typeface="Roboto Slab"/>
                <a:cs typeface="Roboto Slab"/>
                <a:sym typeface="Roboto Slab"/>
              </a:rPr>
              <a:t>Synchronous</a:t>
            </a:r>
            <a:endParaRPr sz="1900">
              <a:latin typeface="Roboto Slab"/>
              <a:ea typeface="Roboto Slab"/>
              <a:cs typeface="Roboto Slab"/>
              <a:sym typeface="Roboto Slab"/>
            </a:endParaRPr>
          </a:p>
          <a:p>
            <a:pPr marL="914400" lvl="1" indent="-349250" algn="l" rtl="0">
              <a:lnSpc>
                <a:spcPct val="115000"/>
              </a:lnSpc>
              <a:spcBef>
                <a:spcPts val="0"/>
              </a:spcBef>
              <a:spcAft>
                <a:spcPts val="0"/>
              </a:spcAft>
              <a:buSzPts val="1900"/>
              <a:buFont typeface="Roboto Slab"/>
              <a:buChar char="○"/>
            </a:pPr>
            <a:r>
              <a:rPr lang="en" sz="1900">
                <a:latin typeface="Roboto Slab"/>
                <a:ea typeface="Roboto Slab"/>
                <a:cs typeface="Roboto Slab"/>
                <a:sym typeface="Roboto Slab"/>
              </a:rPr>
              <a:t>Asynchronous</a:t>
            </a:r>
            <a:endParaRPr sz="1900">
              <a:latin typeface="Roboto Slab"/>
              <a:ea typeface="Roboto Slab"/>
              <a:cs typeface="Roboto Slab"/>
              <a:sym typeface="Roboto Slab"/>
            </a:endParaRPr>
          </a:p>
          <a:p>
            <a:pPr marL="457200" lvl="0" indent="-374650" algn="l" rtl="0">
              <a:lnSpc>
                <a:spcPct val="115000"/>
              </a:lnSpc>
              <a:spcBef>
                <a:spcPts val="0"/>
              </a:spcBef>
              <a:spcAft>
                <a:spcPts val="0"/>
              </a:spcAft>
              <a:buSzPts val="2300"/>
              <a:buFont typeface="Roboto Slab"/>
              <a:buChar char="●"/>
            </a:pPr>
            <a:r>
              <a:rPr lang="en" sz="2300">
                <a:latin typeface="Roboto Slab"/>
                <a:ea typeface="Roboto Slab"/>
                <a:cs typeface="Roboto Slab"/>
                <a:sym typeface="Roboto Slab"/>
              </a:rPr>
              <a:t>Hybrid</a:t>
            </a:r>
            <a:endParaRPr sz="2300">
              <a:latin typeface="Roboto Slab"/>
              <a:ea typeface="Roboto Slab"/>
              <a:cs typeface="Roboto Slab"/>
              <a:sym typeface="Roboto Slab"/>
            </a:endParaRPr>
          </a:p>
          <a:p>
            <a:pPr marL="914400" lvl="1" indent="-349250" algn="l" rtl="0">
              <a:spcBef>
                <a:spcPts val="0"/>
              </a:spcBef>
              <a:spcAft>
                <a:spcPts val="0"/>
              </a:spcAft>
              <a:buSzPts val="1900"/>
              <a:buFont typeface="Roboto Slab"/>
              <a:buChar char="○"/>
            </a:pPr>
            <a:r>
              <a:rPr lang="en" sz="1900">
                <a:latin typeface="Roboto Slab"/>
                <a:ea typeface="Roboto Slab"/>
                <a:cs typeface="Roboto Slab"/>
                <a:sym typeface="Roboto Slab"/>
              </a:rPr>
              <a:t>Synchronous</a:t>
            </a:r>
            <a:endParaRPr sz="1900">
              <a:latin typeface="Roboto Slab"/>
              <a:ea typeface="Roboto Slab"/>
              <a:cs typeface="Roboto Slab"/>
              <a:sym typeface="Roboto Slab"/>
            </a:endParaRPr>
          </a:p>
          <a:p>
            <a:pPr marL="914400" lvl="1" indent="-349250" algn="l" rtl="0">
              <a:spcBef>
                <a:spcPts val="0"/>
              </a:spcBef>
              <a:spcAft>
                <a:spcPts val="0"/>
              </a:spcAft>
              <a:buSzPts val="1900"/>
              <a:buFont typeface="Roboto Slab"/>
              <a:buChar char="○"/>
            </a:pPr>
            <a:r>
              <a:rPr lang="en" sz="1900">
                <a:latin typeface="Roboto Slab"/>
                <a:ea typeface="Roboto Slab"/>
                <a:cs typeface="Roboto Slab"/>
                <a:sym typeface="Roboto Slab"/>
              </a:rPr>
              <a:t>Asynchronous</a:t>
            </a:r>
            <a:endParaRPr sz="2300">
              <a:latin typeface="Roboto Slab"/>
              <a:ea typeface="Roboto Slab"/>
              <a:cs typeface="Roboto Slab"/>
              <a:sym typeface="Roboto Sla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400"/>
              <a:buNone/>
            </a:pPr>
            <a:r>
              <a:rPr lang="en" b="1">
                <a:solidFill>
                  <a:schemeClr val="accent5"/>
                </a:solidFill>
              </a:rPr>
              <a:t>Modalities</a:t>
            </a:r>
            <a:endParaRPr b="1">
              <a:solidFill>
                <a:schemeClr val="accent5"/>
              </a:solidFill>
            </a:endParaRPr>
          </a:p>
        </p:txBody>
      </p:sp>
      <p:sp>
        <p:nvSpPr>
          <p:cNvPr id="335" name="Google Shape;335;p36"/>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Font typeface="Roboto Slab"/>
              <a:buChar char="-"/>
            </a:pPr>
            <a:r>
              <a:rPr lang="en" sz="1300">
                <a:latin typeface="Roboto Slab"/>
                <a:ea typeface="Roboto Slab"/>
                <a:cs typeface="Roboto Slab"/>
                <a:sym typeface="Roboto Slab"/>
              </a:rPr>
              <a:t>Which class is fully in person?</a:t>
            </a:r>
            <a:endParaRPr sz="1300">
              <a:latin typeface="Roboto Slab"/>
              <a:ea typeface="Roboto Slab"/>
              <a:cs typeface="Roboto Slab"/>
              <a:sym typeface="Roboto Slab"/>
            </a:endParaRPr>
          </a:p>
          <a:p>
            <a:pPr marL="457200" lvl="0" indent="-311150" algn="l" rtl="0">
              <a:lnSpc>
                <a:spcPct val="115000"/>
              </a:lnSpc>
              <a:spcBef>
                <a:spcPts val="1000"/>
              </a:spcBef>
              <a:spcAft>
                <a:spcPts val="0"/>
              </a:spcAft>
              <a:buSzPts val="1300"/>
              <a:buFont typeface="Roboto Slab"/>
              <a:buChar char="-"/>
            </a:pPr>
            <a:r>
              <a:rPr lang="en" sz="1300">
                <a:latin typeface="Roboto Slab"/>
                <a:ea typeface="Roboto Slab"/>
                <a:cs typeface="Roboto Slab"/>
                <a:sym typeface="Roboto Slab"/>
              </a:rPr>
              <a:t>Which class is Online, Synchronous?</a:t>
            </a:r>
            <a:endParaRPr sz="1300">
              <a:latin typeface="Roboto Slab"/>
              <a:ea typeface="Roboto Slab"/>
              <a:cs typeface="Roboto Slab"/>
              <a:sym typeface="Roboto Slab"/>
            </a:endParaRPr>
          </a:p>
          <a:p>
            <a:pPr marL="457200" lvl="0" indent="-311150" algn="l" rtl="0">
              <a:lnSpc>
                <a:spcPct val="115000"/>
              </a:lnSpc>
              <a:spcBef>
                <a:spcPts val="1000"/>
              </a:spcBef>
              <a:spcAft>
                <a:spcPts val="0"/>
              </a:spcAft>
              <a:buSzPts val="1300"/>
              <a:buFont typeface="Roboto Slab"/>
              <a:buChar char="-"/>
            </a:pPr>
            <a:r>
              <a:rPr lang="en" sz="1300">
                <a:latin typeface="Roboto Slab"/>
                <a:ea typeface="Roboto Slab"/>
                <a:cs typeface="Roboto Slab"/>
                <a:sym typeface="Roboto Slab"/>
              </a:rPr>
              <a:t>Which class is Online, Asynchronous?</a:t>
            </a:r>
            <a:endParaRPr sz="1300">
              <a:latin typeface="Roboto Slab"/>
              <a:ea typeface="Roboto Slab"/>
              <a:cs typeface="Roboto Slab"/>
              <a:sym typeface="Roboto Slab"/>
            </a:endParaRPr>
          </a:p>
          <a:p>
            <a:pPr marL="457200" lvl="0" indent="-311150" algn="l" rtl="0">
              <a:lnSpc>
                <a:spcPct val="115000"/>
              </a:lnSpc>
              <a:spcBef>
                <a:spcPts val="1000"/>
              </a:spcBef>
              <a:spcAft>
                <a:spcPts val="1000"/>
              </a:spcAft>
              <a:buSzPts val="1300"/>
              <a:buFont typeface="Roboto Slab"/>
              <a:buChar char="-"/>
            </a:pPr>
            <a:r>
              <a:rPr lang="en" sz="1300">
                <a:latin typeface="Roboto Slab"/>
                <a:ea typeface="Roboto Slab"/>
                <a:cs typeface="Roboto Slab"/>
                <a:sym typeface="Roboto Slab"/>
              </a:rPr>
              <a:t>Which class is Hybrid?</a:t>
            </a:r>
            <a:endParaRPr sz="1300">
              <a:latin typeface="Roboto Slab"/>
              <a:ea typeface="Roboto Slab"/>
              <a:cs typeface="Roboto Slab"/>
              <a:sym typeface="Roboto Slab"/>
            </a:endParaRPr>
          </a:p>
        </p:txBody>
      </p:sp>
      <p:pic>
        <p:nvPicPr>
          <p:cNvPr id="336" name="Google Shape;336;p36"/>
          <p:cNvPicPr preferRelativeResize="0"/>
          <p:nvPr/>
        </p:nvPicPr>
        <p:blipFill rotWithShape="1">
          <a:blip r:embed="rId3">
            <a:alphaModFix/>
          </a:blip>
          <a:srcRect/>
          <a:stretch/>
        </p:blipFill>
        <p:spPr>
          <a:xfrm>
            <a:off x="3577400" y="627188"/>
            <a:ext cx="5391750" cy="3889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7"/>
          <p:cNvPicPr preferRelativeResize="0"/>
          <p:nvPr/>
        </p:nvPicPr>
        <p:blipFill rotWithShape="1">
          <a:blip r:embed="rId3">
            <a:alphaModFix/>
          </a:blip>
          <a:srcRect/>
          <a:stretch/>
        </p:blipFill>
        <p:spPr>
          <a:xfrm>
            <a:off x="51125" y="555025"/>
            <a:ext cx="5643301" cy="1891834"/>
          </a:xfrm>
          <a:prstGeom prst="rect">
            <a:avLst/>
          </a:prstGeom>
          <a:noFill/>
          <a:ln>
            <a:noFill/>
          </a:ln>
        </p:spPr>
      </p:pic>
      <p:pic>
        <p:nvPicPr>
          <p:cNvPr id="342" name="Google Shape;342;p37"/>
          <p:cNvPicPr preferRelativeResize="0"/>
          <p:nvPr/>
        </p:nvPicPr>
        <p:blipFill rotWithShape="1">
          <a:blip r:embed="rId4">
            <a:alphaModFix/>
          </a:blip>
          <a:srcRect/>
          <a:stretch/>
        </p:blipFill>
        <p:spPr>
          <a:xfrm>
            <a:off x="51125" y="2677718"/>
            <a:ext cx="5643300" cy="2096083"/>
          </a:xfrm>
          <a:prstGeom prst="rect">
            <a:avLst/>
          </a:prstGeom>
          <a:noFill/>
          <a:ln>
            <a:noFill/>
          </a:ln>
        </p:spPr>
      </p:pic>
      <p:pic>
        <p:nvPicPr>
          <p:cNvPr id="343" name="Google Shape;343;p37"/>
          <p:cNvPicPr preferRelativeResize="0"/>
          <p:nvPr/>
        </p:nvPicPr>
        <p:blipFill rotWithShape="1">
          <a:blip r:embed="rId5">
            <a:alphaModFix/>
          </a:blip>
          <a:srcRect/>
          <a:stretch/>
        </p:blipFill>
        <p:spPr>
          <a:xfrm>
            <a:off x="5808875" y="1348775"/>
            <a:ext cx="3258925" cy="2573675"/>
          </a:xfrm>
          <a:prstGeom prst="rect">
            <a:avLst/>
          </a:prstGeom>
          <a:noFill/>
          <a:ln>
            <a:noFill/>
          </a:ln>
        </p:spPr>
      </p:pic>
      <p:sp>
        <p:nvSpPr>
          <p:cNvPr id="344" name="Google Shape;344;p37"/>
          <p:cNvSpPr/>
          <p:nvPr/>
        </p:nvSpPr>
        <p:spPr>
          <a:xfrm>
            <a:off x="6119825" y="1702750"/>
            <a:ext cx="1248000" cy="513300"/>
          </a:xfrm>
          <a:prstGeom prst="ellipse">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7"/>
          <p:cNvSpPr/>
          <p:nvPr/>
        </p:nvSpPr>
        <p:spPr>
          <a:xfrm>
            <a:off x="6119825" y="2315100"/>
            <a:ext cx="1248000" cy="513300"/>
          </a:xfrm>
          <a:prstGeom prst="ellipse">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6" name="Google Shape;346;p37"/>
          <p:cNvCxnSpPr/>
          <p:nvPr/>
        </p:nvCxnSpPr>
        <p:spPr>
          <a:xfrm rot="10800000">
            <a:off x="5405215" y="1761521"/>
            <a:ext cx="714600" cy="187500"/>
          </a:xfrm>
          <a:prstGeom prst="straightConnector1">
            <a:avLst/>
          </a:prstGeom>
          <a:noFill/>
          <a:ln w="38100" cap="flat" cmpd="sng">
            <a:solidFill>
              <a:schemeClr val="accent5"/>
            </a:solidFill>
            <a:prstDash val="solid"/>
            <a:round/>
            <a:headEnd type="none" w="sm" len="sm"/>
            <a:tailEnd type="triangle" w="med" len="med"/>
          </a:ln>
        </p:spPr>
      </p:cxnSp>
      <p:cxnSp>
        <p:nvCxnSpPr>
          <p:cNvPr id="347" name="Google Shape;347;p37"/>
          <p:cNvCxnSpPr>
            <a:stCxn id="345" idx="3"/>
          </p:cNvCxnSpPr>
          <p:nvPr/>
        </p:nvCxnSpPr>
        <p:spPr>
          <a:xfrm flipH="1">
            <a:off x="5374990" y="2753229"/>
            <a:ext cx="927600" cy="769800"/>
          </a:xfrm>
          <a:prstGeom prst="straightConnector1">
            <a:avLst/>
          </a:prstGeom>
          <a:noFill/>
          <a:ln w="38100" cap="flat" cmpd="sng">
            <a:solidFill>
              <a:schemeClr val="accent5"/>
            </a:solidFill>
            <a:prstDash val="solid"/>
            <a:round/>
            <a:headEnd type="none" w="sm" len="sm"/>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8"/>
          <p:cNvPicPr preferRelativeResize="0"/>
          <p:nvPr/>
        </p:nvPicPr>
        <p:blipFill rotWithShape="1">
          <a:blip r:embed="rId3">
            <a:alphaModFix/>
          </a:blip>
          <a:srcRect/>
          <a:stretch/>
        </p:blipFill>
        <p:spPr>
          <a:xfrm>
            <a:off x="5808875" y="1348775"/>
            <a:ext cx="3258925" cy="2573675"/>
          </a:xfrm>
          <a:prstGeom prst="rect">
            <a:avLst/>
          </a:prstGeom>
          <a:noFill/>
          <a:ln>
            <a:noFill/>
          </a:ln>
        </p:spPr>
      </p:pic>
      <p:pic>
        <p:nvPicPr>
          <p:cNvPr id="353" name="Google Shape;353;p38"/>
          <p:cNvPicPr preferRelativeResize="0"/>
          <p:nvPr/>
        </p:nvPicPr>
        <p:blipFill rotWithShape="1">
          <a:blip r:embed="rId4">
            <a:alphaModFix/>
          </a:blip>
          <a:srcRect/>
          <a:stretch/>
        </p:blipFill>
        <p:spPr>
          <a:xfrm>
            <a:off x="152400" y="304800"/>
            <a:ext cx="5580275" cy="2164423"/>
          </a:xfrm>
          <a:prstGeom prst="rect">
            <a:avLst/>
          </a:prstGeom>
          <a:noFill/>
          <a:ln>
            <a:noFill/>
          </a:ln>
        </p:spPr>
      </p:pic>
      <p:pic>
        <p:nvPicPr>
          <p:cNvPr id="354" name="Google Shape;354;p38"/>
          <p:cNvPicPr preferRelativeResize="0"/>
          <p:nvPr/>
        </p:nvPicPr>
        <p:blipFill rotWithShape="1">
          <a:blip r:embed="rId5">
            <a:alphaModFix/>
          </a:blip>
          <a:srcRect/>
          <a:stretch/>
        </p:blipFill>
        <p:spPr>
          <a:xfrm>
            <a:off x="152400" y="2850223"/>
            <a:ext cx="5580275" cy="1852210"/>
          </a:xfrm>
          <a:prstGeom prst="rect">
            <a:avLst/>
          </a:prstGeom>
          <a:noFill/>
          <a:ln>
            <a:noFill/>
          </a:ln>
        </p:spPr>
      </p:pic>
      <p:sp>
        <p:nvSpPr>
          <p:cNvPr id="355" name="Google Shape;355;p38"/>
          <p:cNvSpPr/>
          <p:nvPr/>
        </p:nvSpPr>
        <p:spPr>
          <a:xfrm>
            <a:off x="6119825" y="3361850"/>
            <a:ext cx="1248000" cy="513300"/>
          </a:xfrm>
          <a:prstGeom prst="ellipse">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8"/>
          <p:cNvSpPr/>
          <p:nvPr/>
        </p:nvSpPr>
        <p:spPr>
          <a:xfrm>
            <a:off x="6119825" y="2850225"/>
            <a:ext cx="1248000" cy="513300"/>
          </a:xfrm>
          <a:prstGeom prst="ellipse">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7" name="Google Shape;357;p38"/>
          <p:cNvCxnSpPr>
            <a:stCxn id="356" idx="1"/>
          </p:cNvCxnSpPr>
          <p:nvPr/>
        </p:nvCxnSpPr>
        <p:spPr>
          <a:xfrm rot="10800000">
            <a:off x="5606590" y="2214396"/>
            <a:ext cx="696000" cy="711000"/>
          </a:xfrm>
          <a:prstGeom prst="straightConnector1">
            <a:avLst/>
          </a:prstGeom>
          <a:noFill/>
          <a:ln w="38100" cap="flat" cmpd="sng">
            <a:solidFill>
              <a:schemeClr val="accent5"/>
            </a:solidFill>
            <a:prstDash val="solid"/>
            <a:round/>
            <a:headEnd type="none" w="sm" len="sm"/>
            <a:tailEnd type="triangle" w="med" len="med"/>
          </a:ln>
        </p:spPr>
      </p:cxnSp>
      <p:cxnSp>
        <p:nvCxnSpPr>
          <p:cNvPr id="358" name="Google Shape;358;p38"/>
          <p:cNvCxnSpPr>
            <a:stCxn id="355" idx="3"/>
          </p:cNvCxnSpPr>
          <p:nvPr/>
        </p:nvCxnSpPr>
        <p:spPr>
          <a:xfrm rot="10800000">
            <a:off x="5279590" y="3764579"/>
            <a:ext cx="1023000" cy="35400"/>
          </a:xfrm>
          <a:prstGeom prst="straightConnector1">
            <a:avLst/>
          </a:prstGeom>
          <a:noFill/>
          <a:ln w="38100" cap="flat" cmpd="sng">
            <a:solidFill>
              <a:schemeClr val="accent5"/>
            </a:solidFill>
            <a:prstDash val="solid"/>
            <a:round/>
            <a:headEnd type="none" w="sm" len="sm"/>
            <a:tailEnd type="triangl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9"/>
          <p:cNvSpPr txBox="1">
            <a:spLocks noGrp="1"/>
          </p:cNvSpPr>
          <p:nvPr>
            <p:ph type="title"/>
          </p:nvPr>
        </p:nvSpPr>
        <p:spPr>
          <a:xfrm>
            <a:off x="387900" y="596048"/>
            <a:ext cx="8368200" cy="68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sz="3200" b="1">
                <a:solidFill>
                  <a:schemeClr val="accent5"/>
                </a:solidFill>
              </a:rPr>
              <a:t>Schedule Issues? </a:t>
            </a:r>
            <a:br>
              <a:rPr lang="en" sz="3200" b="1">
                <a:solidFill>
                  <a:schemeClr val="accent5"/>
                </a:solidFill>
              </a:rPr>
            </a:br>
            <a:r>
              <a:rPr lang="en" sz="3200" b="1">
                <a:solidFill>
                  <a:schemeClr val="accent5"/>
                </a:solidFill>
              </a:rPr>
              <a:t>Need help logging onto any apps?</a:t>
            </a:r>
            <a:endParaRPr sz="3200" b="1">
              <a:solidFill>
                <a:schemeClr val="accent5"/>
              </a:solidFill>
            </a:endParaRPr>
          </a:p>
        </p:txBody>
      </p:sp>
      <p:sp>
        <p:nvSpPr>
          <p:cNvPr id="364" name="Google Shape;364;p39"/>
          <p:cNvSpPr txBox="1">
            <a:spLocks noGrp="1"/>
          </p:cNvSpPr>
          <p:nvPr>
            <p:ph type="body" idx="1"/>
          </p:nvPr>
        </p:nvSpPr>
        <p:spPr>
          <a:xfrm>
            <a:off x="1733908" y="2332018"/>
            <a:ext cx="5495027" cy="1472231"/>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000">
                <a:latin typeface="Roboto Slab"/>
                <a:ea typeface="Roboto Slab"/>
                <a:cs typeface="Roboto Slab"/>
                <a:sym typeface="Roboto Slab"/>
              </a:rPr>
              <a:t>Stay at the end of the session today for help.</a:t>
            </a:r>
            <a:endParaRPr sz="2000">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460950" y="16642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A: Academic Basics</a:t>
            </a:r>
            <a:endParaRPr b="1"/>
          </a:p>
        </p:txBody>
      </p:sp>
      <p:sp>
        <p:nvSpPr>
          <p:cNvPr id="143" name="Google Shape;143;p4"/>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#WelcometoCityTech</a:t>
            </a:r>
            <a:endParaRPr sz="4020" b="1">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0"/>
          <p:cNvSpPr txBox="1">
            <a:spLocks noGrp="1"/>
          </p:cNvSpPr>
          <p:nvPr>
            <p:ph type="title"/>
          </p:nvPr>
        </p:nvSpPr>
        <p:spPr>
          <a:xfrm>
            <a:off x="256050" y="1664250"/>
            <a:ext cx="8631900" cy="907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4420" b="1"/>
              <a:t>Part B: Classroom Expectations</a:t>
            </a:r>
            <a:endParaRPr sz="4420" b="1"/>
          </a:p>
        </p:txBody>
      </p:sp>
      <p:sp>
        <p:nvSpPr>
          <p:cNvPr id="370" name="Google Shape;370;p40"/>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The Syllabus and More</a:t>
            </a:r>
            <a:endParaRPr sz="4020" b="1">
              <a:solidFill>
                <a:schemeClr val="accent6"/>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2"/>
          <p:cNvSpPr txBox="1">
            <a:spLocks noGrp="1"/>
          </p:cNvSpPr>
          <p:nvPr>
            <p:ph type="title"/>
          </p:nvPr>
        </p:nvSpPr>
        <p:spPr>
          <a:xfrm>
            <a:off x="190350" y="134450"/>
            <a:ext cx="63723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College happens in lots of places</a:t>
            </a:r>
            <a:endParaRPr/>
          </a:p>
        </p:txBody>
      </p:sp>
      <p:cxnSp>
        <p:nvCxnSpPr>
          <p:cNvPr id="381" name="Google Shape;381;p42"/>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sm" len="sm"/>
            <a:tailEnd type="none" w="sm" len="sm"/>
          </a:ln>
        </p:spPr>
      </p:cxnSp>
      <p:sp>
        <p:nvSpPr>
          <p:cNvPr id="382" name="Google Shape;382;p42"/>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Roboto"/>
                <a:ea typeface="Roboto"/>
                <a:cs typeface="Roboto"/>
                <a:sym typeface="Roboto"/>
              </a:rPr>
              <a:t>These </a:t>
            </a:r>
            <a:endParaRPr sz="20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Roboto"/>
                <a:ea typeface="Roboto"/>
                <a:cs typeface="Roboto"/>
                <a:sym typeface="Roboto"/>
              </a:rPr>
              <a:t>are all necessary parts of college!</a:t>
            </a:r>
            <a:endParaRPr sz="2000" b="0" i="0" u="none" strike="noStrike" cap="none">
              <a:solidFill>
                <a:schemeClr val="dk1"/>
              </a:solidFill>
              <a:latin typeface="Roboto"/>
              <a:ea typeface="Roboto"/>
              <a:cs typeface="Roboto"/>
              <a:sym typeface="Roboto"/>
            </a:endParaRPr>
          </a:p>
        </p:txBody>
      </p:sp>
      <p:pic>
        <p:nvPicPr>
          <p:cNvPr id="383" name="Google Shape;383;p42"/>
          <p:cNvPicPr preferRelativeResize="0"/>
          <p:nvPr/>
        </p:nvPicPr>
        <p:blipFill rotWithShape="1">
          <a:blip r:embed="rId3">
            <a:alphaModFix/>
          </a:blip>
          <a:srcRect/>
          <a:stretch/>
        </p:blipFill>
        <p:spPr>
          <a:xfrm>
            <a:off x="2686975" y="820550"/>
            <a:ext cx="4337225" cy="4205924"/>
          </a:xfrm>
          <a:prstGeom prst="rect">
            <a:avLst/>
          </a:prstGeom>
          <a:noFill/>
          <a:ln>
            <a:noFill/>
          </a:ln>
        </p:spPr>
      </p:pic>
      <p:pic>
        <p:nvPicPr>
          <p:cNvPr id="384" name="Google Shape;384;p42"/>
          <p:cNvPicPr preferRelativeResize="0"/>
          <p:nvPr/>
        </p:nvPicPr>
        <p:blipFill rotWithShape="1">
          <a:blip r:embed="rId4">
            <a:alphaModFix/>
          </a:blip>
          <a:srcRect/>
          <a:stretch/>
        </p:blipFill>
        <p:spPr>
          <a:xfrm>
            <a:off x="1795950" y="878950"/>
            <a:ext cx="6135976" cy="40891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3"/>
          <p:cNvSpPr txBox="1">
            <a:spLocks noGrp="1"/>
          </p:cNvSpPr>
          <p:nvPr>
            <p:ph type="title"/>
          </p:nvPr>
        </p:nvSpPr>
        <p:spPr>
          <a:xfrm>
            <a:off x="190350" y="134450"/>
            <a:ext cx="63723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Now we are focused on…</a:t>
            </a:r>
            <a:endParaRPr/>
          </a:p>
        </p:txBody>
      </p:sp>
      <p:pic>
        <p:nvPicPr>
          <p:cNvPr id="390" name="Google Shape;390;p43"/>
          <p:cNvPicPr preferRelativeResize="0"/>
          <p:nvPr/>
        </p:nvPicPr>
        <p:blipFill rotWithShape="1">
          <a:blip r:embed="rId3">
            <a:alphaModFix/>
          </a:blip>
          <a:srcRect/>
          <a:stretch/>
        </p:blipFill>
        <p:spPr>
          <a:xfrm>
            <a:off x="2710250" y="959050"/>
            <a:ext cx="6029487" cy="4018151"/>
          </a:xfrm>
          <a:prstGeom prst="rect">
            <a:avLst/>
          </a:prstGeom>
          <a:noFill/>
          <a:ln>
            <a:noFill/>
          </a:ln>
        </p:spPr>
      </p:pic>
      <p:cxnSp>
        <p:nvCxnSpPr>
          <p:cNvPr id="391" name="Google Shape;391;p43"/>
          <p:cNvCxnSpPr/>
          <p:nvPr/>
        </p:nvCxnSpPr>
        <p:spPr>
          <a:xfrm>
            <a:off x="1950200" y="1453625"/>
            <a:ext cx="1737600" cy="45870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Learning Etiquette + Engagement</a:t>
            </a:r>
            <a:endParaRPr b="1">
              <a:solidFill>
                <a:schemeClr val="accent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b="1">
                <a:solidFill>
                  <a:schemeClr val="accent5"/>
                </a:solidFill>
              </a:rPr>
              <a:t>Classroom Learning: </a:t>
            </a:r>
            <a:endParaRPr b="1">
              <a:solidFill>
                <a:schemeClr val="accent5"/>
              </a:solidFill>
            </a:endParaRPr>
          </a:p>
          <a:p>
            <a:pPr marL="0" lvl="0" indent="0" algn="l" rtl="0">
              <a:lnSpc>
                <a:spcPct val="100000"/>
              </a:lnSpc>
              <a:spcBef>
                <a:spcPts val="0"/>
              </a:spcBef>
              <a:spcAft>
                <a:spcPts val="0"/>
              </a:spcAft>
              <a:buSzPct val="100000"/>
              <a:buNone/>
            </a:pPr>
            <a:r>
              <a:rPr lang="en" b="1">
                <a:solidFill>
                  <a:schemeClr val="accent5"/>
                </a:solidFill>
              </a:rPr>
              <a:t>The </a:t>
            </a:r>
            <a:r>
              <a:rPr lang="en" b="1">
                <a:solidFill>
                  <a:srgbClr val="FFEB38"/>
                </a:solidFill>
              </a:rPr>
              <a:t>Necessities</a:t>
            </a:r>
            <a:r>
              <a:rPr lang="en" b="1">
                <a:solidFill>
                  <a:schemeClr val="accent5"/>
                </a:solidFill>
              </a:rPr>
              <a:t> of Etiquette</a:t>
            </a:r>
            <a:endParaRPr/>
          </a:p>
        </p:txBody>
      </p:sp>
      <p:sp>
        <p:nvSpPr>
          <p:cNvPr id="402" name="Google Shape;402;p45"/>
          <p:cNvSpPr txBox="1">
            <a:spLocks noGrp="1"/>
          </p:cNvSpPr>
          <p:nvPr>
            <p:ph type="body" idx="1"/>
          </p:nvPr>
        </p:nvSpPr>
        <p:spPr>
          <a:xfrm>
            <a:off x="387900" y="1489825"/>
            <a:ext cx="8368200" cy="35085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Arrive on time </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Leave the classroom only for emergencies</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Pay attention  </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Be prepared to participate</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Take notes (have a pen and paper at all times)</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Headphones off/out!</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Phones on silent and put away</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Communicate with your teacher if you need to break these rules regularly.</a:t>
            </a:r>
            <a:endParaRPr sz="2000" dirty="0">
              <a:latin typeface="Roboto Slab"/>
              <a:ea typeface="Roboto Slab"/>
              <a:cs typeface="Roboto Slab"/>
              <a:sym typeface="Roboto Slab"/>
            </a:endParaRPr>
          </a:p>
          <a:p>
            <a:pPr marL="457200" lvl="0" indent="0" algn="l" rtl="0">
              <a:lnSpc>
                <a:spcPct val="115000"/>
              </a:lnSpc>
              <a:spcBef>
                <a:spcPts val="0"/>
              </a:spcBef>
              <a:spcAft>
                <a:spcPts val="0"/>
              </a:spcAft>
              <a:buSzPts val="1800"/>
              <a:buNone/>
            </a:pPr>
            <a:endParaRPr dirty="0">
              <a:latin typeface="Roboto Slab"/>
              <a:ea typeface="Roboto Slab"/>
              <a:cs typeface="Roboto Slab"/>
              <a:sym typeface="Roboto Sla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b="1">
                <a:solidFill>
                  <a:schemeClr val="accent5"/>
                </a:solidFill>
              </a:rPr>
              <a:t>Classroom Learning: </a:t>
            </a:r>
            <a:endParaRPr b="1">
              <a:solidFill>
                <a:schemeClr val="accent5"/>
              </a:solidFill>
            </a:endParaRPr>
          </a:p>
          <a:p>
            <a:pPr marL="0" lvl="0" indent="0" algn="l" rtl="0">
              <a:lnSpc>
                <a:spcPct val="100000"/>
              </a:lnSpc>
              <a:spcBef>
                <a:spcPts val="0"/>
              </a:spcBef>
              <a:spcAft>
                <a:spcPts val="0"/>
              </a:spcAft>
              <a:buSzPct val="100000"/>
              <a:buNone/>
            </a:pPr>
            <a:r>
              <a:rPr lang="en" b="1">
                <a:solidFill>
                  <a:schemeClr val="accent5"/>
                </a:solidFill>
              </a:rPr>
              <a:t>The “</a:t>
            </a:r>
            <a:r>
              <a:rPr lang="en" b="1">
                <a:solidFill>
                  <a:srgbClr val="FFEB38"/>
                </a:solidFill>
              </a:rPr>
              <a:t>Good-to-Haves</a:t>
            </a:r>
            <a:r>
              <a:rPr lang="en" b="1">
                <a:solidFill>
                  <a:schemeClr val="accent5"/>
                </a:solidFill>
              </a:rPr>
              <a:t>” of Engagement</a:t>
            </a:r>
            <a:endParaRPr/>
          </a:p>
        </p:txBody>
      </p:sp>
      <p:sp>
        <p:nvSpPr>
          <p:cNvPr id="408" name="Google Shape;408;p4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Asking and answering questions</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Addressing your professors</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Active learning doesn’t always mean speaking up</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Choose your seat wisely</a:t>
            </a:r>
            <a:endParaRPr sz="2000">
              <a:latin typeface="Roboto Slab"/>
              <a:ea typeface="Roboto Slab"/>
              <a:cs typeface="Roboto Slab"/>
              <a:sym typeface="Roboto Slab"/>
            </a:endParaRPr>
          </a:p>
          <a:p>
            <a:pPr marL="0" lvl="0" indent="0" algn="l" rtl="0">
              <a:lnSpc>
                <a:spcPct val="115000"/>
              </a:lnSpc>
              <a:spcBef>
                <a:spcPts val="0"/>
              </a:spcBef>
              <a:spcAft>
                <a:spcPts val="0"/>
              </a:spcAft>
              <a:buSzPts val="1800"/>
              <a:buNone/>
            </a:pPr>
            <a:endParaRPr>
              <a:latin typeface="Roboto Slab"/>
              <a:ea typeface="Roboto Slab"/>
              <a:cs typeface="Roboto Slab"/>
              <a:sym typeface="Roboto Slab"/>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Online Learning: Etiquette + Engagement</a:t>
            </a:r>
            <a:endParaRPr b="1">
              <a:solidFill>
                <a:schemeClr val="accent5"/>
              </a:solidFill>
            </a:endParaRPr>
          </a:p>
        </p:txBody>
      </p:sp>
      <p:sp>
        <p:nvSpPr>
          <p:cNvPr id="414" name="Google Shape;414;p4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dirty="0">
                <a:latin typeface="Roboto Slab"/>
                <a:ea typeface="Roboto Slab"/>
                <a:cs typeface="Roboto Slab"/>
                <a:sym typeface="Roboto Slab"/>
              </a:rPr>
              <a:t>Everything from Classroom Learning plus…</a:t>
            </a:r>
            <a:endParaRPr sz="2000" dirty="0">
              <a:latin typeface="Roboto Slab"/>
              <a:ea typeface="Roboto Slab"/>
              <a:cs typeface="Roboto Slab"/>
              <a:sym typeface="Roboto Slab"/>
            </a:endParaRPr>
          </a:p>
          <a:p>
            <a:pPr marL="457200" lvl="0" indent="-355600" algn="l" rtl="0">
              <a:lnSpc>
                <a:spcPct val="115000"/>
              </a:lnSpc>
              <a:spcBef>
                <a:spcPts val="1200"/>
              </a:spcBef>
              <a:spcAft>
                <a:spcPts val="0"/>
              </a:spcAft>
              <a:buSzPts val="2000"/>
              <a:buFont typeface="Roboto Slab"/>
              <a:buChar char="-"/>
            </a:pPr>
            <a:r>
              <a:rPr lang="en-US" sz="2000" dirty="0">
                <a:solidFill>
                  <a:srgbClr val="FBFBB0"/>
                </a:solidFill>
                <a:latin typeface="Roboto Slab"/>
                <a:ea typeface="Roboto Slab"/>
                <a:cs typeface="Roboto Slab"/>
                <a:sym typeface="Roboto Slab"/>
              </a:rPr>
              <a:t>Does your Professor require you have your camera on? This should be discussed with you on the first day. It will also be written in the syllabus. </a:t>
            </a:r>
            <a:endParaRPr sz="2000" dirty="0">
              <a:solidFill>
                <a:srgbClr val="FBFBB0"/>
              </a:solidFill>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Mute your microphone, not your voice!</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Chat to stay connected throughout class.</a:t>
            </a:r>
            <a:endParaRPr sz="2000" dirty="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dirty="0">
                <a:latin typeface="Roboto Slab"/>
                <a:ea typeface="Roboto Slab"/>
                <a:cs typeface="Roboto Slab"/>
                <a:sym typeface="Roboto Slab"/>
              </a:rPr>
              <a:t>Breakout Rooms–be active and participate</a:t>
            </a:r>
            <a:endParaRPr sz="2000" dirty="0">
              <a:latin typeface="Roboto Slab"/>
              <a:ea typeface="Roboto Slab"/>
              <a:cs typeface="Roboto Slab"/>
              <a:sym typeface="Roboto Slab"/>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8"/>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Contents of a Syllabus</a:t>
            </a:r>
            <a:endParaRPr b="1">
              <a:solidFill>
                <a:schemeClr val="accent5"/>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9"/>
          <p:cNvSpPr txBox="1">
            <a:spLocks noGrp="1"/>
          </p:cNvSpPr>
          <p:nvPr>
            <p:ph type="title"/>
          </p:nvPr>
        </p:nvSpPr>
        <p:spPr>
          <a:xfrm>
            <a:off x="327175" y="1590000"/>
            <a:ext cx="8222100" cy="196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7000" b="1"/>
              <a:t>Why is a syllabus so important?</a:t>
            </a:r>
            <a:endParaRPr sz="7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Introductions</a:t>
            </a:r>
            <a:endParaRPr b="1">
              <a:solidFill>
                <a:schemeClr val="accent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50"/>
          <p:cNvPicPr preferRelativeResize="0"/>
          <p:nvPr/>
        </p:nvPicPr>
        <p:blipFill rotWithShape="1">
          <a:blip r:embed="rId3">
            <a:alphaModFix/>
          </a:blip>
          <a:srcRect/>
          <a:stretch/>
        </p:blipFill>
        <p:spPr>
          <a:xfrm>
            <a:off x="1379725" y="310175"/>
            <a:ext cx="6384551" cy="44053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1"/>
          <p:cNvSpPr txBox="1">
            <a:spLocks noGrp="1"/>
          </p:cNvSpPr>
          <p:nvPr>
            <p:ph type="title"/>
          </p:nvPr>
        </p:nvSpPr>
        <p:spPr>
          <a:xfrm>
            <a:off x="360050" y="406825"/>
            <a:ext cx="8222100" cy="196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4000" b="1">
                <a:solidFill>
                  <a:schemeClr val="dk1"/>
                </a:solidFill>
              </a:rPr>
              <a:t>The syllabus is an informal contract between a student and a professor.</a:t>
            </a:r>
            <a:endParaRPr sz="4000" b="1">
              <a:solidFill>
                <a:schemeClr val="dk1"/>
              </a:solidFill>
            </a:endParaRPr>
          </a:p>
        </p:txBody>
      </p:sp>
      <p:sp>
        <p:nvSpPr>
          <p:cNvPr id="435" name="Google Shape;435;p51"/>
          <p:cNvSpPr txBox="1"/>
          <p:nvPr/>
        </p:nvSpPr>
        <p:spPr>
          <a:xfrm>
            <a:off x="656900" y="2705950"/>
            <a:ext cx="7628400" cy="985200"/>
          </a:xfrm>
          <a:prstGeom prst="rect">
            <a:avLst/>
          </a:prstGeom>
          <a:noFill/>
          <a:ln>
            <a:noFill/>
          </a:ln>
        </p:spPr>
        <p:txBody>
          <a:bodyPr spcFirstLastPara="1" wrap="square" lIns="91425" tIns="91425" rIns="91425" bIns="91425" anchor="ctr" anchorCtr="0">
            <a:spAutoFit/>
          </a:bodyPr>
          <a:lstStyle/>
          <a:p>
            <a:pPr marL="457200" marR="0" lvl="0" indent="-368300" algn="l" rtl="0">
              <a:lnSpc>
                <a:spcPct val="100000"/>
              </a:lnSpc>
              <a:spcBef>
                <a:spcPts val="0"/>
              </a:spcBef>
              <a:spcAft>
                <a:spcPts val="0"/>
              </a:spcAft>
              <a:buClr>
                <a:schemeClr val="accent5"/>
              </a:buClr>
              <a:buSzPts val="2200"/>
              <a:buFont typeface="Roboto"/>
              <a:buChar char="●"/>
            </a:pPr>
            <a:r>
              <a:rPr lang="en" sz="2200" b="1" i="0" u="none" strike="noStrike" cap="none">
                <a:solidFill>
                  <a:schemeClr val="accent5"/>
                </a:solidFill>
                <a:latin typeface="Roboto"/>
                <a:ea typeface="Roboto"/>
                <a:cs typeface="Roboto"/>
                <a:sym typeface="Roboto"/>
              </a:rPr>
              <a:t>Lays out requirements and expectations for the student</a:t>
            </a:r>
            <a:endParaRPr sz="2200" b="1" i="0" u="none" strike="noStrike" cap="none">
              <a:solidFill>
                <a:schemeClr val="accent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accent5"/>
              </a:solidFill>
              <a:latin typeface="Roboto"/>
              <a:ea typeface="Roboto"/>
              <a:cs typeface="Roboto"/>
              <a:sym typeface="Roboto"/>
            </a:endParaRPr>
          </a:p>
          <a:p>
            <a:pPr marL="457200" marR="0" lvl="0" indent="-368300" algn="l" rtl="0">
              <a:lnSpc>
                <a:spcPct val="100000"/>
              </a:lnSpc>
              <a:spcBef>
                <a:spcPts val="0"/>
              </a:spcBef>
              <a:spcAft>
                <a:spcPts val="0"/>
              </a:spcAft>
              <a:buClr>
                <a:schemeClr val="accent5"/>
              </a:buClr>
              <a:buSzPts val="2200"/>
              <a:buFont typeface="Roboto"/>
              <a:buChar char="●"/>
            </a:pPr>
            <a:r>
              <a:rPr lang="en" sz="2200" b="1" i="0" u="none" strike="noStrike" cap="none">
                <a:solidFill>
                  <a:schemeClr val="accent5"/>
                </a:solidFill>
                <a:latin typeface="Roboto"/>
                <a:ea typeface="Roboto"/>
                <a:cs typeface="Roboto"/>
                <a:sym typeface="Roboto"/>
              </a:rPr>
              <a:t>Lays out  commitments and standards for the teacher </a:t>
            </a: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52"/>
          <p:cNvPicPr preferRelativeResize="0"/>
          <p:nvPr/>
        </p:nvPicPr>
        <p:blipFill rotWithShape="1">
          <a:blip r:embed="rId3">
            <a:alphaModFix/>
          </a:blip>
          <a:srcRect t="1903" b="1439"/>
          <a:stretch/>
        </p:blipFill>
        <p:spPr>
          <a:xfrm>
            <a:off x="241275" y="260550"/>
            <a:ext cx="5008551" cy="4477651"/>
          </a:xfrm>
          <a:prstGeom prst="rect">
            <a:avLst/>
          </a:prstGeom>
          <a:noFill/>
          <a:ln>
            <a:noFill/>
          </a:ln>
        </p:spPr>
      </p:pic>
      <p:sp>
        <p:nvSpPr>
          <p:cNvPr id="441" name="Google Shape;441;p52"/>
          <p:cNvSpPr txBox="1"/>
          <p:nvPr/>
        </p:nvSpPr>
        <p:spPr>
          <a:xfrm>
            <a:off x="5694400" y="685150"/>
            <a:ext cx="3309900" cy="384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Department Abbreviation</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Course Number</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Course Name</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Course Meeting Information</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Course Site Information</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Instructor Contact Information</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Office Hours Information</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Course Description</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Pre/Co- Requisites </a:t>
            </a:r>
            <a:endParaRPr sz="1400" b="0" i="0" u="none" strike="noStrike" cap="none">
              <a:solidFill>
                <a:schemeClr val="accent6"/>
              </a:solidFill>
              <a:latin typeface="Roboto Slab"/>
              <a:ea typeface="Roboto Slab"/>
              <a:cs typeface="Roboto Slab"/>
              <a:sym typeface="Roboto Slab"/>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53"/>
          <p:cNvPicPr preferRelativeResize="0"/>
          <p:nvPr/>
        </p:nvPicPr>
        <p:blipFill rotWithShape="1">
          <a:blip r:embed="rId3">
            <a:alphaModFix/>
          </a:blip>
          <a:srcRect/>
          <a:stretch/>
        </p:blipFill>
        <p:spPr>
          <a:xfrm>
            <a:off x="95150" y="51800"/>
            <a:ext cx="5599250" cy="2327900"/>
          </a:xfrm>
          <a:prstGeom prst="rect">
            <a:avLst/>
          </a:prstGeom>
          <a:noFill/>
          <a:ln>
            <a:noFill/>
          </a:ln>
        </p:spPr>
      </p:pic>
      <p:sp>
        <p:nvSpPr>
          <p:cNvPr id="447" name="Google Shape;447;p53"/>
          <p:cNvSpPr txBox="1"/>
          <p:nvPr/>
        </p:nvSpPr>
        <p:spPr>
          <a:xfrm>
            <a:off x="6098850" y="685150"/>
            <a:ext cx="29055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Required Texts</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Required Materials</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Required Technology</a:t>
            </a:r>
            <a:endParaRPr sz="1400" b="0" i="0" u="none" strike="noStrike" cap="none">
              <a:solidFill>
                <a:schemeClr val="accent6"/>
              </a:solidFill>
              <a:latin typeface="Roboto Slab"/>
              <a:ea typeface="Roboto Slab"/>
              <a:cs typeface="Roboto Slab"/>
              <a:sym typeface="Roboto Slab"/>
            </a:endParaRPr>
          </a:p>
        </p:txBody>
      </p:sp>
      <p:pic>
        <p:nvPicPr>
          <p:cNvPr id="448" name="Google Shape;448;p53"/>
          <p:cNvPicPr preferRelativeResize="0"/>
          <p:nvPr/>
        </p:nvPicPr>
        <p:blipFill rotWithShape="1">
          <a:blip r:embed="rId4">
            <a:alphaModFix/>
          </a:blip>
          <a:srcRect/>
          <a:stretch/>
        </p:blipFill>
        <p:spPr>
          <a:xfrm>
            <a:off x="4650350" y="2023450"/>
            <a:ext cx="4417450" cy="3046881"/>
          </a:xfrm>
          <a:prstGeom prst="rect">
            <a:avLst/>
          </a:prstGeom>
          <a:noFill/>
          <a:ln>
            <a:noFill/>
          </a:ln>
        </p:spPr>
      </p:pic>
      <p:sp>
        <p:nvSpPr>
          <p:cNvPr id="449" name="Google Shape;449;p53"/>
          <p:cNvSpPr txBox="1"/>
          <p:nvPr/>
        </p:nvSpPr>
        <p:spPr>
          <a:xfrm>
            <a:off x="974650" y="3163225"/>
            <a:ext cx="31929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Grading Breakdown</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Course Assignment Descriptions</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4"/>
          <p:cNvSpPr txBox="1"/>
          <p:nvPr/>
        </p:nvSpPr>
        <p:spPr>
          <a:xfrm>
            <a:off x="424600" y="2304100"/>
            <a:ext cx="290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Course Policies</a:t>
            </a:r>
            <a:endParaRPr sz="1400" b="0" i="0" u="none" strike="noStrike" cap="none">
              <a:solidFill>
                <a:schemeClr val="accent6"/>
              </a:solidFill>
              <a:latin typeface="Roboto Slab"/>
              <a:ea typeface="Roboto Slab"/>
              <a:cs typeface="Roboto Slab"/>
              <a:sym typeface="Roboto Slab"/>
            </a:endParaRPr>
          </a:p>
        </p:txBody>
      </p:sp>
      <p:pic>
        <p:nvPicPr>
          <p:cNvPr id="455" name="Google Shape;455;p54"/>
          <p:cNvPicPr preferRelativeResize="0"/>
          <p:nvPr/>
        </p:nvPicPr>
        <p:blipFill rotWithShape="1">
          <a:blip r:embed="rId3">
            <a:alphaModFix/>
          </a:blip>
          <a:srcRect l="3633" t="1545"/>
          <a:stretch/>
        </p:blipFill>
        <p:spPr>
          <a:xfrm>
            <a:off x="2904675" y="0"/>
            <a:ext cx="6141600" cy="3695450"/>
          </a:xfrm>
          <a:prstGeom prst="rect">
            <a:avLst/>
          </a:prstGeom>
          <a:noFill/>
          <a:ln>
            <a:noFill/>
          </a:ln>
        </p:spPr>
      </p:pic>
      <p:pic>
        <p:nvPicPr>
          <p:cNvPr id="456" name="Google Shape;456;p54"/>
          <p:cNvPicPr preferRelativeResize="0"/>
          <p:nvPr/>
        </p:nvPicPr>
        <p:blipFill rotWithShape="1">
          <a:blip r:embed="rId4">
            <a:alphaModFix/>
          </a:blip>
          <a:srcRect l="2353" t="5891"/>
          <a:stretch/>
        </p:blipFill>
        <p:spPr>
          <a:xfrm>
            <a:off x="2904675" y="3638075"/>
            <a:ext cx="6141599" cy="16446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55"/>
          <p:cNvPicPr preferRelativeResize="0"/>
          <p:nvPr/>
        </p:nvPicPr>
        <p:blipFill rotWithShape="1">
          <a:blip r:embed="rId3">
            <a:alphaModFix/>
          </a:blip>
          <a:srcRect t="3650"/>
          <a:stretch/>
        </p:blipFill>
        <p:spPr>
          <a:xfrm>
            <a:off x="67525" y="77175"/>
            <a:ext cx="6327174" cy="4738225"/>
          </a:xfrm>
          <a:prstGeom prst="rect">
            <a:avLst/>
          </a:prstGeom>
          <a:noFill/>
          <a:ln>
            <a:noFill/>
          </a:ln>
        </p:spPr>
      </p:pic>
      <p:sp>
        <p:nvSpPr>
          <p:cNvPr id="462" name="Google Shape;462;p55"/>
          <p:cNvSpPr txBox="1"/>
          <p:nvPr/>
        </p:nvSpPr>
        <p:spPr>
          <a:xfrm>
            <a:off x="6455900" y="1901075"/>
            <a:ext cx="25959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Accessibility Statement</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Academic Integrity Statement</a:t>
            </a: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Slab"/>
                <a:ea typeface="Roboto Slab"/>
                <a:cs typeface="Roboto Slab"/>
                <a:sym typeface="Roboto Slab"/>
              </a:rPr>
              <a:t>Diversity and Inclusive Education Statement</a:t>
            </a:r>
            <a:endParaRPr sz="1400" b="0" i="0" u="none" strike="noStrike" cap="none">
              <a:solidFill>
                <a:schemeClr val="accent6"/>
              </a:solidFill>
              <a:latin typeface="Roboto Slab"/>
              <a:ea typeface="Roboto Slab"/>
              <a:cs typeface="Roboto Slab"/>
              <a:sym typeface="Roboto Sla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56"/>
          <p:cNvPicPr preferRelativeResize="0"/>
          <p:nvPr/>
        </p:nvPicPr>
        <p:blipFill rotWithShape="1">
          <a:blip r:embed="rId3">
            <a:alphaModFix/>
          </a:blip>
          <a:srcRect l="3956" t="7962" b="12953"/>
          <a:stretch/>
        </p:blipFill>
        <p:spPr>
          <a:xfrm>
            <a:off x="950250" y="183350"/>
            <a:ext cx="7295750" cy="46417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7"/>
          <p:cNvSpPr txBox="1"/>
          <p:nvPr/>
        </p:nvSpPr>
        <p:spPr>
          <a:xfrm>
            <a:off x="598800" y="1879851"/>
            <a:ext cx="7946400" cy="2955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sng" strike="noStrike" cap="none">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Biology 1101 Syllabus</a:t>
            </a:r>
            <a:endParaRPr sz="1800" b="0" i="0" u="none"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r>
              <a:rPr lang="en" sz="1800" b="0" i="0" u="sng" strike="noStrike" cap="none">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Hospitality 1101 Syllabus</a:t>
            </a:r>
            <a:endParaRPr sz="1800" b="0" i="0" u="sng"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r>
              <a:rPr lang="en" sz="1800" b="0" i="0" u="sng" strike="noStrike" cap="none">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Human Services 1102 Syllabus</a:t>
            </a:r>
            <a:endParaRPr sz="1800" b="0" i="0" u="sng"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r>
              <a:rPr lang="en" sz="1800" b="0" i="0" u="sng" strike="noStrike" cap="none">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Math 1190 Syllabus</a:t>
            </a:r>
            <a:endParaRPr sz="1800" b="0" i="0" u="sng"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Roboto Slab"/>
              <a:ea typeface="Roboto Slab"/>
              <a:cs typeface="Roboto Slab"/>
              <a:sym typeface="Roboto Slab"/>
            </a:endParaRPr>
          </a:p>
        </p:txBody>
      </p:sp>
      <p:sp>
        <p:nvSpPr>
          <p:cNvPr id="473" name="Google Shape;473;p57"/>
          <p:cNvSpPr txBox="1"/>
          <p:nvPr/>
        </p:nvSpPr>
        <p:spPr>
          <a:xfrm>
            <a:off x="1977900" y="657574"/>
            <a:ext cx="51882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 sz="3400" b="1" i="0" u="none" strike="noStrike" cap="none">
                <a:solidFill>
                  <a:schemeClr val="accent6"/>
                </a:solidFill>
                <a:latin typeface="Roboto Slab"/>
                <a:ea typeface="Roboto Slab"/>
                <a:cs typeface="Roboto Slab"/>
                <a:sym typeface="Roboto Slab"/>
              </a:rPr>
              <a:t>Sample Syllabi</a:t>
            </a:r>
            <a:endParaRPr sz="3400" b="1" i="0" u="none" strike="noStrike" cap="none">
              <a:solidFill>
                <a:schemeClr val="accent6"/>
              </a:solidFill>
              <a:latin typeface="Roboto Slab"/>
              <a:ea typeface="Roboto Slab"/>
              <a:cs typeface="Roboto Slab"/>
              <a:sym typeface="Roboto Slab"/>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8"/>
          <p:cNvSpPr txBox="1"/>
          <p:nvPr/>
        </p:nvSpPr>
        <p:spPr>
          <a:xfrm>
            <a:off x="339750" y="393225"/>
            <a:ext cx="66462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 sz="3400" b="1" i="0" u="none" strike="noStrike" cap="none" dirty="0">
                <a:solidFill>
                  <a:schemeClr val="dk1"/>
                </a:solidFill>
                <a:latin typeface="Roboto Slab"/>
                <a:ea typeface="Roboto Slab"/>
                <a:cs typeface="Roboto Slab"/>
                <a:sym typeface="Roboto Slab"/>
              </a:rPr>
              <a:t>Group Work 101 (</a:t>
            </a:r>
            <a:r>
              <a:rPr lang="en" sz="3200" b="1" i="0" u="none" strike="noStrike" cap="none" dirty="0">
                <a:solidFill>
                  <a:schemeClr val="dk1"/>
                </a:solidFill>
                <a:latin typeface="Roboto Slab"/>
                <a:ea typeface="Roboto Slab"/>
                <a:cs typeface="Roboto Slab"/>
                <a:sym typeface="Roboto Slab"/>
              </a:rPr>
              <a:t>checklist PDF</a:t>
            </a:r>
            <a:r>
              <a:rPr lang="en" sz="3400" b="1" i="0" u="none" strike="noStrike" cap="none" dirty="0">
                <a:solidFill>
                  <a:schemeClr val="dk1"/>
                </a:solidFill>
                <a:latin typeface="Roboto Slab"/>
                <a:ea typeface="Roboto Slab"/>
                <a:cs typeface="Roboto Slab"/>
                <a:sym typeface="Roboto Slab"/>
              </a:rPr>
              <a:t>)</a:t>
            </a:r>
            <a:endParaRPr sz="3400" b="1" i="0" u="none" strike="noStrike" cap="none" dirty="0">
              <a:solidFill>
                <a:schemeClr val="dk1"/>
              </a:solidFill>
              <a:latin typeface="Roboto Slab"/>
              <a:ea typeface="Roboto Slab"/>
              <a:cs typeface="Roboto Slab"/>
              <a:sym typeface="Roboto Slab"/>
            </a:endParaRPr>
          </a:p>
        </p:txBody>
      </p:sp>
      <p:sp>
        <p:nvSpPr>
          <p:cNvPr id="479" name="Google Shape;479;p58"/>
          <p:cNvSpPr txBox="1"/>
          <p:nvPr/>
        </p:nvSpPr>
        <p:spPr>
          <a:xfrm>
            <a:off x="1191456" y="1290613"/>
            <a:ext cx="67611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a:solidFill>
                  <a:srgbClr val="FFFF00"/>
                </a:solidFill>
                <a:latin typeface="Roboto Slab"/>
                <a:ea typeface="Roboto Slab"/>
                <a:cs typeface="Roboto Slab"/>
                <a:sym typeface="Roboto Slab"/>
              </a:rPr>
              <a:t>Here are some basic requirements for working in a group in class. Make sure you are ready to work with others!</a:t>
            </a:r>
            <a:endParaRPr sz="1600" b="1" i="0" u="none" strike="noStrike" cap="none">
              <a:solidFill>
                <a:srgbClr val="000000"/>
              </a:solidFill>
              <a:latin typeface="Arial"/>
              <a:ea typeface="Arial"/>
              <a:cs typeface="Arial"/>
              <a:sym typeface="Arial"/>
            </a:endParaRPr>
          </a:p>
        </p:txBody>
      </p:sp>
      <p:sp>
        <p:nvSpPr>
          <p:cNvPr id="480" name="Google Shape;480;p58"/>
          <p:cNvSpPr txBox="1"/>
          <p:nvPr/>
        </p:nvSpPr>
        <p:spPr>
          <a:xfrm>
            <a:off x="340050" y="1875625"/>
            <a:ext cx="8463900" cy="3563400"/>
          </a:xfrm>
          <a:prstGeom prst="rect">
            <a:avLst/>
          </a:prstGeom>
          <a:noFill/>
          <a:ln>
            <a:noFill/>
          </a:ln>
        </p:spPr>
        <p:txBody>
          <a:bodyPr spcFirstLastPara="1" wrap="square" lIns="91425" tIns="45700" rIns="91425" bIns="45700" anchor="t" anchorCtr="0">
            <a:spAutoFit/>
          </a:bodyPr>
          <a:lstStyle/>
          <a:p>
            <a:pPr marL="457200" marR="0" lvl="0" indent="-323850" algn="l" rtl="0">
              <a:lnSpc>
                <a:spcPct val="100000"/>
              </a:lnSpc>
              <a:spcBef>
                <a:spcPts val="0"/>
              </a:spcBef>
              <a:spcAft>
                <a:spcPts val="0"/>
              </a:spcAft>
              <a:buClr>
                <a:schemeClr val="dk1"/>
              </a:buClr>
              <a:buSzPts val="1500"/>
              <a:buFont typeface="Roboto Slab"/>
              <a:buChar char="●"/>
            </a:pPr>
            <a:r>
              <a:rPr lang="en" sz="1500" b="0" i="0" u="none" strike="noStrike" cap="none">
                <a:solidFill>
                  <a:schemeClr val="dk1"/>
                </a:solidFill>
                <a:latin typeface="Roboto Slab"/>
                <a:ea typeface="Roboto Slab"/>
                <a:cs typeface="Roboto Slab"/>
                <a:sym typeface="Roboto Slab"/>
              </a:rPr>
              <a:t>You are  facing everyone else in your group, and your back is to no one in your group.</a:t>
            </a:r>
            <a:endParaRPr sz="1500" b="0" i="0" u="none" strike="noStrike" cap="none">
              <a:solidFill>
                <a:schemeClr val="dk1"/>
              </a:solidFill>
              <a:latin typeface="Roboto Slab"/>
              <a:ea typeface="Roboto Slab"/>
              <a:cs typeface="Roboto Slab"/>
              <a:sym typeface="Roboto Slab"/>
            </a:endParaRPr>
          </a:p>
          <a:p>
            <a:pPr marL="457200" marR="0" lvl="0" indent="-323850" algn="l" rtl="0">
              <a:lnSpc>
                <a:spcPct val="100000"/>
              </a:lnSpc>
              <a:spcBef>
                <a:spcPts val="300"/>
              </a:spcBef>
              <a:spcAft>
                <a:spcPts val="0"/>
              </a:spcAft>
              <a:buClr>
                <a:schemeClr val="dk1"/>
              </a:buClr>
              <a:buSzPts val="1500"/>
              <a:buFont typeface="Roboto Slab"/>
              <a:buChar char="●"/>
            </a:pPr>
            <a:r>
              <a:rPr lang="en" sz="1500" b="0" i="0" u="none" strike="noStrike" cap="none">
                <a:solidFill>
                  <a:schemeClr val="dk1"/>
                </a:solidFill>
                <a:latin typeface="Roboto Slab"/>
                <a:ea typeface="Roboto Slab"/>
                <a:cs typeface="Roboto Slab"/>
                <a:sym typeface="Roboto Slab"/>
              </a:rPr>
              <a:t>You are sitting close enough to every other person in your group that they can hear or understand you and you can hear or understand them if they speak at a normal volume.</a:t>
            </a:r>
            <a:endParaRPr sz="1500" b="0" i="0" u="none" strike="noStrike" cap="none">
              <a:solidFill>
                <a:schemeClr val="dk1"/>
              </a:solidFill>
              <a:latin typeface="Roboto Slab"/>
              <a:ea typeface="Roboto Slab"/>
              <a:cs typeface="Roboto Slab"/>
              <a:sym typeface="Roboto Slab"/>
            </a:endParaRPr>
          </a:p>
          <a:p>
            <a:pPr marL="457200" marR="0" lvl="0" indent="-323850" algn="l" rtl="0">
              <a:lnSpc>
                <a:spcPct val="100000"/>
              </a:lnSpc>
              <a:spcBef>
                <a:spcPts val="300"/>
              </a:spcBef>
              <a:spcAft>
                <a:spcPts val="0"/>
              </a:spcAft>
              <a:buClr>
                <a:schemeClr val="dk1"/>
              </a:buClr>
              <a:buSzPts val="1500"/>
              <a:buFont typeface="Roboto Slab"/>
              <a:buChar char="●"/>
            </a:pPr>
            <a:r>
              <a:rPr lang="en" sz="1500" b="0" i="0" u="none" strike="noStrike" cap="none">
                <a:solidFill>
                  <a:schemeClr val="dk1"/>
                </a:solidFill>
                <a:latin typeface="Roboto Slab"/>
                <a:ea typeface="Roboto Slab"/>
                <a:cs typeface="Roboto Slab"/>
                <a:sym typeface="Roboto Slab"/>
              </a:rPr>
              <a:t>You have introduced myself to your group.</a:t>
            </a:r>
            <a:endParaRPr sz="1500" b="0" i="0" u="none" strike="noStrike" cap="none">
              <a:solidFill>
                <a:schemeClr val="dk1"/>
              </a:solidFill>
              <a:latin typeface="Roboto Slab"/>
              <a:ea typeface="Roboto Slab"/>
              <a:cs typeface="Roboto Slab"/>
              <a:sym typeface="Roboto Slab"/>
            </a:endParaRPr>
          </a:p>
          <a:p>
            <a:pPr marL="457200" marR="0" lvl="0" indent="-323850" algn="l" rtl="0">
              <a:lnSpc>
                <a:spcPct val="100000"/>
              </a:lnSpc>
              <a:spcBef>
                <a:spcPts val="300"/>
              </a:spcBef>
              <a:spcAft>
                <a:spcPts val="0"/>
              </a:spcAft>
              <a:buClr>
                <a:schemeClr val="dk1"/>
              </a:buClr>
              <a:buSzPts val="1500"/>
              <a:buFont typeface="Roboto Slab"/>
              <a:buChar char="●"/>
            </a:pPr>
            <a:r>
              <a:rPr lang="en" sz="1500" b="0" i="0" u="none" strike="noStrike" cap="none">
                <a:solidFill>
                  <a:schemeClr val="dk1"/>
                </a:solidFill>
                <a:latin typeface="Roboto Slab"/>
                <a:ea typeface="Roboto Slab"/>
                <a:cs typeface="Roboto Slab"/>
                <a:sym typeface="Roboto Slab"/>
              </a:rPr>
              <a:t>You  know the names of everyone else in your group.</a:t>
            </a:r>
            <a:endParaRPr sz="1500" b="0" i="0" u="none" strike="noStrike" cap="none">
              <a:solidFill>
                <a:schemeClr val="dk1"/>
              </a:solidFill>
              <a:latin typeface="Roboto Slab"/>
              <a:ea typeface="Roboto Slab"/>
              <a:cs typeface="Roboto Slab"/>
              <a:sym typeface="Roboto Slab"/>
            </a:endParaRPr>
          </a:p>
          <a:p>
            <a:pPr marL="457200" marR="0" lvl="0" indent="-323850" algn="l" rtl="0">
              <a:lnSpc>
                <a:spcPct val="100000"/>
              </a:lnSpc>
              <a:spcBef>
                <a:spcPts val="300"/>
              </a:spcBef>
              <a:spcAft>
                <a:spcPts val="0"/>
              </a:spcAft>
              <a:buClr>
                <a:schemeClr val="dk1"/>
              </a:buClr>
              <a:buSzPts val="1500"/>
              <a:buFont typeface="Roboto Slab"/>
              <a:buChar char="●"/>
            </a:pPr>
            <a:r>
              <a:rPr lang="en" sz="1500" b="0" i="0" u="none" strike="noStrike" cap="none">
                <a:solidFill>
                  <a:schemeClr val="dk1"/>
                </a:solidFill>
                <a:latin typeface="Roboto Slab"/>
                <a:ea typeface="Roboto Slab"/>
                <a:cs typeface="Roboto Slab"/>
                <a:sym typeface="Roboto Slab"/>
              </a:rPr>
              <a:t>You are prepared to look at others when they speak and/or to show interest and engagement in other ways.</a:t>
            </a:r>
            <a:endParaRPr sz="1500" b="0" i="0" u="none" strike="noStrike" cap="none">
              <a:solidFill>
                <a:schemeClr val="dk1"/>
              </a:solidFill>
              <a:latin typeface="Roboto Slab"/>
              <a:ea typeface="Roboto Slab"/>
              <a:cs typeface="Roboto Slab"/>
              <a:sym typeface="Roboto Slab"/>
            </a:endParaRPr>
          </a:p>
          <a:p>
            <a:pPr marL="457200" marR="0" lvl="0" indent="-323850" algn="l" rtl="0">
              <a:lnSpc>
                <a:spcPct val="100000"/>
              </a:lnSpc>
              <a:spcBef>
                <a:spcPts val="300"/>
              </a:spcBef>
              <a:spcAft>
                <a:spcPts val="0"/>
              </a:spcAft>
              <a:buClr>
                <a:schemeClr val="dk1"/>
              </a:buClr>
              <a:buSzPts val="1500"/>
              <a:buFont typeface="Roboto Slab"/>
              <a:buChar char="●"/>
            </a:pPr>
            <a:r>
              <a:rPr lang="en" sz="1500" b="0" i="0" u="none" strike="noStrike" cap="none">
                <a:solidFill>
                  <a:schemeClr val="dk1"/>
                </a:solidFill>
                <a:latin typeface="Roboto Slab"/>
                <a:ea typeface="Roboto Slab"/>
                <a:cs typeface="Roboto Slab"/>
                <a:sym typeface="Roboto Slab"/>
              </a:rPr>
              <a:t>Your group has made sure that you all understand the directions and are ready to work.</a:t>
            </a:r>
            <a:endParaRPr sz="1500" b="0" i="0" u="none" strike="noStrike" cap="none">
              <a:solidFill>
                <a:schemeClr val="dk1"/>
              </a:solidFill>
              <a:latin typeface="Roboto Slab"/>
              <a:ea typeface="Roboto Slab"/>
              <a:cs typeface="Roboto Slab"/>
              <a:sym typeface="Roboto Slab"/>
            </a:endParaRPr>
          </a:p>
          <a:p>
            <a:pPr marL="457200" marR="0" lvl="0" indent="-323850" algn="l" rtl="0">
              <a:lnSpc>
                <a:spcPct val="100000"/>
              </a:lnSpc>
              <a:spcBef>
                <a:spcPts val="300"/>
              </a:spcBef>
              <a:spcAft>
                <a:spcPts val="0"/>
              </a:spcAft>
              <a:buClr>
                <a:schemeClr val="dk1"/>
              </a:buClr>
              <a:buSzPts val="1500"/>
              <a:buFont typeface="Roboto Slab"/>
              <a:buChar char="●"/>
            </a:pPr>
            <a:r>
              <a:rPr lang="en" sz="1500" b="0" i="0" u="none" strike="noStrike" cap="none">
                <a:solidFill>
                  <a:schemeClr val="dk1"/>
                </a:solidFill>
                <a:latin typeface="Roboto Slab"/>
                <a:ea typeface="Roboto Slab"/>
                <a:cs typeface="Roboto Slab"/>
                <a:sym typeface="Roboto Slab"/>
              </a:rPr>
              <a:t>You have designated a secretary or note-taker, if necessary. (If no one volunteers, draw numbers, count off, use “rock, paper, scissors,” etc. to pick someone.)</a:t>
            </a:r>
            <a:endParaRPr sz="1500" b="0" i="0" u="none" strike="noStrike" cap="none">
              <a:solidFill>
                <a:schemeClr val="dk1"/>
              </a:solidFill>
              <a:latin typeface="Roboto Slab"/>
              <a:ea typeface="Roboto Slab"/>
              <a:cs typeface="Roboto Slab"/>
              <a:sym typeface="Roboto Slab"/>
            </a:endParaRPr>
          </a:p>
          <a:p>
            <a:pPr marL="285750" marR="0" lvl="0" indent="-196850" algn="l" rtl="0">
              <a:lnSpc>
                <a:spcPct val="100000"/>
              </a:lnSpc>
              <a:spcBef>
                <a:spcPts val="300"/>
              </a:spcBef>
              <a:spcAft>
                <a:spcPts val="0"/>
              </a:spcAft>
              <a:buClr>
                <a:schemeClr val="dk1"/>
              </a:buClr>
              <a:buSzPts val="1400"/>
              <a:buFont typeface="Arial"/>
              <a:buNone/>
            </a:pPr>
            <a:endParaRPr sz="1400" b="0" i="0" u="none" strike="noStrike" cap="none">
              <a:solidFill>
                <a:schemeClr val="dk1"/>
              </a:solidFill>
              <a:latin typeface="Roboto Slab"/>
              <a:ea typeface="Roboto Slab"/>
              <a:cs typeface="Roboto Slab"/>
              <a:sym typeface="Roboto Slab"/>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Roboto Slab"/>
              <a:ea typeface="Roboto Slab"/>
              <a:cs typeface="Roboto Slab"/>
              <a:sym typeface="Roboto Slab"/>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9"/>
          <p:cNvSpPr txBox="1"/>
          <p:nvPr/>
        </p:nvSpPr>
        <p:spPr>
          <a:xfrm>
            <a:off x="339750" y="393218"/>
            <a:ext cx="54846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chemeClr val="accent5"/>
                </a:solidFill>
                <a:latin typeface="Roboto Slab"/>
                <a:ea typeface="Roboto Slab"/>
                <a:cs typeface="Roboto Slab"/>
                <a:sym typeface="Roboto Slab"/>
              </a:rPr>
              <a:t>Syllabus Scavenger Hunt</a:t>
            </a:r>
            <a:endParaRPr sz="3400" b="1" i="0" u="none" strike="noStrike" cap="none">
              <a:solidFill>
                <a:schemeClr val="accent5"/>
              </a:solidFill>
              <a:latin typeface="Roboto Slab"/>
              <a:ea typeface="Roboto Slab"/>
              <a:cs typeface="Roboto Slab"/>
              <a:sym typeface="Roboto Slab"/>
            </a:endParaRPr>
          </a:p>
        </p:txBody>
      </p:sp>
      <p:sp>
        <p:nvSpPr>
          <p:cNvPr id="486" name="Google Shape;486;p59"/>
          <p:cNvSpPr txBox="1"/>
          <p:nvPr/>
        </p:nvSpPr>
        <p:spPr>
          <a:xfrm>
            <a:off x="1191456" y="1515101"/>
            <a:ext cx="67611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rgbClr val="FFFF00"/>
                </a:solidFill>
                <a:latin typeface="Roboto Slab"/>
                <a:ea typeface="Roboto Slab"/>
                <a:cs typeface="Roboto Slab"/>
                <a:sym typeface="Roboto Slab"/>
              </a:rPr>
              <a:t>Let’s look through a sample syllabus and answer the following questions:</a:t>
            </a:r>
            <a:endParaRPr sz="1400" b="1" i="0" u="none" strike="noStrike" cap="none" dirty="0">
              <a:solidFill>
                <a:srgbClr val="000000"/>
              </a:solidFill>
              <a:latin typeface="Arial"/>
              <a:ea typeface="Arial"/>
              <a:cs typeface="Arial"/>
              <a:sym typeface="Arial"/>
            </a:endParaRPr>
          </a:p>
        </p:txBody>
      </p:sp>
      <p:sp>
        <p:nvSpPr>
          <p:cNvPr id="487" name="Google Shape;487;p59"/>
          <p:cNvSpPr txBox="1"/>
          <p:nvPr/>
        </p:nvSpPr>
        <p:spPr>
          <a:xfrm>
            <a:off x="1011179" y="2139758"/>
            <a:ext cx="7121700" cy="338550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 sz="1400" b="0" i="0" u="none" strike="noStrike" cap="none" dirty="0">
                <a:solidFill>
                  <a:schemeClr val="dk1"/>
                </a:solidFill>
                <a:latin typeface="Roboto Slab"/>
                <a:ea typeface="Roboto Slab"/>
                <a:cs typeface="Roboto Slab"/>
                <a:sym typeface="Roboto Slab"/>
              </a:rPr>
              <a:t>If you want to email your professor, where on the syllabus are you likely to find their email address? What is this professor’s e-mail address?</a:t>
            </a:r>
            <a:endParaRPr sz="1400" b="0" i="0" u="none" strike="noStrike" cap="none" dirty="0">
              <a:solidFill>
                <a:srgbClr val="000000"/>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Arial"/>
              <a:buNone/>
            </a:pPr>
            <a:endParaRPr sz="800" b="0" i="0" u="none" strike="noStrike" cap="none" dirty="0">
              <a:solidFill>
                <a:schemeClr val="dk1"/>
              </a:solidFill>
              <a:latin typeface="Roboto Slab"/>
              <a:ea typeface="Roboto Slab"/>
              <a:cs typeface="Roboto Slab"/>
              <a:sym typeface="Roboto Slab"/>
            </a:endParaRPr>
          </a:p>
          <a:p>
            <a:pPr marL="285750" marR="0" lvl="0" indent="-285750" algn="l" rtl="0">
              <a:lnSpc>
                <a:spcPct val="100000"/>
              </a:lnSpc>
              <a:spcBef>
                <a:spcPts val="0"/>
              </a:spcBef>
              <a:spcAft>
                <a:spcPts val="0"/>
              </a:spcAft>
              <a:buClr>
                <a:schemeClr val="dk1"/>
              </a:buClr>
              <a:buSzPts val="1400"/>
              <a:buFont typeface="Arial"/>
              <a:buChar char="•"/>
            </a:pPr>
            <a:r>
              <a:rPr lang="en" sz="1400" b="0" i="0" u="none" strike="noStrike" cap="none" dirty="0">
                <a:solidFill>
                  <a:schemeClr val="dk1"/>
                </a:solidFill>
                <a:latin typeface="Roboto Slab"/>
                <a:ea typeface="Roboto Slab"/>
                <a:cs typeface="Roboto Slab"/>
                <a:sym typeface="Roboto Slab"/>
              </a:rPr>
              <a:t>Where should you look to find a breakdown of how your final grade will be calculated? H</a:t>
            </a:r>
            <a:r>
              <a:rPr lang="en-US" sz="1400" b="0" i="0" u="none" strike="noStrike" cap="none" dirty="0">
                <a:solidFill>
                  <a:schemeClr val="dk1"/>
                </a:solidFill>
                <a:latin typeface="Roboto Slab"/>
                <a:ea typeface="Roboto Slab"/>
                <a:cs typeface="Roboto Slab"/>
                <a:sym typeface="Roboto Slab"/>
              </a:rPr>
              <a:t>o</a:t>
            </a:r>
            <a:r>
              <a:rPr lang="en" sz="1400" b="0" i="0" u="none" strike="noStrike" cap="none" dirty="0">
                <a:solidFill>
                  <a:schemeClr val="dk1"/>
                </a:solidFill>
                <a:latin typeface="Roboto Slab"/>
                <a:ea typeface="Roboto Slab"/>
                <a:cs typeface="Roboto Slab"/>
                <a:sym typeface="Roboto Slab"/>
              </a:rPr>
              <a:t>w is the final grade calculated in this sample class?</a:t>
            </a:r>
            <a:endParaRPr sz="1400" b="0" i="0" u="none" strike="noStrike" cap="none" dirty="0">
              <a:solidFill>
                <a:srgbClr val="000000"/>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Arial"/>
              <a:buNone/>
            </a:pPr>
            <a:endParaRPr sz="800" b="0" i="0" u="none" strike="noStrike" cap="none" dirty="0">
              <a:solidFill>
                <a:schemeClr val="dk1"/>
              </a:solidFill>
              <a:latin typeface="Roboto Slab"/>
              <a:ea typeface="Roboto Slab"/>
              <a:cs typeface="Roboto Slab"/>
              <a:sym typeface="Roboto Slab"/>
            </a:endParaRPr>
          </a:p>
          <a:p>
            <a:pPr marL="285750" marR="0" lvl="0" indent="-285750" algn="l" rtl="0">
              <a:lnSpc>
                <a:spcPct val="100000"/>
              </a:lnSpc>
              <a:spcBef>
                <a:spcPts val="0"/>
              </a:spcBef>
              <a:spcAft>
                <a:spcPts val="0"/>
              </a:spcAft>
              <a:buClr>
                <a:schemeClr val="dk1"/>
              </a:buClr>
              <a:buSzPts val="1400"/>
              <a:buFont typeface="Arial"/>
              <a:buChar char="•"/>
            </a:pPr>
            <a:r>
              <a:rPr lang="en" sz="1400" b="0" i="0" u="none" strike="noStrike" cap="none" dirty="0">
                <a:solidFill>
                  <a:schemeClr val="dk1"/>
                </a:solidFill>
                <a:latin typeface="Roboto Slab"/>
                <a:ea typeface="Roboto Slab"/>
                <a:cs typeface="Roboto Slab"/>
                <a:sym typeface="Roboto Slab"/>
              </a:rPr>
              <a:t>If you want to know what you will be discussing in class on a certain day, where are you likely to find that information? What did this class read in Week 6?</a:t>
            </a:r>
            <a:endParaRPr sz="1400" b="0" i="0" u="none" strike="noStrike" cap="none" dirty="0">
              <a:solidFill>
                <a:srgbClr val="000000"/>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Arial"/>
              <a:buNone/>
            </a:pPr>
            <a:endParaRPr sz="800" b="0" i="0" u="none" strike="noStrike" cap="none" dirty="0">
              <a:solidFill>
                <a:schemeClr val="dk1"/>
              </a:solidFill>
              <a:latin typeface="Roboto Slab"/>
              <a:ea typeface="Roboto Slab"/>
              <a:cs typeface="Roboto Slab"/>
              <a:sym typeface="Roboto Slab"/>
            </a:endParaRPr>
          </a:p>
          <a:p>
            <a:pPr marL="285750" marR="0" lvl="0" indent="-285750" algn="l" rtl="0">
              <a:lnSpc>
                <a:spcPct val="100000"/>
              </a:lnSpc>
              <a:spcBef>
                <a:spcPts val="0"/>
              </a:spcBef>
              <a:spcAft>
                <a:spcPts val="0"/>
              </a:spcAft>
              <a:buClr>
                <a:schemeClr val="dk1"/>
              </a:buClr>
              <a:buSzPts val="1400"/>
              <a:buFont typeface="Arial"/>
              <a:buChar char="•"/>
            </a:pPr>
            <a:r>
              <a:rPr lang="en" sz="1400" b="0" i="0" u="none" strike="noStrike" cap="none" dirty="0">
                <a:solidFill>
                  <a:schemeClr val="dk1"/>
                </a:solidFill>
                <a:latin typeface="Roboto Slab"/>
                <a:ea typeface="Roboto Slab"/>
                <a:cs typeface="Roboto Slab"/>
                <a:sym typeface="Roboto Slab"/>
              </a:rPr>
              <a:t>Where will you be likely to find the time and location of your professor’s student hours (office hours)? When are this professor’s office hours?</a:t>
            </a:r>
            <a:endParaRPr sz="1400" b="0" i="0" u="none" strike="noStrike" cap="none" dirty="0">
              <a:solidFill>
                <a:srgbClr val="000000"/>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Arial"/>
              <a:buNone/>
            </a:pPr>
            <a:endParaRPr sz="800" b="0" i="0" u="none" strike="noStrike" cap="none" dirty="0">
              <a:solidFill>
                <a:schemeClr val="dk1"/>
              </a:solidFill>
              <a:latin typeface="Roboto Slab"/>
              <a:ea typeface="Roboto Slab"/>
              <a:cs typeface="Roboto Slab"/>
              <a:sym typeface="Roboto Slab"/>
            </a:endParaRPr>
          </a:p>
          <a:p>
            <a:pPr marL="285750" marR="0" lvl="0" indent="-285750" algn="l" rtl="0">
              <a:lnSpc>
                <a:spcPct val="100000"/>
              </a:lnSpc>
              <a:spcBef>
                <a:spcPts val="0"/>
              </a:spcBef>
              <a:spcAft>
                <a:spcPts val="0"/>
              </a:spcAft>
              <a:buClr>
                <a:schemeClr val="dk1"/>
              </a:buClr>
              <a:buSzPts val="1400"/>
              <a:buFont typeface="Arial"/>
              <a:buChar char="•"/>
            </a:pPr>
            <a:r>
              <a:rPr lang="en" sz="1400" b="0" i="0" u="none" strike="noStrike" cap="none" dirty="0">
                <a:solidFill>
                  <a:schemeClr val="dk1"/>
                </a:solidFill>
                <a:latin typeface="Roboto Slab"/>
                <a:ea typeface="Roboto Slab"/>
                <a:cs typeface="Roboto Slab"/>
                <a:sym typeface="Roboto Slab"/>
              </a:rPr>
              <a:t>What is the class policy on late/missing work? Where did you find it in the syllabus?</a:t>
            </a: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Roboto Slab"/>
              <a:ea typeface="Roboto Slab"/>
              <a:cs typeface="Roboto Slab"/>
              <a:sym typeface="Roboto Slab"/>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387900" y="1152450"/>
            <a:ext cx="8368200" cy="153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0"/>
              <a:buNone/>
            </a:pPr>
            <a:r>
              <a:rPr lang="en" sz="4800" b="1"/>
              <a:t>Connect with your Professor</a:t>
            </a:r>
            <a:endParaRPr sz="4800" b="1"/>
          </a:p>
        </p:txBody>
      </p:sp>
      <p:sp>
        <p:nvSpPr>
          <p:cNvPr id="154" name="Google Shape;154;p6"/>
          <p:cNvSpPr txBox="1">
            <a:spLocks noGrp="1"/>
          </p:cNvSpPr>
          <p:nvPr>
            <p:ph type="body" idx="1"/>
          </p:nvPr>
        </p:nvSpPr>
        <p:spPr>
          <a:xfrm>
            <a:off x="387900" y="2919450"/>
            <a:ext cx="8368200" cy="17256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sz="2400" dirty="0">
                <a:latin typeface="Roboto Slab"/>
                <a:ea typeface="Roboto Slab"/>
                <a:cs typeface="Roboto Slab"/>
                <a:sym typeface="Roboto Slab"/>
              </a:rPr>
              <a:t>Prof. Name and Email</a:t>
            </a:r>
          </a:p>
          <a:p>
            <a:pPr marL="0" lvl="0" indent="0" algn="ctr" rtl="0">
              <a:lnSpc>
                <a:spcPct val="115000"/>
              </a:lnSpc>
              <a:spcBef>
                <a:spcPts val="0"/>
              </a:spcBef>
              <a:spcAft>
                <a:spcPts val="0"/>
              </a:spcAft>
              <a:buSzPts val="1800"/>
              <a:buNone/>
            </a:pPr>
            <a:r>
              <a:rPr lang="en" sz="2400" dirty="0">
                <a:latin typeface="Roboto Slab"/>
                <a:ea typeface="Roboto Slab"/>
                <a:cs typeface="Roboto Slab"/>
                <a:sym typeface="Roboto Slab"/>
              </a:rPr>
              <a:t>(For example, my name is Prof. Tarbell, my e-mail is </a:t>
            </a:r>
            <a:r>
              <a:rPr lang="en-US" sz="2400" dirty="0">
                <a:latin typeface="Roboto Slab"/>
                <a:ea typeface="Roboto Slab"/>
                <a:cs typeface="Roboto Slab"/>
                <a:sym typeface="Roboto Slab"/>
              </a:rPr>
              <a:t>c</a:t>
            </a:r>
            <a:r>
              <a:rPr lang="en" sz="2400" dirty="0">
                <a:latin typeface="Roboto Slab"/>
                <a:ea typeface="Roboto Slab"/>
                <a:cs typeface="Roboto Slab"/>
                <a:sym typeface="Roboto Slab"/>
              </a:rPr>
              <a:t>hristopher.tarbell22@citytech.cuny.edu)</a:t>
            </a:r>
            <a:endParaRPr sz="2400" dirty="0">
              <a:latin typeface="Roboto Slab"/>
              <a:ea typeface="Roboto Slab"/>
              <a:cs typeface="Roboto Slab"/>
              <a:sym typeface="Roboto Slab"/>
            </a:endParaRPr>
          </a:p>
          <a:p>
            <a:pPr marL="0" lvl="0" indent="0" algn="ctr" rtl="0">
              <a:lnSpc>
                <a:spcPct val="115000"/>
              </a:lnSpc>
              <a:spcBef>
                <a:spcPts val="1200"/>
              </a:spcBef>
              <a:spcAft>
                <a:spcPts val="0"/>
              </a:spcAft>
              <a:buSzPts val="1800"/>
              <a:buNone/>
            </a:pPr>
            <a:endParaRPr sz="2400" dirty="0">
              <a:latin typeface="Roboto Slab"/>
              <a:ea typeface="Roboto Slab"/>
              <a:cs typeface="Roboto Slab"/>
              <a:sym typeface="Roboto Slab"/>
            </a:endParaRPr>
          </a:p>
          <a:p>
            <a:pPr marL="0" lvl="0" indent="0" algn="ctr" rtl="0">
              <a:lnSpc>
                <a:spcPct val="115000"/>
              </a:lnSpc>
              <a:spcBef>
                <a:spcPts val="1200"/>
              </a:spcBef>
              <a:spcAft>
                <a:spcPts val="0"/>
              </a:spcAft>
              <a:buSzPts val="1800"/>
              <a:buNone/>
            </a:pPr>
            <a:endParaRPr sz="2405" dirty="0">
              <a:solidFill>
                <a:schemeClr val="accent6"/>
              </a:solidFill>
              <a:latin typeface="Roboto Slab"/>
              <a:ea typeface="Roboto Slab"/>
              <a:cs typeface="Roboto Slab"/>
              <a:sym typeface="Roboto Slab"/>
            </a:endParaRPr>
          </a:p>
          <a:p>
            <a:pPr marL="0" lvl="0" indent="0" algn="ctr" rtl="0">
              <a:lnSpc>
                <a:spcPct val="115000"/>
              </a:lnSpc>
              <a:spcBef>
                <a:spcPts val="1200"/>
              </a:spcBef>
              <a:spcAft>
                <a:spcPts val="1200"/>
              </a:spcAft>
              <a:buSzPts val="1800"/>
              <a:buNone/>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ctrTitle"/>
          </p:nvPr>
        </p:nvSpPr>
        <p:spPr>
          <a:xfrm>
            <a:off x="837125" y="1295675"/>
            <a:ext cx="8222100" cy="14889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Duties + Responsibilities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of a Student</a:t>
            </a:r>
            <a:endParaRPr b="1">
              <a:solidFill>
                <a:schemeClr val="accent5"/>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1"/>
          <p:cNvSpPr txBox="1"/>
          <p:nvPr/>
        </p:nvSpPr>
        <p:spPr>
          <a:xfrm>
            <a:off x="3439200" y="584500"/>
            <a:ext cx="5550300" cy="36317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Roboto Slab"/>
                <a:ea typeface="Roboto Slab"/>
                <a:cs typeface="Roboto Slab"/>
                <a:sym typeface="Roboto Slab"/>
              </a:rPr>
              <a:t>Question:  </a:t>
            </a:r>
            <a:r>
              <a:rPr lang="en" sz="1600" b="0" i="0" u="none" strike="noStrike" cap="none">
                <a:solidFill>
                  <a:schemeClr val="dk1"/>
                </a:solidFill>
                <a:latin typeface="Roboto Slab"/>
                <a:ea typeface="Roboto Slab"/>
                <a:cs typeface="Roboto Slab"/>
                <a:sym typeface="Roboto Slab"/>
              </a:rPr>
              <a:t>What are a student’s responsibilities when taking a class? Brainstorm your answers and collect them as a group.</a:t>
            </a:r>
            <a:endParaRPr sz="16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Roboto Slab"/>
                <a:ea typeface="Roboto Slab"/>
                <a:cs typeface="Roboto Slab"/>
                <a:sym typeface="Roboto Slab"/>
              </a:rPr>
              <a:t>Directions:</a:t>
            </a:r>
            <a:endParaRPr sz="1600" b="1" i="0" u="none" strike="noStrike" cap="none">
              <a:solidFill>
                <a:schemeClr val="dk1"/>
              </a:solidFill>
              <a:latin typeface="Roboto Slab"/>
              <a:ea typeface="Roboto Slab"/>
              <a:cs typeface="Roboto Slab"/>
              <a:sym typeface="Roboto Slab"/>
            </a:endParaRPr>
          </a:p>
          <a:p>
            <a:pPr marL="4572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5-7 minutes to discuss questions in breakout rooms</a:t>
            </a:r>
            <a:endParaRPr sz="1600" b="0" i="0" u="none" strike="noStrike" cap="none">
              <a:solidFill>
                <a:schemeClr val="dk1"/>
              </a:solidFill>
              <a:latin typeface="Roboto Slab"/>
              <a:ea typeface="Roboto Slab"/>
              <a:cs typeface="Roboto Slab"/>
              <a:sym typeface="Roboto Slab"/>
            </a:endParaRPr>
          </a:p>
          <a:p>
            <a:pPr marL="4572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Assign scribe to take notes while you all discuss (or use GoogleDoc to share with group)</a:t>
            </a:r>
            <a:endParaRPr sz="1600" b="0" i="0" u="none" strike="noStrike" cap="none">
              <a:solidFill>
                <a:schemeClr val="dk1"/>
              </a:solidFill>
              <a:latin typeface="Roboto Slab"/>
              <a:ea typeface="Roboto Slab"/>
              <a:cs typeface="Roboto Slab"/>
              <a:sym typeface="Roboto Slab"/>
            </a:endParaRPr>
          </a:p>
          <a:p>
            <a:pPr marL="4572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Assign reporter to share your answers </a:t>
            </a:r>
            <a:endParaRPr sz="14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Roboto Slab"/>
              <a:buChar char="-"/>
            </a:pPr>
            <a:r>
              <a:rPr lang="en" sz="1600" b="0" i="0" u="none" strike="noStrike" cap="none">
                <a:solidFill>
                  <a:schemeClr val="dk1"/>
                </a:solidFill>
                <a:latin typeface="Roboto Slab"/>
                <a:ea typeface="Roboto Slab"/>
                <a:cs typeface="Roboto Slab"/>
                <a:sym typeface="Roboto Slab"/>
              </a:rPr>
              <a:t>We will come back as group to discuss-- be prepared!</a:t>
            </a:r>
            <a:endParaRPr sz="1600" b="0" i="0" u="none" strike="noStrike" cap="none">
              <a:solidFill>
                <a:schemeClr val="dk1"/>
              </a:solidFill>
              <a:latin typeface="Roboto Slab"/>
              <a:ea typeface="Roboto Slab"/>
              <a:cs typeface="Roboto Slab"/>
              <a:sym typeface="Roboto Slab"/>
            </a:endParaRPr>
          </a:p>
        </p:txBody>
      </p:sp>
      <p:sp>
        <p:nvSpPr>
          <p:cNvPr id="498" name="Google Shape;498;p61"/>
          <p:cNvSpPr txBox="1"/>
          <p:nvPr/>
        </p:nvSpPr>
        <p:spPr>
          <a:xfrm>
            <a:off x="144350" y="742650"/>
            <a:ext cx="3127500" cy="182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 sz="3700" b="1" i="0" u="none" strike="noStrike" cap="none">
                <a:solidFill>
                  <a:schemeClr val="accent6"/>
                </a:solidFill>
                <a:latin typeface="Roboto Slab"/>
                <a:ea typeface="Roboto Slab"/>
                <a:cs typeface="Roboto Slab"/>
                <a:sym typeface="Roboto Slab"/>
              </a:rPr>
              <a:t>Small Group Discussion</a:t>
            </a:r>
            <a:endParaRPr sz="3700" b="1" i="0" u="none" strike="noStrike" cap="none">
              <a:solidFill>
                <a:schemeClr val="accent6"/>
              </a:solidFill>
              <a:latin typeface="Roboto Slab"/>
              <a:ea typeface="Roboto Slab"/>
              <a:cs typeface="Roboto Slab"/>
              <a:sym typeface="Roboto Slab"/>
            </a:endParaRPr>
          </a:p>
        </p:txBody>
      </p:sp>
      <p:sp>
        <p:nvSpPr>
          <p:cNvPr id="499" name="Google Shape;499;p61"/>
          <p:cNvSpPr txBox="1"/>
          <p:nvPr/>
        </p:nvSpPr>
        <p:spPr>
          <a:xfrm>
            <a:off x="311700" y="2390650"/>
            <a:ext cx="3127500" cy="22980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accent5"/>
                </a:solidFill>
                <a:latin typeface="Roboto Slab"/>
                <a:ea typeface="Roboto Slab"/>
                <a:cs typeface="Roboto Slab"/>
                <a:sym typeface="Roboto Slab"/>
              </a:rPr>
              <a:t>A Student’s</a:t>
            </a:r>
            <a:r>
              <a:rPr lang="en" sz="1400" b="0" i="0" u="none" strike="noStrike" cap="none">
                <a:solidFill>
                  <a:srgbClr val="000000"/>
                </a:solidFill>
                <a:latin typeface="Arial"/>
                <a:ea typeface="Arial"/>
                <a:cs typeface="Arial"/>
                <a:sym typeface="Arial"/>
              </a:rPr>
              <a:t> </a:t>
            </a:r>
            <a:r>
              <a:rPr lang="en" sz="1800" b="1" i="0" u="none" strike="noStrike" cap="none">
                <a:solidFill>
                  <a:schemeClr val="accent5"/>
                </a:solidFill>
                <a:latin typeface="Roboto Slab"/>
                <a:ea typeface="Roboto Slab"/>
                <a:cs typeface="Roboto Slab"/>
                <a:sym typeface="Roboto Slab"/>
              </a:rPr>
              <a:t>Classroom Responsibilities</a:t>
            </a:r>
            <a:endParaRPr sz="1800" b="1" i="0" u="none" strike="noStrike" cap="none">
              <a:solidFill>
                <a:schemeClr val="accent5"/>
              </a:solidFill>
              <a:latin typeface="Roboto Slab"/>
              <a:ea typeface="Roboto Slab"/>
              <a:cs typeface="Roboto Slab"/>
              <a:sym typeface="Roboto Slab"/>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2"/>
          <p:cNvSpPr txBox="1">
            <a:spLocks noGrp="1"/>
          </p:cNvSpPr>
          <p:nvPr>
            <p:ph type="title"/>
          </p:nvPr>
        </p:nvSpPr>
        <p:spPr>
          <a:xfrm>
            <a:off x="187025" y="149500"/>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solidFill>
                  <a:schemeClr val="accent5"/>
                </a:solidFill>
              </a:rPr>
              <a:t>A Student’s Job Includes...</a:t>
            </a:r>
            <a:endParaRPr sz="3300" b="1">
              <a:solidFill>
                <a:schemeClr val="accent5"/>
              </a:solidFill>
            </a:endParaRPr>
          </a:p>
        </p:txBody>
      </p:sp>
      <p:sp>
        <p:nvSpPr>
          <p:cNvPr id="505" name="Google Shape;505;p62"/>
          <p:cNvSpPr txBox="1">
            <a:spLocks noGrp="1"/>
          </p:cNvSpPr>
          <p:nvPr>
            <p:ph type="body" idx="4294967295"/>
          </p:nvPr>
        </p:nvSpPr>
        <p:spPr>
          <a:xfrm>
            <a:off x="187025" y="835600"/>
            <a:ext cx="4385100" cy="4138200"/>
          </a:xfrm>
          <a:prstGeom prst="rect">
            <a:avLst/>
          </a:prstGeom>
          <a:noFill/>
          <a:ln>
            <a:noFill/>
          </a:ln>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Understanding and being responsible for the information in the Syllabus + Course Schedule</a:t>
            </a:r>
            <a:endParaRPr>
              <a:latin typeface="Roboto Slab"/>
              <a:ea typeface="Roboto Slab"/>
              <a:cs typeface="Roboto Slab"/>
              <a:sym typeface="Roboto Slab"/>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Asking Questions about Course Requirements, Assignments, Policies, + Grading Criteria</a:t>
            </a:r>
            <a:endParaRPr>
              <a:latin typeface="Roboto Slab"/>
              <a:ea typeface="Roboto Slab"/>
              <a:cs typeface="Roboto Slab"/>
              <a:sym typeface="Roboto Slab"/>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Attending Class Regularly + On Time</a:t>
            </a:r>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Taking Notes</a:t>
            </a:r>
            <a:endParaRPr>
              <a:latin typeface="Roboto Slab"/>
              <a:ea typeface="Roboto Slab"/>
              <a:cs typeface="Roboto Slab"/>
              <a:sym typeface="Roboto Slab"/>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Informing Professor of Absences in a Timely Manner</a:t>
            </a:r>
            <a:endParaRPr>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Completing All Work in Accordance with City Tech’s Academic Integrity Policy</a:t>
            </a:r>
            <a:endParaRPr>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Using any Online Class Sites Fully</a:t>
            </a:r>
            <a:endParaRPr>
              <a:latin typeface="Roboto Slab"/>
              <a:ea typeface="Roboto Slab"/>
              <a:cs typeface="Roboto Slab"/>
              <a:sym typeface="Roboto Slab"/>
            </a:endParaRPr>
          </a:p>
        </p:txBody>
      </p:sp>
      <p:sp>
        <p:nvSpPr>
          <p:cNvPr id="506" name="Google Shape;506;p62"/>
          <p:cNvSpPr txBox="1">
            <a:spLocks noGrp="1"/>
          </p:cNvSpPr>
          <p:nvPr>
            <p:ph type="body" idx="4294967295"/>
          </p:nvPr>
        </p:nvSpPr>
        <p:spPr>
          <a:xfrm>
            <a:off x="4719600" y="696600"/>
            <a:ext cx="3974400" cy="4138200"/>
          </a:xfrm>
          <a:prstGeom prst="rect">
            <a:avLst/>
          </a:prstGeom>
          <a:noFill/>
          <a:ln>
            <a:noFill/>
          </a:ln>
        </p:spPr>
        <p:txBody>
          <a:bodyPr spcFirstLastPara="1" wrap="square" lIns="91425" tIns="91425" rIns="91425" bIns="91425" anchor="t" anchorCtr="0">
            <a:noAutofit/>
          </a:bodyPr>
          <a:lstStyle/>
          <a:p>
            <a:pPr marL="457200" lvl="0" indent="-342900" algn="l" rtl="0">
              <a:lnSpc>
                <a:spcPct val="105000"/>
              </a:lnSpc>
              <a:spcBef>
                <a:spcPts val="0"/>
              </a:spcBef>
              <a:spcAft>
                <a:spcPts val="0"/>
              </a:spcAft>
              <a:buSzPts val="1800"/>
              <a:buFont typeface="Roboto Slab"/>
              <a:buChar char="●"/>
            </a:pPr>
            <a:r>
              <a:rPr lang="en">
                <a:latin typeface="Roboto Slab"/>
                <a:ea typeface="Roboto Slab"/>
                <a:cs typeface="Roboto Slab"/>
                <a:sym typeface="Roboto Slab"/>
              </a:rPr>
              <a:t>Contributing to an Inclusive Classroom + Campus Environment</a:t>
            </a:r>
            <a:endParaRPr>
              <a:latin typeface="Roboto Slab"/>
              <a:ea typeface="Roboto Slab"/>
              <a:cs typeface="Roboto Slab"/>
              <a:sym typeface="Roboto Slab"/>
            </a:endParaRPr>
          </a:p>
          <a:p>
            <a:pPr marL="457200" lvl="0" indent="-342900" algn="l" rtl="0">
              <a:lnSpc>
                <a:spcPct val="105000"/>
              </a:lnSpc>
              <a:spcBef>
                <a:spcPts val="0"/>
              </a:spcBef>
              <a:spcAft>
                <a:spcPts val="0"/>
              </a:spcAft>
              <a:buSzPts val="1800"/>
              <a:buFont typeface="Roboto Slab"/>
              <a:buChar char="●"/>
            </a:pPr>
            <a:r>
              <a:rPr lang="en">
                <a:latin typeface="Roboto Slab"/>
                <a:ea typeface="Roboto Slab"/>
                <a:cs typeface="Roboto Slab"/>
                <a:sym typeface="Roboto Slab"/>
              </a:rPr>
              <a:t>Completing All Major Assignments + Exams</a:t>
            </a:r>
            <a:endParaRPr>
              <a:latin typeface="Roboto Slab"/>
              <a:ea typeface="Roboto Slab"/>
              <a:cs typeface="Roboto Slab"/>
              <a:sym typeface="Roboto Slab"/>
            </a:endParaRPr>
          </a:p>
          <a:p>
            <a:pPr marL="457200" lvl="0" indent="-342900" algn="l" rtl="0">
              <a:lnSpc>
                <a:spcPct val="105000"/>
              </a:lnSpc>
              <a:spcBef>
                <a:spcPts val="0"/>
              </a:spcBef>
              <a:spcAft>
                <a:spcPts val="0"/>
              </a:spcAft>
              <a:buSzPts val="1800"/>
              <a:buFont typeface="Roboto Slab"/>
              <a:buChar char="●"/>
            </a:pPr>
            <a:r>
              <a:rPr lang="en">
                <a:latin typeface="Roboto Slab"/>
                <a:ea typeface="Roboto Slab"/>
                <a:cs typeface="Roboto Slab"/>
                <a:sym typeface="Roboto Slab"/>
              </a:rPr>
              <a:t>Submitting Work On Time</a:t>
            </a:r>
            <a:endParaRPr>
              <a:latin typeface="Roboto Slab"/>
              <a:ea typeface="Roboto Slab"/>
              <a:cs typeface="Roboto Slab"/>
              <a:sym typeface="Roboto Slab"/>
            </a:endParaRPr>
          </a:p>
          <a:p>
            <a:pPr marL="457200" lvl="0" indent="-342900" algn="l" rtl="0">
              <a:lnSpc>
                <a:spcPct val="105000"/>
              </a:lnSpc>
              <a:spcBef>
                <a:spcPts val="0"/>
              </a:spcBef>
              <a:spcAft>
                <a:spcPts val="0"/>
              </a:spcAft>
              <a:buSzPts val="1800"/>
              <a:buFont typeface="Roboto Slab"/>
              <a:buChar char="●"/>
            </a:pPr>
            <a:r>
              <a:rPr lang="en">
                <a:latin typeface="Roboto Slab"/>
                <a:ea typeface="Roboto Slab"/>
                <a:cs typeface="Roboto Slab"/>
                <a:sym typeface="Roboto Slab"/>
              </a:rPr>
              <a:t>Learning Course Content, as Taught by Professor</a:t>
            </a:r>
            <a:endParaRPr>
              <a:latin typeface="Roboto Slab"/>
              <a:ea typeface="Roboto Slab"/>
              <a:cs typeface="Roboto Slab"/>
              <a:sym typeface="Roboto Slab"/>
            </a:endParaRPr>
          </a:p>
          <a:p>
            <a:pPr marL="457200" lvl="0" indent="-342900" algn="l" rtl="0">
              <a:lnSpc>
                <a:spcPct val="105000"/>
              </a:lnSpc>
              <a:spcBef>
                <a:spcPts val="0"/>
              </a:spcBef>
              <a:spcAft>
                <a:spcPts val="0"/>
              </a:spcAft>
              <a:buSzPts val="1800"/>
              <a:buFont typeface="Roboto Slab"/>
              <a:buChar char="●"/>
            </a:pPr>
            <a:r>
              <a:rPr lang="en">
                <a:latin typeface="Roboto Slab"/>
                <a:ea typeface="Roboto Slab"/>
                <a:cs typeface="Roboto Slab"/>
                <a:sym typeface="Roboto Slab"/>
              </a:rPr>
              <a:t>Studying Course Content</a:t>
            </a:r>
            <a:endParaRPr>
              <a:latin typeface="Roboto Slab"/>
              <a:ea typeface="Roboto Slab"/>
              <a:cs typeface="Roboto Slab"/>
              <a:sym typeface="Roboto Slab"/>
            </a:endParaRPr>
          </a:p>
          <a:p>
            <a:pPr marL="457200" lvl="0" indent="-342900" algn="l" rtl="0">
              <a:lnSpc>
                <a:spcPct val="105000"/>
              </a:lnSpc>
              <a:spcBef>
                <a:spcPts val="0"/>
              </a:spcBef>
              <a:spcAft>
                <a:spcPts val="0"/>
              </a:spcAft>
              <a:buSzPts val="1800"/>
              <a:buFont typeface="Roboto Slab"/>
              <a:buChar char="●"/>
            </a:pPr>
            <a:r>
              <a:rPr lang="en">
                <a:latin typeface="Roboto Slab"/>
                <a:ea typeface="Roboto Slab"/>
                <a:cs typeface="Roboto Slab"/>
                <a:sym typeface="Roboto Slab"/>
              </a:rPr>
              <a:t>Asking Questions and seeking help (in class, via email, + during office hours)</a:t>
            </a:r>
            <a:endParaRPr>
              <a:latin typeface="Roboto Slab"/>
              <a:ea typeface="Roboto Slab"/>
              <a:cs typeface="Roboto Slab"/>
              <a:sym typeface="Roboto Slab"/>
            </a:endParaRPr>
          </a:p>
          <a:p>
            <a:pPr marL="457200" lvl="0" indent="-342900" algn="l" rtl="0">
              <a:lnSpc>
                <a:spcPct val="105000"/>
              </a:lnSpc>
              <a:spcBef>
                <a:spcPts val="0"/>
              </a:spcBef>
              <a:spcAft>
                <a:spcPts val="0"/>
              </a:spcAft>
              <a:buSzPts val="1800"/>
              <a:buFont typeface="Roboto Slab"/>
              <a:buChar char="●"/>
            </a:pPr>
            <a:r>
              <a:rPr lang="en">
                <a:latin typeface="Roboto Slab"/>
                <a:ea typeface="Roboto Slab"/>
                <a:cs typeface="Roboto Slab"/>
                <a:sym typeface="Roboto Slab"/>
              </a:rPr>
              <a:t>Reading All Announcements and Directions Thoroughly</a:t>
            </a:r>
            <a:endParaRPr>
              <a:latin typeface="Roboto Slab"/>
              <a:ea typeface="Roboto Slab"/>
              <a:cs typeface="Roboto Slab"/>
              <a:sym typeface="Roboto Slab"/>
            </a:endParaRPr>
          </a:p>
          <a:p>
            <a:pPr marL="457200" lvl="0" indent="-342900" algn="l" rtl="0">
              <a:lnSpc>
                <a:spcPct val="105000"/>
              </a:lnSpc>
              <a:spcBef>
                <a:spcPts val="0"/>
              </a:spcBef>
              <a:spcAft>
                <a:spcPts val="0"/>
              </a:spcAft>
              <a:buSzPts val="1800"/>
              <a:buFont typeface="Roboto Slab"/>
              <a:buChar char="●"/>
            </a:pPr>
            <a:r>
              <a:rPr lang="en">
                <a:latin typeface="Roboto Slab"/>
                <a:ea typeface="Roboto Slab"/>
                <a:cs typeface="Roboto Slab"/>
                <a:sym typeface="Roboto Slab"/>
              </a:rPr>
              <a:t>Being Prepared for All Classes</a:t>
            </a:r>
            <a:endParaRPr>
              <a:latin typeface="Roboto Slab"/>
              <a:ea typeface="Roboto Slab"/>
              <a:cs typeface="Roboto Slab"/>
              <a:sym typeface="Roboto Slab"/>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3"/>
          <p:cNvSpPr txBox="1">
            <a:spLocks noGrp="1"/>
          </p:cNvSpPr>
          <p:nvPr>
            <p:ph type="ctrTitle"/>
          </p:nvPr>
        </p:nvSpPr>
        <p:spPr>
          <a:xfrm>
            <a:off x="691925" y="1341875"/>
            <a:ext cx="8222100" cy="13719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Duties + Responsibilities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of a Professor</a:t>
            </a:r>
            <a:endParaRPr b="1">
              <a:solidFill>
                <a:schemeClr val="accent5"/>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4"/>
          <p:cNvSpPr txBox="1">
            <a:spLocks noGrp="1"/>
          </p:cNvSpPr>
          <p:nvPr>
            <p:ph type="title"/>
          </p:nvPr>
        </p:nvSpPr>
        <p:spPr>
          <a:xfrm>
            <a:off x="187025" y="1654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solidFill>
                  <a:schemeClr val="accent5"/>
                </a:solidFill>
              </a:rPr>
              <a:t>A Professor’s Job Includes...</a:t>
            </a:r>
            <a:endParaRPr sz="3300" b="1">
              <a:solidFill>
                <a:schemeClr val="accent5"/>
              </a:solidFill>
            </a:endParaRPr>
          </a:p>
        </p:txBody>
      </p:sp>
      <p:sp>
        <p:nvSpPr>
          <p:cNvPr id="517" name="Google Shape;517;p64"/>
          <p:cNvSpPr txBox="1">
            <a:spLocks noGrp="1"/>
          </p:cNvSpPr>
          <p:nvPr>
            <p:ph type="body" idx="4294967295"/>
          </p:nvPr>
        </p:nvSpPr>
        <p:spPr>
          <a:xfrm>
            <a:off x="187025" y="981950"/>
            <a:ext cx="4385100" cy="4068000"/>
          </a:xfrm>
          <a:prstGeom prst="rect">
            <a:avLst/>
          </a:prstGeom>
          <a:noFill/>
          <a:ln>
            <a:noFill/>
          </a:ln>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Creating and Distributing a Syllabus + Course Schedule (1st week of semester)</a:t>
            </a:r>
            <a:endParaRPr>
              <a:latin typeface="Roboto Slab"/>
              <a:ea typeface="Roboto Slab"/>
              <a:cs typeface="Roboto Slab"/>
              <a:sym typeface="Roboto Slab"/>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Notifying Students of Any Changes to the Course Schedule in a Timely Manner</a:t>
            </a:r>
            <a:endParaRPr>
              <a:latin typeface="Roboto Slab"/>
              <a:ea typeface="Roboto Slab"/>
              <a:cs typeface="Roboto Slab"/>
              <a:sym typeface="Roboto Slab"/>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Providing Clear Grading Scheme + Criteria</a:t>
            </a:r>
            <a:endParaRPr>
              <a:latin typeface="Roboto Slab"/>
              <a:ea typeface="Roboto Slab"/>
              <a:cs typeface="Roboto Slab"/>
              <a:sym typeface="Roboto Slab"/>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Grading Student Work Fairly</a:t>
            </a:r>
            <a:endParaRPr>
              <a:latin typeface="Roboto Slab"/>
              <a:ea typeface="Roboto Slab"/>
              <a:cs typeface="Roboto Slab"/>
              <a:sym typeface="Roboto Slab"/>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Informing Students of Midsemester Grades (8th week of semester)</a:t>
            </a:r>
            <a:endParaRPr>
              <a:latin typeface="Roboto Slab"/>
              <a:ea typeface="Roboto Slab"/>
              <a:cs typeface="Roboto Slab"/>
              <a:sym typeface="Roboto Slab"/>
            </a:endParaRPr>
          </a:p>
          <a:p>
            <a:pPr marL="457200" lvl="0" indent="-342900" algn="l" rtl="0">
              <a:lnSpc>
                <a:spcPct val="95000"/>
              </a:lnSpc>
              <a:spcBef>
                <a:spcPts val="0"/>
              </a:spcBef>
              <a:spcAft>
                <a:spcPts val="0"/>
              </a:spcAft>
              <a:buSzPts val="1800"/>
              <a:buFont typeface="Roboto Slab"/>
              <a:buChar char="●"/>
            </a:pPr>
            <a:r>
              <a:rPr lang="en">
                <a:latin typeface="Roboto Slab"/>
                <a:ea typeface="Roboto Slab"/>
                <a:cs typeface="Roboto Slab"/>
                <a:sym typeface="Roboto Slab"/>
              </a:rPr>
              <a:t>Providing Clear Expectations for Students</a:t>
            </a:r>
            <a:endParaRPr>
              <a:latin typeface="Roboto Slab"/>
              <a:ea typeface="Roboto Slab"/>
              <a:cs typeface="Roboto Slab"/>
              <a:sym typeface="Roboto Slab"/>
            </a:endParaRPr>
          </a:p>
        </p:txBody>
      </p:sp>
      <p:sp>
        <p:nvSpPr>
          <p:cNvPr id="518" name="Google Shape;518;p64"/>
          <p:cNvSpPr txBox="1">
            <a:spLocks noGrp="1"/>
          </p:cNvSpPr>
          <p:nvPr>
            <p:ph type="body" idx="4294967295"/>
          </p:nvPr>
        </p:nvSpPr>
        <p:spPr>
          <a:xfrm>
            <a:off x="4719600" y="999300"/>
            <a:ext cx="3974400" cy="4068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Addressing All Learning Objectives for Course</a:t>
            </a:r>
            <a:endParaRPr>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Teaching Students Course Content in a Clear Manner</a:t>
            </a:r>
            <a:endParaRPr>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Holding Weekly Office Hours for Students </a:t>
            </a:r>
            <a:endParaRPr>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Answering Student Emails in a Timely Manner</a:t>
            </a:r>
            <a:endParaRPr>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Answering Student Questions</a:t>
            </a:r>
            <a:endParaRPr>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Assigning Final Grades</a:t>
            </a:r>
            <a:endParaRPr>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a:latin typeface="Roboto Slab"/>
                <a:ea typeface="Roboto Slab"/>
                <a:cs typeface="Roboto Slab"/>
                <a:sym typeface="Roboto Slab"/>
              </a:rPr>
              <a:t>Treating All Students with Respect + Fairness</a:t>
            </a:r>
            <a:endParaRPr>
              <a:latin typeface="Roboto Slab"/>
              <a:ea typeface="Roboto Slab"/>
              <a:cs typeface="Roboto Slab"/>
              <a:sym typeface="Roboto Slab"/>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5"/>
          <p:cNvSpPr txBox="1">
            <a:spLocks noGrp="1"/>
          </p:cNvSpPr>
          <p:nvPr>
            <p:ph type="title"/>
          </p:nvPr>
        </p:nvSpPr>
        <p:spPr>
          <a:xfrm>
            <a:off x="1411334" y="1590000"/>
            <a:ext cx="6321332" cy="196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3200" b="1">
                <a:solidFill>
                  <a:schemeClr val="dk1"/>
                </a:solidFill>
                <a:latin typeface="Merriweather"/>
                <a:ea typeface="Merriweather"/>
                <a:cs typeface="Merriweather"/>
                <a:sym typeface="Merriweather"/>
              </a:rPr>
              <a:t>What can you do if your professor doesn’t fulfill</a:t>
            </a:r>
            <a:br>
              <a:rPr lang="en" sz="3200" b="1">
                <a:solidFill>
                  <a:schemeClr val="dk1"/>
                </a:solidFill>
                <a:latin typeface="Merriweather"/>
                <a:ea typeface="Merriweather"/>
                <a:cs typeface="Merriweather"/>
                <a:sym typeface="Merriweather"/>
              </a:rPr>
            </a:br>
            <a:r>
              <a:rPr lang="en" sz="3200" b="1">
                <a:solidFill>
                  <a:schemeClr val="dk1"/>
                </a:solidFill>
                <a:latin typeface="Merriweather"/>
                <a:ea typeface="Merriweather"/>
                <a:cs typeface="Merriweather"/>
                <a:sym typeface="Merriweather"/>
              </a:rPr>
              <a:t>their responsibilities?</a:t>
            </a:r>
            <a:endParaRPr sz="3200" b="1">
              <a:solidFill>
                <a:schemeClr val="dk1"/>
              </a:solidFill>
              <a:latin typeface="Merriweather"/>
              <a:ea typeface="Merriweather"/>
              <a:cs typeface="Merriweather"/>
              <a:sym typeface="Merriweathe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6"/>
          <p:cNvSpPr txBox="1">
            <a:spLocks noGrp="1"/>
          </p:cNvSpPr>
          <p:nvPr>
            <p:ph type="body" idx="1"/>
          </p:nvPr>
        </p:nvSpPr>
        <p:spPr>
          <a:xfrm>
            <a:off x="200235" y="816560"/>
            <a:ext cx="8823626" cy="351037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3000">
                <a:latin typeface="Merriweather"/>
                <a:ea typeface="Merriweather"/>
                <a:cs typeface="Merriweather"/>
                <a:sym typeface="Merriweather"/>
              </a:rPr>
              <a:t>Start with the professor!</a:t>
            </a:r>
            <a:endParaRPr/>
          </a:p>
          <a:p>
            <a:pPr marL="457200" lvl="0" indent="-228600" algn="l" rtl="0">
              <a:lnSpc>
                <a:spcPct val="115000"/>
              </a:lnSpc>
              <a:spcBef>
                <a:spcPts val="0"/>
              </a:spcBef>
              <a:spcAft>
                <a:spcPts val="0"/>
              </a:spcAft>
              <a:buSzPts val="1800"/>
              <a:buNone/>
            </a:pPr>
            <a:endParaRPr sz="1500">
              <a:latin typeface="Merriweather"/>
              <a:ea typeface="Merriweather"/>
              <a:cs typeface="Merriweather"/>
              <a:sym typeface="Merriweather"/>
            </a:endParaRPr>
          </a:p>
          <a:p>
            <a:pPr marL="457200" lvl="0" indent="-342900" algn="l" rtl="0">
              <a:lnSpc>
                <a:spcPct val="115000"/>
              </a:lnSpc>
              <a:spcBef>
                <a:spcPts val="0"/>
              </a:spcBef>
              <a:spcAft>
                <a:spcPts val="0"/>
              </a:spcAft>
              <a:buSzPts val="1800"/>
              <a:buChar char="●"/>
            </a:pPr>
            <a:r>
              <a:rPr lang="en" sz="3000">
                <a:latin typeface="Merriweather"/>
                <a:ea typeface="Merriweather"/>
                <a:cs typeface="Merriweather"/>
                <a:sym typeface="Merriweather"/>
              </a:rPr>
              <a:t>Then speak to the </a:t>
            </a:r>
            <a:r>
              <a:rPr lang="en" sz="3000" u="sng">
                <a:solidFill>
                  <a:schemeClr val="hlink"/>
                </a:solidFill>
                <a:latin typeface="Merriweather"/>
                <a:ea typeface="Merriweather"/>
                <a:cs typeface="Merriweather"/>
                <a:sym typeface="Merriweather"/>
                <a:hlinkClick r:id="rId3"/>
              </a:rPr>
              <a:t>department</a:t>
            </a:r>
            <a:r>
              <a:rPr lang="en" sz="3000">
                <a:latin typeface="Merriweather"/>
                <a:ea typeface="Merriweather"/>
                <a:cs typeface="Merriweather"/>
                <a:sym typeface="Merriweather"/>
              </a:rPr>
              <a:t> chair (head)</a:t>
            </a:r>
            <a:endParaRPr/>
          </a:p>
          <a:p>
            <a:pPr marL="457200" lvl="0" indent="-228600" algn="l" rtl="0">
              <a:lnSpc>
                <a:spcPct val="115000"/>
              </a:lnSpc>
              <a:spcBef>
                <a:spcPts val="0"/>
              </a:spcBef>
              <a:spcAft>
                <a:spcPts val="0"/>
              </a:spcAft>
              <a:buSzPts val="1800"/>
              <a:buNone/>
            </a:pPr>
            <a:endParaRPr sz="1500">
              <a:latin typeface="Merriweather"/>
              <a:ea typeface="Merriweather"/>
              <a:cs typeface="Merriweather"/>
              <a:sym typeface="Merriweather"/>
            </a:endParaRPr>
          </a:p>
          <a:p>
            <a:pPr marL="457200" lvl="0" indent="-342900" algn="l" rtl="0">
              <a:lnSpc>
                <a:spcPct val="115000"/>
              </a:lnSpc>
              <a:spcBef>
                <a:spcPts val="0"/>
              </a:spcBef>
              <a:spcAft>
                <a:spcPts val="0"/>
              </a:spcAft>
              <a:buSzPts val="1800"/>
              <a:buChar char="●"/>
            </a:pPr>
            <a:r>
              <a:rPr lang="en" sz="3000">
                <a:latin typeface="Merriweather"/>
                <a:ea typeface="Merriweather"/>
                <a:cs typeface="Merriweather"/>
                <a:sym typeface="Merriweather"/>
              </a:rPr>
              <a:t>The academic dean is the last step</a:t>
            </a:r>
            <a:endParaRPr/>
          </a:p>
          <a:p>
            <a:pPr marL="457200" lvl="0" indent="-228600" algn="l" rtl="0">
              <a:lnSpc>
                <a:spcPct val="115000"/>
              </a:lnSpc>
              <a:spcBef>
                <a:spcPts val="0"/>
              </a:spcBef>
              <a:spcAft>
                <a:spcPts val="0"/>
              </a:spcAft>
              <a:buSzPts val="1800"/>
              <a:buNone/>
            </a:pPr>
            <a:endParaRPr sz="1500">
              <a:latin typeface="Merriweather"/>
              <a:ea typeface="Merriweather"/>
              <a:cs typeface="Merriweather"/>
              <a:sym typeface="Merriweather"/>
            </a:endParaRPr>
          </a:p>
          <a:p>
            <a:pPr marL="457200" lvl="0" indent="-342900" algn="l" rtl="0">
              <a:lnSpc>
                <a:spcPct val="115000"/>
              </a:lnSpc>
              <a:spcBef>
                <a:spcPts val="0"/>
              </a:spcBef>
              <a:spcAft>
                <a:spcPts val="0"/>
              </a:spcAft>
              <a:buSzPts val="1800"/>
              <a:buChar char="●"/>
            </a:pPr>
            <a:r>
              <a:rPr lang="en" sz="3000">
                <a:latin typeface="Merriweather"/>
                <a:ea typeface="Merriweather"/>
                <a:cs typeface="Merriweather"/>
                <a:sym typeface="Merriweather"/>
              </a:rPr>
              <a:t>The </a:t>
            </a:r>
            <a:r>
              <a:rPr lang="en" sz="3000" u="sng">
                <a:solidFill>
                  <a:schemeClr val="hlink"/>
                </a:solidFill>
                <a:latin typeface="Merriweather"/>
                <a:ea typeface="Merriweather"/>
                <a:cs typeface="Merriweather"/>
                <a:sym typeface="Merriweather"/>
                <a:hlinkClick r:id="rId4"/>
              </a:rPr>
              <a:t>student affairs office</a:t>
            </a:r>
            <a:r>
              <a:rPr lang="en" sz="3000">
                <a:latin typeface="Merriweather"/>
                <a:ea typeface="Merriweather"/>
                <a:cs typeface="Merriweather"/>
                <a:sym typeface="Merriweather"/>
              </a:rPr>
              <a:t> can give you advice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Course Information</a:t>
            </a:r>
            <a:endParaRPr b="1">
              <a:solidFill>
                <a:schemeClr val="accent5"/>
              </a:solidFill>
            </a:endParaRPr>
          </a:p>
        </p:txBody>
      </p:sp>
      <p:sp>
        <p:nvSpPr>
          <p:cNvPr id="534" name="Google Shape;534;p6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dirty="0">
                <a:latin typeface="Roboto Slab"/>
                <a:ea typeface="Roboto Slab"/>
                <a:cs typeface="Roboto Slab"/>
                <a:sym typeface="Roboto Slab"/>
              </a:rPr>
              <a:t>Next Meeting: </a:t>
            </a:r>
            <a:r>
              <a:rPr lang="en-US" dirty="0">
                <a:latin typeface="Roboto Slab"/>
                <a:ea typeface="Roboto Slab"/>
                <a:cs typeface="Roboto Slab"/>
                <a:sym typeface="Roboto Slab"/>
              </a:rPr>
              <a:t>Tomorrow, July 16</a:t>
            </a:r>
            <a:r>
              <a:rPr lang="en-US" baseline="30000" dirty="0">
                <a:latin typeface="Roboto Slab"/>
                <a:ea typeface="Roboto Slab"/>
                <a:cs typeface="Roboto Slab"/>
                <a:sym typeface="Roboto Slab"/>
              </a:rPr>
              <a:t>th</a:t>
            </a:r>
            <a:r>
              <a:rPr lang="en-US" dirty="0">
                <a:latin typeface="Roboto Slab"/>
                <a:ea typeface="Roboto Slab"/>
                <a:cs typeface="Roboto Slab"/>
                <a:sym typeface="Roboto Slab"/>
              </a:rPr>
              <a:t>, 9:30 AM – 12:30 PM</a:t>
            </a:r>
            <a:endParaRPr dirty="0">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dirty="0">
                <a:latin typeface="Roboto Slab"/>
                <a:ea typeface="Roboto Slab"/>
                <a:cs typeface="Roboto Slab"/>
                <a:sym typeface="Roboto Slab"/>
              </a:rPr>
              <a:t>Workshop Location: </a:t>
            </a:r>
            <a:r>
              <a:rPr lang="en-US" dirty="0" err="1">
                <a:latin typeface="Roboto Slab"/>
                <a:ea typeface="Roboto Slab"/>
                <a:cs typeface="Roboto Slab"/>
                <a:sym typeface="Roboto Slab"/>
              </a:rPr>
              <a:t>Namm</a:t>
            </a:r>
            <a:r>
              <a:rPr lang="en-US" dirty="0">
                <a:latin typeface="Roboto Slab"/>
                <a:ea typeface="Roboto Slab"/>
                <a:cs typeface="Roboto Slab"/>
                <a:sym typeface="Roboto Slab"/>
              </a:rPr>
              <a:t> 1004 (Right here!)</a:t>
            </a:r>
            <a:endParaRPr dirty="0">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dirty="0">
                <a:latin typeface="Roboto Slab"/>
                <a:ea typeface="Roboto Slab"/>
                <a:cs typeface="Roboto Slab"/>
                <a:sym typeface="Roboto Slab"/>
              </a:rPr>
              <a:t>Open Lab site: </a:t>
            </a:r>
            <a:r>
              <a:rPr lang="en-US" dirty="0">
                <a:latin typeface="Roboto Slab"/>
                <a:ea typeface="Roboto Slab"/>
                <a:cs typeface="Roboto Slab"/>
                <a:sym typeface="Roboto Slab"/>
              </a:rPr>
              <a:t>https://</a:t>
            </a:r>
            <a:r>
              <a:rPr lang="en-US" dirty="0" err="1">
                <a:latin typeface="Roboto Slab"/>
                <a:ea typeface="Roboto Slab"/>
                <a:cs typeface="Roboto Slab"/>
                <a:sym typeface="Roboto Slab"/>
              </a:rPr>
              <a:t>openlab.citytech.cuny.edu</a:t>
            </a:r>
            <a:r>
              <a:rPr lang="en-US" dirty="0">
                <a:latin typeface="Roboto Slab"/>
                <a:ea typeface="Roboto Slab"/>
                <a:cs typeface="Roboto Slab"/>
                <a:sym typeface="Roboto Slab"/>
              </a:rPr>
              <a:t>/ct101-summer-24-tarbell/</a:t>
            </a:r>
            <a:endParaRPr dirty="0">
              <a:solidFill>
                <a:schemeClr val="accent6"/>
              </a:solidFill>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dirty="0">
                <a:latin typeface="Roboto Slab"/>
                <a:ea typeface="Roboto Slab"/>
                <a:cs typeface="Roboto Slab"/>
                <a:sym typeface="Roboto Slab"/>
              </a:rPr>
              <a:t>Prof. email: </a:t>
            </a:r>
            <a:r>
              <a:rPr lang="en-US" dirty="0">
                <a:latin typeface="Roboto Slab"/>
                <a:ea typeface="Roboto Slab"/>
                <a:cs typeface="Roboto Slab"/>
                <a:sym typeface="Roboto Slab"/>
                <a:hlinkClick r:id="rId3"/>
              </a:rPr>
              <a:t>christopher.tarbell22@citytech.cuny.edy</a:t>
            </a:r>
            <a:endParaRPr lang="en-US" dirty="0">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dirty="0">
                <a:latin typeface="Roboto Slab"/>
                <a:ea typeface="Roboto Slab"/>
                <a:cs typeface="Roboto Slab"/>
                <a:sym typeface="Roboto Slab"/>
              </a:rPr>
              <a:t>Peer Mentor 1 Email: </a:t>
            </a:r>
            <a:r>
              <a:rPr lang="en" dirty="0">
                <a:latin typeface="Roboto Slab"/>
                <a:ea typeface="Roboto Slab"/>
                <a:cs typeface="Roboto Slab"/>
                <a:sym typeface="Roboto Slab"/>
                <a:hlinkClick r:id="rId4"/>
              </a:rPr>
              <a:t>nazia.mahmud@mail.citytech.cuny.edu</a:t>
            </a:r>
            <a:endParaRPr lang="en" dirty="0">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dirty="0">
                <a:latin typeface="Roboto Slab"/>
                <a:ea typeface="Roboto Slab"/>
                <a:cs typeface="Roboto Slab"/>
                <a:sym typeface="Roboto Slab"/>
              </a:rPr>
              <a:t> Peer Mentor 2 Email: </a:t>
            </a:r>
            <a:r>
              <a:rPr lang="en-US" dirty="0">
                <a:latin typeface="Roboto Slab"/>
                <a:ea typeface="Roboto Slab"/>
                <a:cs typeface="Roboto Slab"/>
                <a:sym typeface="Roboto Slab"/>
                <a:hlinkClick r:id="rId5"/>
              </a:rPr>
              <a:t>sindy.ariza@mail.citytech.cuny.edu</a:t>
            </a:r>
            <a:endParaRPr lang="en-US" dirty="0">
              <a:latin typeface="Roboto Slab"/>
              <a:ea typeface="Roboto Slab"/>
              <a:cs typeface="Roboto Slab"/>
              <a:sym typeface="Roboto Slab"/>
            </a:endParaRPr>
          </a:p>
          <a:p>
            <a:pPr marL="0" lvl="0" indent="0" algn="l" rtl="0">
              <a:lnSpc>
                <a:spcPct val="115000"/>
              </a:lnSpc>
              <a:spcBef>
                <a:spcPts val="1200"/>
              </a:spcBef>
              <a:spcAft>
                <a:spcPts val="0"/>
              </a:spcAft>
              <a:buSzPts val="1800"/>
              <a:buNone/>
            </a:pPr>
            <a:endParaRPr dirty="0">
              <a:latin typeface="Roboto Slab"/>
              <a:ea typeface="Roboto Slab"/>
              <a:cs typeface="Roboto Slab"/>
              <a:sym typeface="Roboto Slab"/>
            </a:endParaRPr>
          </a:p>
          <a:p>
            <a:pPr marL="0" lvl="0" indent="0" algn="l" rtl="0">
              <a:lnSpc>
                <a:spcPct val="115000"/>
              </a:lnSpc>
              <a:spcBef>
                <a:spcPts val="1200"/>
              </a:spcBef>
              <a:spcAft>
                <a:spcPts val="0"/>
              </a:spcAft>
              <a:buSzPts val="1800"/>
              <a:buNone/>
            </a:pPr>
            <a:endParaRPr dirty="0">
              <a:solidFill>
                <a:schemeClr val="accent6"/>
              </a:solidFill>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8"/>
          <p:cNvSpPr txBox="1">
            <a:spLocks noGrp="1"/>
          </p:cNvSpPr>
          <p:nvPr>
            <p:ph type="title"/>
          </p:nvPr>
        </p:nvSpPr>
        <p:spPr>
          <a:xfrm>
            <a:off x="277200" y="1583850"/>
            <a:ext cx="4045200" cy="148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 sz="4900" b="1">
                <a:solidFill>
                  <a:schemeClr val="accent6"/>
                </a:solidFill>
              </a:rPr>
              <a:t>Recap</a:t>
            </a:r>
            <a:endParaRPr sz="4900" b="1">
              <a:solidFill>
                <a:schemeClr val="accent6"/>
              </a:solidFill>
            </a:endParaRPr>
          </a:p>
        </p:txBody>
      </p:sp>
      <p:sp>
        <p:nvSpPr>
          <p:cNvPr id="540" name="Google Shape;540;p68"/>
          <p:cNvSpPr txBox="1">
            <a:spLocks noGrp="1"/>
          </p:cNvSpPr>
          <p:nvPr>
            <p:ph type="body" idx="2"/>
          </p:nvPr>
        </p:nvSpPr>
        <p:spPr>
          <a:xfrm>
            <a:off x="4821602" y="849203"/>
            <a:ext cx="4322398" cy="3445093"/>
          </a:xfrm>
          <a:prstGeom prst="rect">
            <a:avLst/>
          </a:prstGeom>
          <a:noFill/>
          <a:ln>
            <a:noFill/>
          </a:ln>
        </p:spPr>
        <p:txBody>
          <a:bodyPr spcFirstLastPara="1" wrap="square" lIns="91425" tIns="91425" rIns="91425" bIns="91425" anchor="ctr" anchorCtr="0">
            <a:normAutofit fontScale="92500" lnSpcReduction="20000"/>
          </a:bodyPr>
          <a:lstStyle/>
          <a:p>
            <a:pPr marL="0" lvl="0" indent="0" algn="l" rtl="0">
              <a:lnSpc>
                <a:spcPct val="115000"/>
              </a:lnSpc>
              <a:spcBef>
                <a:spcPts val="0"/>
              </a:spcBef>
              <a:spcAft>
                <a:spcPts val="0"/>
              </a:spcAft>
              <a:buSzPct val="108108"/>
              <a:buNone/>
            </a:pPr>
            <a:r>
              <a:rPr lang="en" b="1">
                <a:solidFill>
                  <a:schemeClr val="accent5"/>
                </a:solidFill>
                <a:latin typeface="Roboto Slab"/>
                <a:ea typeface="Roboto Slab"/>
                <a:cs typeface="Roboto Slab"/>
                <a:sym typeface="Roboto Slab"/>
              </a:rPr>
              <a:t>Part A</a:t>
            </a:r>
            <a:endParaRPr b="1">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Introductions</a:t>
            </a:r>
            <a:endParaRPr>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CT101 Schedule Review</a:t>
            </a:r>
            <a:endParaRPr>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Learning Tools</a:t>
            </a:r>
            <a:endParaRPr>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Instructional Modalities</a:t>
            </a:r>
            <a:endParaRPr/>
          </a:p>
          <a:p>
            <a:pPr marL="114300" lvl="0" indent="0" algn="l" rtl="0">
              <a:lnSpc>
                <a:spcPct val="115000"/>
              </a:lnSpc>
              <a:spcBef>
                <a:spcPts val="0"/>
              </a:spcBef>
              <a:spcAft>
                <a:spcPts val="0"/>
              </a:spcAft>
              <a:buClr>
                <a:schemeClr val="accent5"/>
              </a:buClr>
              <a:buSzPct val="108108"/>
              <a:buNone/>
            </a:pP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r>
              <a:rPr lang="en" b="1">
                <a:solidFill>
                  <a:schemeClr val="accent5"/>
                </a:solidFill>
                <a:latin typeface="Roboto Slab"/>
                <a:ea typeface="Roboto Slab"/>
                <a:cs typeface="Roboto Slab"/>
                <a:sym typeface="Roboto Slab"/>
              </a:rPr>
              <a:t>Part B</a:t>
            </a:r>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Where  College Happens, pt 1</a:t>
            </a:r>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Learning Etiquette + Engagement</a:t>
            </a:r>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Contents of a Syllabus</a:t>
            </a:r>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Duties + Responsibilities of a Student/Professor</a:t>
            </a:r>
            <a:endParaRPr>
              <a:latin typeface="Roboto Slab"/>
              <a:ea typeface="Roboto Slab"/>
              <a:cs typeface="Roboto Slab"/>
              <a:sym typeface="Roboto Slab"/>
            </a:endParaRPr>
          </a:p>
          <a:p>
            <a:pPr marL="457200" lvl="0" indent="0" algn="l" rtl="0">
              <a:lnSpc>
                <a:spcPct val="115000"/>
              </a:lnSpc>
              <a:spcBef>
                <a:spcPts val="0"/>
              </a:spcBef>
              <a:spcAft>
                <a:spcPts val="0"/>
              </a:spcAft>
              <a:buSzPct val="108108"/>
              <a:buNone/>
            </a:pPr>
            <a:endParaRPr>
              <a:solidFill>
                <a:schemeClr val="accent5"/>
              </a:solidFill>
              <a:latin typeface="Roboto Slab"/>
              <a:ea typeface="Roboto Slab"/>
              <a:cs typeface="Roboto Slab"/>
              <a:sym typeface="Roboto Slab"/>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Before Session 2…</a:t>
            </a:r>
            <a:endParaRPr b="1">
              <a:solidFill>
                <a:schemeClr val="accent5"/>
              </a:solidFill>
            </a:endParaRPr>
          </a:p>
        </p:txBody>
      </p:sp>
      <p:sp>
        <p:nvSpPr>
          <p:cNvPr id="546" name="Google Shape;546;p69"/>
          <p:cNvSpPr txBox="1">
            <a:spLocks noGrp="1"/>
          </p:cNvSpPr>
          <p:nvPr>
            <p:ph type="body" idx="1"/>
          </p:nvPr>
        </p:nvSpPr>
        <p:spPr>
          <a:xfrm>
            <a:off x="387900" y="1341375"/>
            <a:ext cx="8368200" cy="3638100"/>
          </a:xfrm>
          <a:prstGeom prst="rect">
            <a:avLst/>
          </a:prstGeom>
          <a:noFill/>
          <a:ln>
            <a:noFill/>
          </a:ln>
        </p:spPr>
        <p:txBody>
          <a:bodyPr spcFirstLastPara="1" wrap="square" lIns="91425" tIns="91425" rIns="91425" bIns="91425" anchor="t" anchorCtr="0">
            <a:normAutofit fontScale="92500" lnSpcReduction="20000"/>
          </a:bodyPr>
          <a:lstStyle/>
          <a:p>
            <a:pPr marL="457200" lvl="0" indent="-310832" algn="l" rtl="0">
              <a:lnSpc>
                <a:spcPct val="115000"/>
              </a:lnSpc>
              <a:spcBef>
                <a:spcPts val="0"/>
              </a:spcBef>
              <a:spcAft>
                <a:spcPts val="0"/>
              </a:spcAft>
              <a:buSzPct val="100000"/>
              <a:buFont typeface="Roboto Slab"/>
              <a:buChar char="●"/>
            </a:pPr>
            <a:r>
              <a:rPr lang="en" sz="1400" b="1">
                <a:latin typeface="Roboto Slab"/>
                <a:ea typeface="Roboto Slab"/>
                <a:cs typeface="Roboto Slab"/>
                <a:sym typeface="Roboto Slab"/>
              </a:rPr>
              <a:t>Download and review any syllabi (plural of syllabus) posted on OpenLab.</a:t>
            </a:r>
            <a:endParaRPr sz="1400" b="1">
              <a:latin typeface="Roboto Slab"/>
              <a:ea typeface="Roboto Slab"/>
              <a:cs typeface="Roboto Slab"/>
              <a:sym typeface="Roboto Slab"/>
            </a:endParaRPr>
          </a:p>
          <a:p>
            <a:pPr marL="457200" lvl="0" indent="-310832" algn="l" rtl="0">
              <a:lnSpc>
                <a:spcPct val="115000"/>
              </a:lnSpc>
              <a:spcBef>
                <a:spcPts val="0"/>
              </a:spcBef>
              <a:spcAft>
                <a:spcPts val="0"/>
              </a:spcAft>
              <a:buSzPct val="100000"/>
              <a:buFont typeface="Roboto Slab"/>
              <a:buChar char="●"/>
            </a:pPr>
            <a:r>
              <a:rPr lang="en" sz="1400" b="1">
                <a:latin typeface="Roboto Slab"/>
                <a:ea typeface="Roboto Slab"/>
                <a:cs typeface="Roboto Slab"/>
                <a:sym typeface="Roboto Slab"/>
              </a:rPr>
              <a:t>Complete Reflection on OpenLab by replying to Reflection #1 Post.</a:t>
            </a:r>
            <a:endParaRPr sz="1400" b="1">
              <a:latin typeface="Roboto Slab"/>
              <a:ea typeface="Roboto Slab"/>
              <a:cs typeface="Roboto Slab"/>
              <a:sym typeface="Roboto Slab"/>
            </a:endParaRPr>
          </a:p>
          <a:p>
            <a:pPr marL="914400" lvl="1" indent="-310832" algn="l" rtl="0">
              <a:lnSpc>
                <a:spcPct val="115000"/>
              </a:lnSpc>
              <a:spcBef>
                <a:spcPts val="0"/>
              </a:spcBef>
              <a:spcAft>
                <a:spcPts val="0"/>
              </a:spcAft>
              <a:buSzPct val="100000"/>
              <a:buFont typeface="Roboto Slab"/>
              <a:buChar char="○"/>
            </a:pPr>
            <a:r>
              <a:rPr lang="en">
                <a:latin typeface="Roboto Slab"/>
                <a:ea typeface="Roboto Slab"/>
                <a:cs typeface="Roboto Slab"/>
                <a:sym typeface="Roboto Slab"/>
              </a:rPr>
              <a:t>Remember, you must have an account and be logged in to OpenLab to reply to a post.</a:t>
            </a:r>
            <a:endParaRPr>
              <a:latin typeface="Roboto Slab"/>
              <a:ea typeface="Roboto Slab"/>
              <a:cs typeface="Roboto Slab"/>
              <a:sym typeface="Roboto Slab"/>
            </a:endParaRPr>
          </a:p>
          <a:p>
            <a:pPr marL="914400" lvl="1" indent="-310832" algn="l" rtl="0">
              <a:lnSpc>
                <a:spcPct val="115000"/>
              </a:lnSpc>
              <a:spcBef>
                <a:spcPts val="0"/>
              </a:spcBef>
              <a:spcAft>
                <a:spcPts val="0"/>
              </a:spcAft>
              <a:buSzPct val="100000"/>
              <a:buFont typeface="Roboto Slab"/>
              <a:buChar char="○"/>
            </a:pPr>
            <a:r>
              <a:rPr lang="en">
                <a:latin typeface="Roboto Slab"/>
                <a:ea typeface="Roboto Slab"/>
                <a:cs typeface="Roboto Slab"/>
                <a:sym typeface="Roboto Slab"/>
              </a:rPr>
              <a:t>How to Respond to a Reflection</a:t>
            </a:r>
            <a:endParaRPr>
              <a:latin typeface="Roboto Slab"/>
              <a:ea typeface="Roboto Slab"/>
              <a:cs typeface="Roboto Slab"/>
              <a:sym typeface="Roboto Slab"/>
            </a:endParaRPr>
          </a:p>
          <a:p>
            <a:pPr marL="1371600" lvl="0" indent="-310832" algn="l" rtl="0">
              <a:lnSpc>
                <a:spcPct val="115000"/>
              </a:lnSpc>
              <a:spcBef>
                <a:spcPts val="0"/>
              </a:spcBef>
              <a:spcAft>
                <a:spcPts val="0"/>
              </a:spcAft>
              <a:buSzPct val="100000"/>
              <a:buFont typeface="Roboto Slab"/>
              <a:buAutoNum type="arabicPeriod"/>
            </a:pPr>
            <a:r>
              <a:rPr lang="en" sz="1400">
                <a:latin typeface="Roboto Slab"/>
                <a:ea typeface="Roboto Slab"/>
                <a:cs typeface="Roboto Slab"/>
                <a:sym typeface="Roboto Slab"/>
              </a:rPr>
              <a:t>Read the Reflection post.</a:t>
            </a:r>
            <a:endParaRPr sz="1400">
              <a:latin typeface="Roboto Slab"/>
              <a:ea typeface="Roboto Slab"/>
              <a:cs typeface="Roboto Slab"/>
              <a:sym typeface="Roboto Slab"/>
            </a:endParaRPr>
          </a:p>
          <a:p>
            <a:pPr marL="1371600" lvl="0" indent="-310832" algn="l" rtl="0">
              <a:lnSpc>
                <a:spcPct val="115000"/>
              </a:lnSpc>
              <a:spcBef>
                <a:spcPts val="0"/>
              </a:spcBef>
              <a:spcAft>
                <a:spcPts val="0"/>
              </a:spcAft>
              <a:buSzPct val="100000"/>
              <a:buFont typeface="Roboto Slab"/>
              <a:buAutoNum type="arabicPeriod"/>
            </a:pPr>
            <a:r>
              <a:rPr lang="en" sz="1400">
                <a:latin typeface="Roboto Slab"/>
                <a:ea typeface="Roboto Slab"/>
                <a:cs typeface="Roboto Slab"/>
                <a:sym typeface="Roboto Slab"/>
              </a:rPr>
              <a:t>Click on Comment.</a:t>
            </a:r>
            <a:endParaRPr sz="1400">
              <a:latin typeface="Roboto Slab"/>
              <a:ea typeface="Roboto Slab"/>
              <a:cs typeface="Roboto Slab"/>
              <a:sym typeface="Roboto Slab"/>
            </a:endParaRPr>
          </a:p>
          <a:p>
            <a:pPr marL="1371600" lvl="0" indent="-310832" algn="l" rtl="0">
              <a:lnSpc>
                <a:spcPct val="115000"/>
              </a:lnSpc>
              <a:spcBef>
                <a:spcPts val="0"/>
              </a:spcBef>
              <a:spcAft>
                <a:spcPts val="0"/>
              </a:spcAft>
              <a:buSzPct val="100000"/>
              <a:buFont typeface="Roboto Slab"/>
              <a:buAutoNum type="arabicPeriod"/>
            </a:pPr>
            <a:r>
              <a:rPr lang="en" sz="1400">
                <a:latin typeface="Roboto Slab"/>
                <a:ea typeface="Roboto Slab"/>
                <a:cs typeface="Roboto Slab"/>
                <a:sym typeface="Roboto Slab"/>
              </a:rPr>
              <a:t>Write your comment in the box.</a:t>
            </a:r>
            <a:endParaRPr sz="1400">
              <a:latin typeface="Roboto Slab"/>
              <a:ea typeface="Roboto Slab"/>
              <a:cs typeface="Roboto Slab"/>
              <a:sym typeface="Roboto Slab"/>
            </a:endParaRPr>
          </a:p>
          <a:p>
            <a:pPr marL="1371600" lvl="0" indent="-310832" algn="l" rtl="0">
              <a:lnSpc>
                <a:spcPct val="115000"/>
              </a:lnSpc>
              <a:spcBef>
                <a:spcPts val="0"/>
              </a:spcBef>
              <a:spcAft>
                <a:spcPts val="0"/>
              </a:spcAft>
              <a:buSzPct val="100000"/>
              <a:buFont typeface="Roboto Slab"/>
              <a:buAutoNum type="arabicPeriod"/>
            </a:pPr>
            <a:r>
              <a:rPr lang="en" sz="1400">
                <a:latin typeface="Roboto Slab"/>
                <a:ea typeface="Roboto Slab"/>
                <a:cs typeface="Roboto Slab"/>
                <a:sym typeface="Roboto Slab"/>
              </a:rPr>
              <a:t>Click Post.</a:t>
            </a:r>
            <a:endParaRPr sz="1400" b="1">
              <a:latin typeface="Roboto Slab"/>
              <a:ea typeface="Roboto Slab"/>
              <a:cs typeface="Roboto Slab"/>
              <a:sym typeface="Roboto Slab"/>
            </a:endParaRPr>
          </a:p>
          <a:p>
            <a:pPr marL="0" lvl="0" indent="0" algn="l" rtl="0">
              <a:lnSpc>
                <a:spcPct val="115000"/>
              </a:lnSpc>
              <a:spcBef>
                <a:spcPts val="1200"/>
              </a:spcBef>
              <a:spcAft>
                <a:spcPts val="0"/>
              </a:spcAft>
              <a:buSzPct val="138996"/>
              <a:buNone/>
            </a:pPr>
            <a:endParaRPr sz="1400" b="1">
              <a:latin typeface="Roboto Slab"/>
              <a:ea typeface="Roboto Slab"/>
              <a:cs typeface="Roboto Slab"/>
              <a:sym typeface="Roboto Slab"/>
            </a:endParaRPr>
          </a:p>
          <a:p>
            <a:pPr marL="914400" lvl="0" indent="0" algn="l" rtl="0">
              <a:lnSpc>
                <a:spcPct val="115000"/>
              </a:lnSpc>
              <a:spcBef>
                <a:spcPts val="0"/>
              </a:spcBef>
              <a:spcAft>
                <a:spcPts val="0"/>
              </a:spcAft>
              <a:buSzPct val="138996"/>
              <a:buNone/>
            </a:pPr>
            <a:r>
              <a:rPr lang="en" sz="1400" b="1">
                <a:solidFill>
                  <a:schemeClr val="accent6"/>
                </a:solidFill>
                <a:latin typeface="Roboto Slab"/>
                <a:ea typeface="Roboto Slab"/>
                <a:cs typeface="Roboto Slab"/>
                <a:sym typeface="Roboto Slab"/>
              </a:rPr>
              <a:t>Reflection #1</a:t>
            </a:r>
            <a:endParaRPr sz="1400" b="1">
              <a:solidFill>
                <a:schemeClr val="accent6"/>
              </a:solidFill>
              <a:latin typeface="Roboto Slab"/>
              <a:ea typeface="Roboto Slab"/>
              <a:cs typeface="Roboto Slab"/>
              <a:sym typeface="Roboto Slab"/>
            </a:endParaRPr>
          </a:p>
          <a:p>
            <a:pPr marL="1828800" lvl="0" indent="0" algn="l" rtl="0">
              <a:lnSpc>
                <a:spcPct val="115000"/>
              </a:lnSpc>
              <a:spcBef>
                <a:spcPts val="0"/>
              </a:spcBef>
              <a:spcAft>
                <a:spcPts val="0"/>
              </a:spcAft>
              <a:buSzPct val="138996"/>
              <a:buNone/>
            </a:pPr>
            <a:r>
              <a:rPr lang="en" sz="1400" i="1">
                <a:solidFill>
                  <a:schemeClr val="accent6"/>
                </a:solidFill>
                <a:latin typeface="Roboto Slab"/>
                <a:ea typeface="Roboto Slab"/>
                <a:cs typeface="Roboto Slab"/>
                <a:sym typeface="Roboto Slab"/>
              </a:rPr>
              <a:t>What do you want your classmates to know about you? Consider </a:t>
            </a:r>
            <a:endParaRPr sz="1400" i="1">
              <a:solidFill>
                <a:schemeClr val="accent6"/>
              </a:solidFill>
              <a:latin typeface="Roboto Slab"/>
              <a:ea typeface="Roboto Slab"/>
              <a:cs typeface="Roboto Slab"/>
              <a:sym typeface="Roboto Slab"/>
            </a:endParaRPr>
          </a:p>
          <a:p>
            <a:pPr marL="1828800" lvl="0" indent="0" algn="l" rtl="0">
              <a:lnSpc>
                <a:spcPct val="115000"/>
              </a:lnSpc>
              <a:spcBef>
                <a:spcPts val="0"/>
              </a:spcBef>
              <a:spcAft>
                <a:spcPts val="0"/>
              </a:spcAft>
              <a:buSzPct val="138996"/>
              <a:buNone/>
            </a:pPr>
            <a:r>
              <a:rPr lang="en" sz="1400" i="1">
                <a:solidFill>
                  <a:schemeClr val="accent6"/>
                </a:solidFill>
                <a:latin typeface="Roboto Slab"/>
                <a:ea typeface="Roboto Slab"/>
                <a:cs typeface="Roboto Slab"/>
                <a:sym typeface="Roboto Slab"/>
              </a:rPr>
              <a:t>sharing your goals as a college student, why you chose City Tech, </a:t>
            </a:r>
            <a:endParaRPr sz="1400" i="1">
              <a:solidFill>
                <a:schemeClr val="accent6"/>
              </a:solidFill>
              <a:latin typeface="Roboto Slab"/>
              <a:ea typeface="Roboto Slab"/>
              <a:cs typeface="Roboto Slab"/>
              <a:sym typeface="Roboto Slab"/>
            </a:endParaRPr>
          </a:p>
          <a:p>
            <a:pPr marL="1828800" lvl="0" indent="0" algn="l" rtl="0">
              <a:lnSpc>
                <a:spcPct val="115000"/>
              </a:lnSpc>
              <a:spcBef>
                <a:spcPts val="0"/>
              </a:spcBef>
              <a:spcAft>
                <a:spcPts val="0"/>
              </a:spcAft>
              <a:buSzPct val="138996"/>
              <a:buNone/>
            </a:pPr>
            <a:r>
              <a:rPr lang="en" sz="1400" i="1">
                <a:solidFill>
                  <a:schemeClr val="accent6"/>
                </a:solidFill>
                <a:latin typeface="Roboto Slab"/>
                <a:ea typeface="Roboto Slab"/>
                <a:cs typeface="Roboto Slab"/>
                <a:sym typeface="Roboto Slab"/>
              </a:rPr>
              <a:t>what you hope to learn in your first semester at City Tech, or</a:t>
            </a:r>
            <a:endParaRPr sz="1400" i="1">
              <a:solidFill>
                <a:schemeClr val="accent6"/>
              </a:solidFill>
              <a:latin typeface="Roboto Slab"/>
              <a:ea typeface="Roboto Slab"/>
              <a:cs typeface="Roboto Slab"/>
              <a:sym typeface="Roboto Slab"/>
            </a:endParaRPr>
          </a:p>
          <a:p>
            <a:pPr marL="1828800" lvl="0" indent="0" algn="l" rtl="0">
              <a:lnSpc>
                <a:spcPct val="115000"/>
              </a:lnSpc>
              <a:spcBef>
                <a:spcPts val="0"/>
              </a:spcBef>
              <a:spcAft>
                <a:spcPts val="0"/>
              </a:spcAft>
              <a:buSzPct val="138996"/>
              <a:buNone/>
            </a:pPr>
            <a:r>
              <a:rPr lang="en" sz="1400" i="1">
                <a:solidFill>
                  <a:schemeClr val="accent6"/>
                </a:solidFill>
                <a:latin typeface="Roboto Slab"/>
                <a:ea typeface="Roboto Slab"/>
                <a:cs typeface="Roboto Slab"/>
                <a:sym typeface="Roboto Slab"/>
              </a:rPr>
              <a:t>anything important to you.</a:t>
            </a:r>
            <a:endParaRPr sz="1400" i="1">
              <a:solidFill>
                <a:schemeClr val="accent6"/>
              </a:solidFill>
              <a:latin typeface="Roboto Slab"/>
              <a:ea typeface="Roboto Slab"/>
              <a:cs typeface="Roboto Slab"/>
              <a:sym typeface="Roboto Slab"/>
            </a:endParaRPr>
          </a:p>
          <a:p>
            <a:pPr marL="1828800" lvl="0" indent="0" algn="l" rtl="0">
              <a:lnSpc>
                <a:spcPct val="115000"/>
              </a:lnSpc>
              <a:spcBef>
                <a:spcPts val="0"/>
              </a:spcBef>
              <a:spcAft>
                <a:spcPts val="0"/>
              </a:spcAft>
              <a:buSzPct val="138996"/>
              <a:buNone/>
            </a:pPr>
            <a:endParaRPr sz="1400" i="1">
              <a:solidFill>
                <a:schemeClr val="accent6"/>
              </a:solidFill>
              <a:latin typeface="Roboto Slab"/>
              <a:ea typeface="Roboto Slab"/>
              <a:cs typeface="Roboto Slab"/>
              <a:sym typeface="Roboto Slab"/>
            </a:endParaRPr>
          </a:p>
          <a:p>
            <a:pPr marL="1828800" lvl="0" indent="0" algn="l" rtl="0">
              <a:lnSpc>
                <a:spcPct val="115000"/>
              </a:lnSpc>
              <a:spcBef>
                <a:spcPts val="0"/>
              </a:spcBef>
              <a:spcAft>
                <a:spcPts val="0"/>
              </a:spcAft>
              <a:buSzPct val="138996"/>
              <a:buNone/>
            </a:pPr>
            <a:r>
              <a:rPr lang="en" sz="1400" i="1">
                <a:solidFill>
                  <a:schemeClr val="accent6"/>
                </a:solidFill>
                <a:latin typeface="Roboto Slab"/>
                <a:ea typeface="Roboto Slab"/>
                <a:cs typeface="Roboto Slab"/>
                <a:sym typeface="Roboto Slab"/>
              </a:rPr>
              <a:t>Read other classmate’s posts and help welcome each other by </a:t>
            </a:r>
            <a:endParaRPr sz="1400" i="1">
              <a:solidFill>
                <a:schemeClr val="accent6"/>
              </a:solidFill>
              <a:latin typeface="Roboto Slab"/>
              <a:ea typeface="Roboto Slab"/>
              <a:cs typeface="Roboto Slab"/>
              <a:sym typeface="Roboto Slab"/>
            </a:endParaRPr>
          </a:p>
          <a:p>
            <a:pPr marL="1828800" lvl="0" indent="0" algn="l" rtl="0">
              <a:lnSpc>
                <a:spcPct val="115000"/>
              </a:lnSpc>
              <a:spcBef>
                <a:spcPts val="0"/>
              </a:spcBef>
              <a:spcAft>
                <a:spcPts val="0"/>
              </a:spcAft>
              <a:buSzPct val="138996"/>
              <a:buNone/>
            </a:pPr>
            <a:r>
              <a:rPr lang="en" sz="1400" i="1">
                <a:solidFill>
                  <a:schemeClr val="accent6"/>
                </a:solidFill>
                <a:latin typeface="Roboto Slab"/>
                <a:ea typeface="Roboto Slab"/>
                <a:cs typeface="Roboto Slab"/>
                <a:sym typeface="Roboto Slab"/>
              </a:rPr>
              <a:t>writing a response.</a:t>
            </a:r>
            <a:endParaRPr sz="1200">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sz="3300" b="1">
                <a:solidFill>
                  <a:srgbClr val="E6CF28"/>
                </a:solidFill>
              </a:rPr>
              <a:t>What is a Peer Mentor?</a:t>
            </a:r>
            <a:endParaRPr sz="3300" b="1">
              <a:solidFill>
                <a:srgbClr val="E6CF28"/>
              </a:solidFill>
            </a:endParaRPr>
          </a:p>
        </p:txBody>
      </p:sp>
      <p:sp>
        <p:nvSpPr>
          <p:cNvPr id="160" name="Google Shape;160;p7"/>
          <p:cNvSpPr txBox="1">
            <a:spLocks noGrp="1"/>
          </p:cNvSpPr>
          <p:nvPr>
            <p:ph type="body" idx="1"/>
          </p:nvPr>
        </p:nvSpPr>
        <p:spPr>
          <a:xfrm>
            <a:off x="387900" y="1495625"/>
            <a:ext cx="8368200" cy="3498600"/>
          </a:xfrm>
          <a:prstGeom prst="rect">
            <a:avLst/>
          </a:prstGeom>
          <a:noFill/>
          <a:ln>
            <a:noFill/>
          </a:ln>
        </p:spPr>
        <p:txBody>
          <a:bodyPr spcFirstLastPara="1" wrap="square" lIns="91425" tIns="91425" rIns="91425" bIns="91425" anchor="t" anchorCtr="0">
            <a:normAutofit/>
          </a:bodyPr>
          <a:lstStyle/>
          <a:p>
            <a:pPr marL="457200" lvl="0" indent="-228600" algn="ctr" rtl="0">
              <a:lnSpc>
                <a:spcPct val="115000"/>
              </a:lnSpc>
              <a:spcBef>
                <a:spcPts val="0"/>
              </a:spcBef>
              <a:spcAft>
                <a:spcPts val="0"/>
              </a:spcAft>
              <a:buClr>
                <a:srgbClr val="FFFFFF"/>
              </a:buClr>
              <a:buSzPts val="2000"/>
              <a:buFont typeface="Roboto Slab"/>
              <a:buNone/>
            </a:pPr>
            <a:endParaRPr sz="2000">
              <a:solidFill>
                <a:srgbClr val="FFFFFF"/>
              </a:solidFill>
              <a:latin typeface="Roboto Slab"/>
              <a:ea typeface="Roboto Slab"/>
              <a:cs typeface="Roboto Slab"/>
              <a:sym typeface="Roboto Slab"/>
            </a:endParaRPr>
          </a:p>
          <a:p>
            <a:pPr marL="0" lvl="0" indent="0" algn="l" rtl="0">
              <a:lnSpc>
                <a:spcPct val="115000"/>
              </a:lnSpc>
              <a:spcBef>
                <a:spcPts val="0"/>
              </a:spcBef>
              <a:spcAft>
                <a:spcPts val="1200"/>
              </a:spcAft>
              <a:buSzPts val="1800"/>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0"/>
          <p:cNvSpPr txBox="1">
            <a:spLocks noGrp="1"/>
          </p:cNvSpPr>
          <p:nvPr>
            <p:ph type="ctrTitle"/>
          </p:nvPr>
        </p:nvSpPr>
        <p:spPr>
          <a:xfrm>
            <a:off x="980250" y="1387325"/>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1"/>
              <a:buNone/>
            </a:pPr>
            <a:r>
              <a:rPr lang="en" sz="4110" b="1">
                <a:solidFill>
                  <a:schemeClr val="accent6"/>
                </a:solidFill>
              </a:rPr>
              <a:t>SESSION ONE:</a:t>
            </a:r>
            <a:endParaRPr sz="4110" b="1">
              <a:solidFill>
                <a:schemeClr val="accent6"/>
              </a:solidFill>
            </a:endParaRPr>
          </a:p>
          <a:p>
            <a:pPr marL="0" lvl="0" indent="0" algn="ctr" rtl="0">
              <a:lnSpc>
                <a:spcPct val="100000"/>
              </a:lnSpc>
              <a:spcBef>
                <a:spcPts val="0"/>
              </a:spcBef>
              <a:spcAft>
                <a:spcPts val="0"/>
              </a:spcAft>
              <a:buSzPct val="114284"/>
              <a:buNone/>
            </a:pPr>
            <a:r>
              <a:rPr lang="en" sz="3888" b="1"/>
              <a:t>Academic Basics</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5"/>
              <a:buNone/>
            </a:pPr>
            <a:r>
              <a:rPr lang="en" sz="3888" b="1"/>
              <a:t>Classroom Expectations</a:t>
            </a:r>
            <a:endParaRPr sz="3888" b="1"/>
          </a:p>
        </p:txBody>
      </p:sp>
      <p:sp>
        <p:nvSpPr>
          <p:cNvPr id="552" name="Google Shape;552;p70"/>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Summer Session 1</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July 15</a:t>
            </a:r>
            <a:r>
              <a:rPr lang="en" baseline="30000" dirty="0">
                <a:solidFill>
                  <a:schemeClr val="accent6"/>
                </a:solidFill>
              </a:rPr>
              <a:t>th</a:t>
            </a:r>
            <a:r>
              <a:rPr lang="en" dirty="0">
                <a:solidFill>
                  <a:schemeClr val="accent6"/>
                </a:solidFill>
              </a:rPr>
              <a:t> 2024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Professor Christopher Tarbell</a:t>
            </a:r>
            <a:endParaRPr dirty="0">
              <a:solidFill>
                <a:schemeClr val="accent6"/>
              </a:solidFill>
            </a:endParaRPr>
          </a:p>
        </p:txBody>
      </p:sp>
      <p:grpSp>
        <p:nvGrpSpPr>
          <p:cNvPr id="553" name="Google Shape;553;p70"/>
          <p:cNvGrpSpPr/>
          <p:nvPr/>
        </p:nvGrpSpPr>
        <p:grpSpPr>
          <a:xfrm>
            <a:off x="1" y="4385075"/>
            <a:ext cx="1881900" cy="758425"/>
            <a:chOff x="86851" y="4297675"/>
            <a:chExt cx="1881900" cy="758425"/>
          </a:xfrm>
        </p:grpSpPr>
        <p:pic>
          <p:nvPicPr>
            <p:cNvPr id="554" name="Google Shape;554;p70"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555" name="Google Shape;555;p70"/>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What is a Peer Mentor?</a:t>
            </a:r>
            <a:endParaRPr b="1">
              <a:solidFill>
                <a:schemeClr val="accent5"/>
              </a:solidFill>
            </a:endParaRPr>
          </a:p>
        </p:txBody>
      </p:sp>
      <p:sp>
        <p:nvSpPr>
          <p:cNvPr id="166" name="Google Shape;166;p8"/>
          <p:cNvSpPr txBox="1">
            <a:spLocks noGrp="1"/>
          </p:cNvSpPr>
          <p:nvPr>
            <p:ph type="body" idx="1"/>
          </p:nvPr>
        </p:nvSpPr>
        <p:spPr>
          <a:xfrm>
            <a:off x="387900" y="1495625"/>
            <a:ext cx="8368200" cy="34986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sz="2000">
                <a:solidFill>
                  <a:srgbClr val="FFFFFF"/>
                </a:solidFill>
                <a:latin typeface="Roboto Slab"/>
                <a:ea typeface="Roboto Slab"/>
                <a:cs typeface="Roboto Slab"/>
                <a:sym typeface="Roboto Slab"/>
              </a:rPr>
              <a:t>Peer Mentors are role models who are eager to share their experiences and knowledge to help incoming City Tech students adjust to college life.</a:t>
            </a:r>
            <a:endParaRPr sz="2000">
              <a:solidFill>
                <a:srgbClr val="FFFFFF"/>
              </a:solidFill>
              <a:latin typeface="Roboto Slab"/>
              <a:ea typeface="Roboto Slab"/>
              <a:cs typeface="Roboto Slab"/>
              <a:sym typeface="Roboto Slab"/>
            </a:endParaRPr>
          </a:p>
          <a:p>
            <a:pPr marL="0" lvl="0" indent="0" algn="ctr" rtl="0">
              <a:lnSpc>
                <a:spcPct val="115000"/>
              </a:lnSpc>
              <a:spcBef>
                <a:spcPts val="0"/>
              </a:spcBef>
              <a:spcAft>
                <a:spcPts val="0"/>
              </a:spcAft>
              <a:buSzPts val="1800"/>
              <a:buNone/>
            </a:pPr>
            <a:endParaRPr sz="2000">
              <a:solidFill>
                <a:srgbClr val="FFFFFF"/>
              </a:solidFill>
              <a:latin typeface="Roboto Slab"/>
              <a:ea typeface="Roboto Slab"/>
              <a:cs typeface="Roboto Slab"/>
              <a:sym typeface="Roboto Slab"/>
            </a:endParaRPr>
          </a:p>
          <a:p>
            <a:pPr marL="457200" lvl="0" indent="-355600" algn="ctr" rtl="0">
              <a:lnSpc>
                <a:spcPct val="115000"/>
              </a:lnSpc>
              <a:spcBef>
                <a:spcPts val="0"/>
              </a:spcBef>
              <a:spcAft>
                <a:spcPts val="0"/>
              </a:spcAft>
              <a:buClr>
                <a:srgbClr val="FFFFFF"/>
              </a:buClr>
              <a:buSzPts val="2000"/>
              <a:buFont typeface="Roboto Slab"/>
              <a:buChar char="-"/>
            </a:pPr>
            <a:r>
              <a:rPr lang="en" sz="2000">
                <a:solidFill>
                  <a:srgbClr val="FFFFFF"/>
                </a:solidFill>
                <a:latin typeface="Roboto Slab"/>
                <a:ea typeface="Roboto Slab"/>
                <a:cs typeface="Roboto Slab"/>
                <a:sym typeface="Roboto Slab"/>
              </a:rPr>
              <a:t>Attend CT101 with you every day</a:t>
            </a:r>
            <a:endParaRPr sz="2000">
              <a:solidFill>
                <a:srgbClr val="FFFFFF"/>
              </a:solidFill>
              <a:latin typeface="Roboto Slab"/>
              <a:ea typeface="Roboto Slab"/>
              <a:cs typeface="Roboto Slab"/>
              <a:sym typeface="Roboto Slab"/>
            </a:endParaRPr>
          </a:p>
          <a:p>
            <a:pPr marL="457200" lvl="0" indent="-355600" algn="ctr" rtl="0">
              <a:lnSpc>
                <a:spcPct val="115000"/>
              </a:lnSpc>
              <a:spcBef>
                <a:spcPts val="0"/>
              </a:spcBef>
              <a:spcAft>
                <a:spcPts val="0"/>
              </a:spcAft>
              <a:buClr>
                <a:srgbClr val="FFFFFF"/>
              </a:buClr>
              <a:buSzPts val="2000"/>
              <a:buFont typeface="Roboto Slab"/>
              <a:buChar char="-"/>
            </a:pPr>
            <a:r>
              <a:rPr lang="en" sz="2000">
                <a:solidFill>
                  <a:srgbClr val="FFFFFF"/>
                </a:solidFill>
                <a:latin typeface="Roboto Slab"/>
                <a:ea typeface="Roboto Slab"/>
                <a:cs typeface="Roboto Slab"/>
                <a:sym typeface="Roboto Slab"/>
              </a:rPr>
              <a:t>Answer questions via email + office hours</a:t>
            </a:r>
            <a:endParaRPr sz="2000">
              <a:solidFill>
                <a:srgbClr val="FFFFFF"/>
              </a:solidFill>
              <a:latin typeface="Roboto Slab"/>
              <a:ea typeface="Roboto Slab"/>
              <a:cs typeface="Roboto Slab"/>
              <a:sym typeface="Roboto Slab"/>
            </a:endParaRPr>
          </a:p>
          <a:p>
            <a:pPr marL="0" lvl="0" indent="0" algn="l" rtl="0">
              <a:lnSpc>
                <a:spcPct val="115000"/>
              </a:lnSpc>
              <a:spcBef>
                <a:spcPts val="0"/>
              </a:spcBef>
              <a:spcAft>
                <a:spcPts val="120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387900" y="1152450"/>
            <a:ext cx="8368200" cy="153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0"/>
              <a:buNone/>
            </a:pPr>
            <a:r>
              <a:rPr lang="en" sz="4800" b="1" dirty="0"/>
              <a:t>Connect with your </a:t>
            </a:r>
            <a:endParaRPr sz="4800" b="1" dirty="0"/>
          </a:p>
          <a:p>
            <a:pPr marL="0" lvl="0" indent="0" algn="ctr" rtl="0">
              <a:lnSpc>
                <a:spcPct val="100000"/>
              </a:lnSpc>
              <a:spcBef>
                <a:spcPts val="0"/>
              </a:spcBef>
              <a:spcAft>
                <a:spcPts val="0"/>
              </a:spcAft>
              <a:buSzPts val="13000"/>
              <a:buNone/>
            </a:pPr>
            <a:r>
              <a:rPr lang="en" sz="4800" b="1" dirty="0"/>
              <a:t>Peer Mentor</a:t>
            </a:r>
            <a:endParaRPr sz="4800" b="1" dirty="0"/>
          </a:p>
        </p:txBody>
      </p:sp>
      <p:sp>
        <p:nvSpPr>
          <p:cNvPr id="172" name="Google Shape;172;p9"/>
          <p:cNvSpPr txBox="1">
            <a:spLocks noGrp="1"/>
          </p:cNvSpPr>
          <p:nvPr>
            <p:ph type="body" idx="1"/>
          </p:nvPr>
        </p:nvSpPr>
        <p:spPr>
          <a:xfrm>
            <a:off x="387900" y="3076350"/>
            <a:ext cx="8368200" cy="1259400"/>
          </a:xfrm>
          <a:prstGeom prst="rect">
            <a:avLst/>
          </a:prstGeom>
          <a:noFill/>
          <a:ln>
            <a:noFill/>
          </a:ln>
        </p:spPr>
        <p:txBody>
          <a:bodyPr spcFirstLastPara="1" wrap="square" lIns="91425" tIns="91425" rIns="91425" bIns="91425" anchor="t" anchorCtr="0">
            <a:normAutofit fontScale="92500" lnSpcReduction="20000"/>
          </a:bodyPr>
          <a:lstStyle/>
          <a:p>
            <a:pPr marL="0" marR="0" indent="0">
              <a:lnSpc>
                <a:spcPct val="115000"/>
              </a:lnSpc>
              <a:spcBef>
                <a:spcPts val="0"/>
              </a:spcBef>
              <a:spcAft>
                <a:spcPts val="0"/>
              </a:spcAft>
              <a:buNone/>
            </a:pPr>
            <a:r>
              <a:rPr lang="en" sz="2405" dirty="0">
                <a:latin typeface="+mj-lt"/>
                <a:ea typeface="Roboto Slab"/>
                <a:cs typeface="Roboto Slab"/>
                <a:sym typeface="Roboto Slab"/>
              </a:rPr>
              <a:t> </a:t>
            </a:r>
            <a:r>
              <a:rPr lang="en-US" sz="1800" dirty="0" err="1">
                <a:effectLst/>
                <a:latin typeface="+mj-lt"/>
                <a:ea typeface="Arial" panose="020B0604020202020204" pitchFamily="34" charset="0"/>
              </a:rPr>
              <a:t>Nazia</a:t>
            </a:r>
            <a:r>
              <a:rPr lang="en-US" sz="1800" dirty="0">
                <a:effectLst/>
                <a:latin typeface="+mj-lt"/>
                <a:ea typeface="Arial" panose="020B0604020202020204" pitchFamily="34" charset="0"/>
              </a:rPr>
              <a:t> Mahmud</a:t>
            </a:r>
          </a:p>
          <a:p>
            <a:pPr marL="0" marR="0" indent="0">
              <a:lnSpc>
                <a:spcPct val="115000"/>
              </a:lnSpc>
              <a:spcBef>
                <a:spcPts val="0"/>
              </a:spcBef>
              <a:spcAft>
                <a:spcPts val="0"/>
              </a:spcAft>
              <a:buNone/>
            </a:pPr>
            <a:r>
              <a:rPr lang="en-US" sz="1800" u="sng" dirty="0">
                <a:solidFill>
                  <a:srgbClr val="0000FF"/>
                </a:solidFill>
                <a:effectLst/>
                <a:latin typeface="+mj-lt"/>
                <a:ea typeface="Arial" panose="020B0604020202020204" pitchFamily="34" charset="0"/>
                <a:hlinkClick r:id="rId3"/>
              </a:rPr>
              <a:t>Nazia.Mahmud@mail.citytech.cuny.edu</a:t>
            </a:r>
            <a:endParaRPr lang="en-US" sz="1800" dirty="0">
              <a:effectLst/>
              <a:latin typeface="+mj-lt"/>
              <a:ea typeface="Arial" panose="020B0604020202020204" pitchFamily="34" charset="0"/>
            </a:endParaRPr>
          </a:p>
          <a:p>
            <a:pPr marL="0" marR="0" indent="0">
              <a:lnSpc>
                <a:spcPct val="115000"/>
              </a:lnSpc>
              <a:spcBef>
                <a:spcPts val="0"/>
              </a:spcBef>
              <a:spcAft>
                <a:spcPts val="0"/>
              </a:spcAft>
              <a:buNone/>
            </a:pPr>
            <a:r>
              <a:rPr lang="en-US" sz="1800" dirty="0">
                <a:effectLst/>
                <a:latin typeface="+mj-lt"/>
                <a:ea typeface="Arial" panose="020B0604020202020204" pitchFamily="34" charset="0"/>
              </a:rPr>
              <a:t>Sindy Ariza</a:t>
            </a:r>
          </a:p>
          <a:p>
            <a:pPr marL="0" marR="0" indent="0">
              <a:lnSpc>
                <a:spcPct val="115000"/>
              </a:lnSpc>
              <a:spcBef>
                <a:spcPts val="0"/>
              </a:spcBef>
              <a:spcAft>
                <a:spcPts val="0"/>
              </a:spcAft>
              <a:buNone/>
            </a:pPr>
            <a:r>
              <a:rPr lang="en-US" sz="1800" u="sng" dirty="0">
                <a:solidFill>
                  <a:srgbClr val="0000FF"/>
                </a:solidFill>
                <a:effectLst/>
                <a:latin typeface="+mj-lt"/>
                <a:ea typeface="Arial" panose="020B0604020202020204" pitchFamily="34" charset="0"/>
                <a:hlinkClick r:id="rId4"/>
              </a:rPr>
              <a:t>Sindy.Ariza@mail.citytech.cuny.edu</a:t>
            </a:r>
            <a:r>
              <a:rPr lang="en-US" sz="1800" dirty="0">
                <a:effectLst/>
                <a:latin typeface="+mj-lt"/>
                <a:ea typeface="Arial" panose="020B0604020202020204" pitchFamily="34" charset="0"/>
              </a:rPr>
              <a:t> </a:t>
            </a:r>
          </a:p>
          <a:p>
            <a:pPr marL="0" lvl="0" indent="0" algn="ctr" rtl="0">
              <a:lnSpc>
                <a:spcPct val="115000"/>
              </a:lnSpc>
              <a:spcBef>
                <a:spcPts val="0"/>
              </a:spcBef>
              <a:spcAft>
                <a:spcPts val="0"/>
              </a:spcAft>
              <a:buSzPts val="1800"/>
              <a:buNone/>
            </a:pP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4029</Words>
  <Application>Microsoft Macintosh PowerPoint</Application>
  <PresentationFormat>On-screen Show (16:9)</PresentationFormat>
  <Paragraphs>408</Paragraphs>
  <Slides>70</Slides>
  <Notes>70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70</vt:i4>
      </vt:variant>
    </vt:vector>
  </HeadingPairs>
  <TitlesOfParts>
    <vt:vector size="77" baseType="lpstr">
      <vt:lpstr>Lobster</vt:lpstr>
      <vt:lpstr>Roboto Slab</vt:lpstr>
      <vt:lpstr>Roboto</vt:lpstr>
      <vt:lpstr>Arial</vt:lpstr>
      <vt:lpstr>Merriweather</vt:lpstr>
      <vt:lpstr>Marina</vt:lpstr>
      <vt:lpstr>Marina</vt:lpstr>
      <vt:lpstr>City Tech 101</vt:lpstr>
      <vt:lpstr>SESSION ONE: Academic Basics + Classroom Expectations</vt:lpstr>
      <vt:lpstr>Today’s Topics</vt:lpstr>
      <vt:lpstr>Part A: Academic Basics</vt:lpstr>
      <vt:lpstr>Introductions</vt:lpstr>
      <vt:lpstr>Connect with your Professor</vt:lpstr>
      <vt:lpstr>What is a Peer Mentor?</vt:lpstr>
      <vt:lpstr>What is a Peer Mentor?</vt:lpstr>
      <vt:lpstr>Connect with your  Peer Mentor</vt:lpstr>
      <vt:lpstr>Ice Breaker Activity</vt:lpstr>
      <vt:lpstr>What will we do during the four sessions?</vt:lpstr>
      <vt:lpstr>Syllabus + Schedule Review (4-Session)</vt:lpstr>
      <vt:lpstr>PowerPoint Presentation</vt:lpstr>
      <vt:lpstr>Learning Tools</vt:lpstr>
      <vt:lpstr>Electronic Platforms Used at City Tech</vt:lpstr>
      <vt:lpstr>How to Access Campus Computers</vt:lpstr>
      <vt:lpstr>How to Access Campus Wifi on a  Personal Device </vt:lpstr>
      <vt:lpstr>How to Access Campus Wifi on a  Personal Device (alternate option/continued)</vt:lpstr>
      <vt:lpstr>City Tech Email (Outlook)</vt:lpstr>
      <vt:lpstr>City Tech Email (Outlook)</vt:lpstr>
      <vt:lpstr>PowerPoint Presentation</vt:lpstr>
      <vt:lpstr>Log in. What is the most recent message you have received? Have you received emails from any of your professors? What can you do in Outlook besides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Builder is a planning tool that can contain draft versions of your schedule.   Do NOT use Schedule Builder to look up your schedule for the upcoming semester! Instead, use the “Course Planning and Enrollment” tile in CUNY First.</vt:lpstr>
      <vt:lpstr>PowerPoint Presentation</vt:lpstr>
      <vt:lpstr>Instructional Modalities</vt:lpstr>
      <vt:lpstr>Instructional Modalities at City Tech</vt:lpstr>
      <vt:lpstr>Modalities</vt:lpstr>
      <vt:lpstr>PowerPoint Presentation</vt:lpstr>
      <vt:lpstr>PowerPoint Presentation</vt:lpstr>
      <vt:lpstr>Schedule Issues?  Need help logging onto any apps?</vt:lpstr>
      <vt:lpstr>Part B: Classroom Expectations</vt:lpstr>
      <vt:lpstr>Where does  college happen?</vt:lpstr>
      <vt:lpstr>College happens in lots of places</vt:lpstr>
      <vt:lpstr>Now we are focused on…</vt:lpstr>
      <vt:lpstr>Learning Etiquette + Engagement</vt:lpstr>
      <vt:lpstr>Classroom Learning:  The Necessities of Etiquette</vt:lpstr>
      <vt:lpstr>Classroom Learning:  The “Good-to-Haves” of Engagement</vt:lpstr>
      <vt:lpstr>Online Learning: Etiquette + Engagement</vt:lpstr>
      <vt:lpstr>Contents of a Syllabus</vt:lpstr>
      <vt:lpstr>Why is a syllabus so important?</vt:lpstr>
      <vt:lpstr>PowerPoint Presentation</vt:lpstr>
      <vt:lpstr>The syllabus is an informal contract between a student and a professor.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Duties + Responsibilities  of a Student</vt:lpstr>
      <vt:lpstr>PowerPoint Presentation</vt:lpstr>
      <vt:lpstr>A Student’s Job Includes...</vt:lpstr>
      <vt:lpstr>Duties + Responsibilities  of a Professor</vt:lpstr>
      <vt:lpstr>A Professor’s Job Includes...</vt:lpstr>
      <vt:lpstr>What can you do if your professor doesn’t fulfill their responsibilities?</vt:lpstr>
      <vt:lpstr>PowerPoint Presentation</vt:lpstr>
      <vt:lpstr>Course Information</vt:lpstr>
      <vt:lpstr>Recap</vt:lpstr>
      <vt:lpstr>Before Session 2…</vt:lpstr>
      <vt:lpstr>SESSION ONE: Academic Basics + Classroom Expectations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Tech 101</dc:title>
  <cp:lastModifiedBy>tarbell86@gmail.com</cp:lastModifiedBy>
  <cp:revision>7</cp:revision>
  <dcterms:modified xsi:type="dcterms:W3CDTF">2024-07-15T00:12:57Z</dcterms:modified>
</cp:coreProperties>
</file>