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a0951bca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a0951bca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a0951bca3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a0951bca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80000"/>
                </a:solidFill>
                <a:latin typeface="Nunito"/>
                <a:ea typeface="Nunito"/>
                <a:cs typeface="Nunito"/>
                <a:sym typeface="Nunito"/>
              </a:rPr>
              <a:t>Focusing on children with autism from grades 4-5 </a:t>
            </a:r>
            <a:r>
              <a:rPr lang="en"/>
              <a:t>For the question ( rhetorical, say we looked into it and we’ve seen … )we can discuss the meds and the self injury and also the visual evaluation that helped us get to the conclusion.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a0951bca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a0951bca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a0951bca3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a0951bca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a0951bca3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a0951bca3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a0951bca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a0951bca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a0951bca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a0951bca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brushing chart,  for every time you brush your teeth you put a sticker next to the day of the week. One sticker for every morning and one sticker for every night you brush your teeth. Whoever collects the most stickers will get a </a:t>
            </a:r>
            <a:r>
              <a:rPr lang="en"/>
              <a:t>special gift at the end of the week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2bfe4ab0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2bfe4ab0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a0951bca3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a0951bca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Autism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2bfe4ab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2bfe4ab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2bfe4ab0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2bfe4ab0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a0951bca3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a0951bca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a0951bca3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a0951bca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are going to first talk about brushing your teeth.  Can someone show me how they brush their teeth at home? Do you brush before bed.</a:t>
            </a:r>
            <a:r>
              <a:rPr lang="en">
                <a:solidFill>
                  <a:schemeClr val="dk1"/>
                </a:solidFill>
              </a:rPr>
              <a:t>Who here have seen blippi videos? Let’s watch a fun video on how to brush our teeth.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let us show you how to brush your teeth like Blippi.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385487532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385487532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5153daf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5153daf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a0951bca3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a0951bca3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12.jpg"/><Relationship Id="rId5" Type="http://schemas.openxmlformats.org/officeDocument/2006/relationships/image" Target="../media/image34.png"/><Relationship Id="rId6" Type="http://schemas.openxmlformats.org/officeDocument/2006/relationships/image" Target="../media/image30.png"/><Relationship Id="rId7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gif"/><Relationship Id="rId4" Type="http://schemas.openxmlformats.org/officeDocument/2006/relationships/image" Target="../media/image23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11.jp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fVGm1GDXFUTxheuFrUNd3BpazWlXCxmW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-H598Ip7EaRbzpSvl_5lOOaw33WSM-Ci/view" TargetMode="External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5.jpg"/><Relationship Id="rId6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idx="1" type="subTitle"/>
          </p:nvPr>
        </p:nvSpPr>
        <p:spPr>
          <a:xfrm>
            <a:off x="241050" y="2829825"/>
            <a:ext cx="7529100" cy="15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By:</a:t>
            </a:r>
            <a:r>
              <a:rPr b="1" lang="en" sz="5600">
                <a:solidFill>
                  <a:schemeClr val="accent1"/>
                </a:solidFill>
              </a:rPr>
              <a:t> </a:t>
            </a:r>
            <a:r>
              <a:rPr b="1" lang="en" sz="5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Yeny Chong,</a:t>
            </a:r>
            <a:endParaRPr b="1" sz="56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Saba Haggagi, </a:t>
            </a:r>
            <a:endParaRPr b="1" sz="56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en" sz="56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Lucidania Naranjo, </a:t>
            </a:r>
            <a:endParaRPr b="1" sz="56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en" sz="5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Elizabeth Ramirez,</a:t>
            </a:r>
            <a:r>
              <a:rPr lang="en" sz="5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en" sz="56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Khadra Shihadeh </a:t>
            </a:r>
            <a:endParaRPr sz="5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en" sz="56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Candice Superville</a:t>
            </a:r>
            <a:endParaRPr b="1" sz="56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5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2044800" y="501550"/>
            <a:ext cx="59673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Brushing </a:t>
            </a:r>
            <a:r>
              <a:rPr lang="en" sz="31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lang="en" sz="31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31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Cool</a:t>
            </a:r>
            <a:r>
              <a:rPr lang="en" sz="31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1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			</a:t>
            </a:r>
            <a:r>
              <a:rPr lang="en" sz="31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  <a:endParaRPr sz="31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		</a:t>
            </a:r>
            <a:r>
              <a:rPr lang="en" sz="31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r>
              <a:rPr lang="en" sz="31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Right </a:t>
            </a:r>
            <a:r>
              <a:rPr lang="en" sz="31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Tool</a:t>
            </a:r>
            <a:r>
              <a:rPr lang="en"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!</a:t>
            </a:r>
            <a:endParaRPr sz="2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Group of multiracial kids in a circle looking up holding their hands together" id="130" name="Google Shape;130;p13"/>
          <p:cNvPicPr preferRelativeResize="0"/>
          <p:nvPr/>
        </p:nvPicPr>
        <p:blipFill rotWithShape="1">
          <a:blip r:embed="rId3">
            <a:alphaModFix/>
          </a:blip>
          <a:srcRect b="6120" l="0" r="0" t="0"/>
          <a:stretch/>
        </p:blipFill>
        <p:spPr>
          <a:xfrm>
            <a:off x="2647600" y="2069200"/>
            <a:ext cx="4094150" cy="27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502350" y="485600"/>
            <a:ext cx="7505700" cy="6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How do we implement ways to improve brushing...</a:t>
            </a:r>
            <a:endParaRPr sz="2500"/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175" y="986950"/>
            <a:ext cx="2931700" cy="16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00" y="1113200"/>
            <a:ext cx="2857200" cy="16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354000" y="2987250"/>
            <a:ext cx="270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stand behind them as we show the the proper way to brush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4300" y="1728550"/>
            <a:ext cx="2967525" cy="16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6274925" y="2879400"/>
            <a:ext cx="2931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play songs like “This is the Way We Brush Our Teeth”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-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3490100" y="3602850"/>
            <a:ext cx="2548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help them get familiarized and visualize the different types of toothbrushes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546875" y="3916750"/>
            <a:ext cx="27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0564" y="3469333"/>
            <a:ext cx="1493306" cy="12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9946" y="3602850"/>
            <a:ext cx="1698068" cy="12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title"/>
          </p:nvPr>
        </p:nvSpPr>
        <p:spPr>
          <a:xfrm>
            <a:off x="516125" y="409750"/>
            <a:ext cx="8231400" cy="6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Dental Considerations</a:t>
            </a:r>
            <a:endParaRPr/>
          </a:p>
        </p:txBody>
      </p:sp>
      <p:sp>
        <p:nvSpPr>
          <p:cNvPr id="217" name="Google Shape;217;p23"/>
          <p:cNvSpPr txBox="1"/>
          <p:nvPr>
            <p:ph idx="1" type="body"/>
          </p:nvPr>
        </p:nvSpPr>
        <p:spPr>
          <a:xfrm>
            <a:off x="293650" y="1085650"/>
            <a:ext cx="8516100" cy="10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b="1" lang="en" sz="1800"/>
              <a:t>Common</a:t>
            </a:r>
            <a:r>
              <a:rPr b="1" lang="en" sz="1800"/>
              <a:t> oral healthcare considerations:</a:t>
            </a:r>
            <a:r>
              <a:rPr b="1" lang="en" sz="2100"/>
              <a:t> </a:t>
            </a:r>
            <a:r>
              <a:rPr b="1" lang="en" sz="1800"/>
              <a:t>caries, </a:t>
            </a:r>
            <a:r>
              <a:rPr b="1" lang="en" sz="1800">
                <a:highlight>
                  <a:srgbClr val="FFFFFF"/>
                </a:highlight>
              </a:rPr>
              <a:t>gingivitis, bruxism, xerostomia</a:t>
            </a:r>
            <a:endParaRPr b="1" sz="1800"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b="1" lang="en" sz="1800">
                <a:highlight>
                  <a:srgbClr val="FFFFFF"/>
                </a:highlight>
              </a:rPr>
              <a:t>Why are these the most common complications experienced? </a:t>
            </a:r>
            <a:endParaRPr b="1" sz="1800">
              <a:highlight>
                <a:srgbClr val="FFFFFF"/>
              </a:highlight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 rotWithShape="1">
          <a:blip r:embed="rId3">
            <a:alphaModFix/>
          </a:blip>
          <a:srcRect b="24070" l="7957" r="8458" t="30676"/>
          <a:stretch/>
        </p:blipFill>
        <p:spPr>
          <a:xfrm>
            <a:off x="391550" y="2206900"/>
            <a:ext cx="4289226" cy="12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475" y="2750900"/>
            <a:ext cx="3837050" cy="190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idx="1" type="body"/>
          </p:nvPr>
        </p:nvSpPr>
        <p:spPr>
          <a:xfrm>
            <a:off x="4686675" y="505050"/>
            <a:ext cx="4045200" cy="15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5"/>
                </a:solidFill>
              </a:rPr>
              <a:t>Autistic children are prone to ECC due to: </a:t>
            </a:r>
            <a:endParaRPr sz="2900">
              <a:solidFill>
                <a:schemeClr val="accent5"/>
              </a:solidFill>
            </a:endParaRPr>
          </a:p>
          <a:p>
            <a:pPr indent="-329882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en" sz="2900">
                <a:solidFill>
                  <a:schemeClr val="accent5"/>
                </a:solidFill>
              </a:rPr>
              <a:t>Xerostomia caused by medication</a:t>
            </a:r>
            <a:endParaRPr sz="2900">
              <a:solidFill>
                <a:schemeClr val="accent5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en" sz="2900">
                <a:solidFill>
                  <a:schemeClr val="accent5"/>
                </a:solidFill>
              </a:rPr>
              <a:t> GERD</a:t>
            </a:r>
            <a:endParaRPr sz="2900">
              <a:solidFill>
                <a:schemeClr val="accent5"/>
              </a:solidFill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en" sz="2900">
                <a:solidFill>
                  <a:schemeClr val="accent5"/>
                </a:solidFill>
              </a:rPr>
              <a:t> Prolonged </a:t>
            </a:r>
            <a:r>
              <a:rPr lang="en" sz="2900">
                <a:solidFill>
                  <a:schemeClr val="accent5"/>
                </a:solidFill>
              </a:rPr>
              <a:t>baby bottle usage.</a:t>
            </a:r>
            <a:endParaRPr sz="29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519" y="398700"/>
            <a:ext cx="3866160" cy="26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429" y="2571750"/>
            <a:ext cx="309562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/>
        </p:nvSpPr>
        <p:spPr>
          <a:xfrm>
            <a:off x="820550" y="3402425"/>
            <a:ext cx="386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GC Dry Mouth Gel is an OTC solution to use on children with xerostomia.</a:t>
            </a:r>
            <a:endParaRPr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All flavors are sugar free</a:t>
            </a:r>
            <a:endParaRPr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Apply a small amount on the finger and gently apply the </a:t>
            </a:r>
            <a:r>
              <a:rPr lang="en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product</a:t>
            </a:r>
            <a:r>
              <a:rPr lang="en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around</a:t>
            </a:r>
            <a:r>
              <a:rPr lang="en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the oral tissue and teeth of the child.</a:t>
            </a:r>
            <a:endParaRPr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5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351825" y="782700"/>
            <a:ext cx="2513426" cy="400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>
            <p:ph type="title"/>
          </p:nvPr>
        </p:nvSpPr>
        <p:spPr>
          <a:xfrm>
            <a:off x="819150" y="2576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Baby Bottle Weaning Methods</a:t>
            </a:r>
            <a:endParaRPr/>
          </a:p>
        </p:txBody>
      </p:sp>
      <p:pic>
        <p:nvPicPr>
          <p:cNvPr id="234" name="Google Shape;234;p25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>
            <a:off x="6332575" y="1020075"/>
            <a:ext cx="2444925" cy="36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/>
          <p:nvPr>
            <p:ph idx="1" type="body"/>
          </p:nvPr>
        </p:nvSpPr>
        <p:spPr>
          <a:xfrm>
            <a:off x="735300" y="1419176"/>
            <a:ext cx="6597000" cy="21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R</a:t>
            </a:r>
            <a:r>
              <a:rPr lang="en" sz="1600">
                <a:solidFill>
                  <a:schemeClr val="lt1"/>
                </a:solidFill>
              </a:rPr>
              <a:t>em</a:t>
            </a:r>
            <a:r>
              <a:rPr lang="en" sz="1700">
                <a:solidFill>
                  <a:schemeClr val="lt1"/>
                </a:solidFill>
              </a:rPr>
              <a:t>ove bottle before baby falls asleep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Begin weaning methods at 6 months old.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Progressively</a:t>
            </a:r>
            <a:r>
              <a:rPr lang="en" sz="1700">
                <a:solidFill>
                  <a:schemeClr val="lt1"/>
                </a:solidFill>
              </a:rPr>
              <a:t> replace bottle with sippy cup</a:t>
            </a:r>
            <a:endParaRPr sz="1700">
              <a:solidFill>
                <a:schemeClr val="lt1"/>
              </a:solidFill>
            </a:endParaRPr>
          </a:p>
          <a:p>
            <a:pPr indent="-31698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2"/>
              <a:buChar char="●"/>
            </a:pPr>
            <a:r>
              <a:rPr lang="en" sz="1700">
                <a:solidFill>
                  <a:schemeClr val="lt1"/>
                </a:solidFill>
              </a:rPr>
              <a:t>At first, drop 1 bottle from the schedule and replace it with a sippy cup</a:t>
            </a:r>
            <a:endParaRPr sz="17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700">
                <a:solidFill>
                  <a:schemeClr val="lt1"/>
                </a:solidFill>
              </a:rPr>
              <a:t>Serial dilution: less formula/milk in bottle and the rest given in sippy cup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#1- Patience and positive reinforcement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1591950" y="782700"/>
            <a:ext cx="5960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Prolonged bottle use can lead to ECC (early childhood caries</a:t>
            </a:r>
            <a:r>
              <a:rPr lang="en" sz="17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7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152400" y="1524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/>
          <p:nvPr>
            <p:ph idx="1" type="body"/>
          </p:nvPr>
        </p:nvSpPr>
        <p:spPr>
          <a:xfrm>
            <a:off x="295725" y="359100"/>
            <a:ext cx="8029200" cy="40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4C1130"/>
                </a:solidFill>
              </a:rPr>
              <a:t>         </a:t>
            </a:r>
            <a:r>
              <a:rPr lang="en" sz="2100">
                <a:solidFill>
                  <a:srgbClr val="4C1130"/>
                </a:solidFill>
              </a:rPr>
              <a:t>Which is the healthiest drink to have after every meal/snack?</a:t>
            </a:r>
            <a:endParaRPr sz="2100">
              <a:solidFill>
                <a:srgbClr val="4C1130"/>
              </a:solidFill>
            </a:endParaRPr>
          </a:p>
        </p:txBody>
      </p:sp>
      <p:pic>
        <p:nvPicPr>
          <p:cNvPr id="243" name="Google Shape;2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75" y="1074150"/>
            <a:ext cx="4859394" cy="326209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390775" y="897750"/>
            <a:ext cx="82596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ater with cute cartoon tooth" id="245" name="Google Shape;245;p26"/>
          <p:cNvPicPr preferRelativeResize="0"/>
          <p:nvPr/>
        </p:nvPicPr>
        <p:blipFill rotWithShape="1">
          <a:blip r:embed="rId4">
            <a:alphaModFix/>
          </a:blip>
          <a:srcRect b="6933" l="709" r="719" t="0"/>
          <a:stretch/>
        </p:blipFill>
        <p:spPr>
          <a:xfrm>
            <a:off x="5280800" y="1074150"/>
            <a:ext cx="3369575" cy="32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6"/>
          <p:cNvSpPr txBox="1"/>
          <p:nvPr/>
        </p:nvSpPr>
        <p:spPr>
          <a:xfrm>
            <a:off x="195625" y="4589725"/>
            <a:ext cx="864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https://www.dreamstime.com/stock-illustration-water-cute-cartoon-tooth-gargle-great-health-dental-care-concept-image63247622</a:t>
            </a:r>
            <a:endParaRPr sz="1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/>
          <p:nvPr>
            <p:ph type="title"/>
          </p:nvPr>
        </p:nvSpPr>
        <p:spPr>
          <a:xfrm>
            <a:off x="813550" y="624150"/>
            <a:ext cx="7346700" cy="9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Who can tell me one way to get a big bright smile?</a:t>
            </a:r>
            <a:r>
              <a:rPr lang="en"/>
              <a:t> </a:t>
            </a:r>
            <a:endParaRPr/>
          </a:p>
        </p:txBody>
      </p:sp>
      <p:pic>
        <p:nvPicPr>
          <p:cNvPr id="252" name="Google Shape;2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401" y="2114949"/>
            <a:ext cx="2887150" cy="21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000" y="2071300"/>
            <a:ext cx="2524575" cy="22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/>
          <p:cNvPicPr preferRelativeResize="0"/>
          <p:nvPr/>
        </p:nvPicPr>
        <p:blipFill rotWithShape="1">
          <a:blip r:embed="rId3">
            <a:alphaModFix/>
          </a:blip>
          <a:srcRect b="7587" l="0" r="0" t="0"/>
          <a:stretch/>
        </p:blipFill>
        <p:spPr>
          <a:xfrm>
            <a:off x="879800" y="238575"/>
            <a:ext cx="7482450" cy="468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>
            <p:ph idx="1" type="body"/>
          </p:nvPr>
        </p:nvSpPr>
        <p:spPr>
          <a:xfrm>
            <a:off x="819150" y="359150"/>
            <a:ext cx="8057400" cy="44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  <a:p>
            <a:pPr indent="45720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/>
              <a:t>Thank You All!</a:t>
            </a:r>
            <a:endParaRPr sz="5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9900"/>
                </a:solidFill>
              </a:rPr>
              <a:t>Dont forget to Brush!!</a:t>
            </a:r>
            <a:endParaRPr sz="52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5200"/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025" y="1771225"/>
            <a:ext cx="2647950" cy="184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485825" y="348525"/>
            <a:ext cx="8300400" cy="44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	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400"/>
          </a:p>
          <a:p>
            <a:pPr indent="45720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400"/>
          </a:p>
          <a:p>
            <a:pPr indent="45720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400"/>
              <a:t>Does anyone here like brushing their teeth?</a:t>
            </a:r>
            <a:endParaRPr b="1" sz="64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400"/>
              <a:t>Did you know that if you don't brush, floss and rinse then germies live on your teeth?</a:t>
            </a:r>
            <a:endParaRPr b="1" sz="64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400"/>
          </a:p>
          <a:p>
            <a:pPr indent="45720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5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				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357900" y="4578850"/>
            <a:ext cx="842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https://www.andnextcomesl.com/2015/03/autism-quotes.html</a:t>
            </a:r>
            <a:endParaRPr sz="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675" y="506625"/>
            <a:ext cx="3450475" cy="27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401450" y="314525"/>
            <a:ext cx="7769700" cy="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/>
              <a:t>    				Trivia time!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pic>
        <p:nvPicPr>
          <p:cNvPr descr="Do eat fruits&#10;and veggies!&#10;Do brush teeth twice daily with&#10;ﬂuoride toothpaste!&#10;DON’T!&#10;Don’t eat sugary foods often! Don’t ..." id="143" name="Google Shape;143;p15"/>
          <p:cNvPicPr preferRelativeResize="0"/>
          <p:nvPr/>
        </p:nvPicPr>
        <p:blipFill rotWithShape="1">
          <a:blip r:embed="rId3">
            <a:alphaModFix/>
          </a:blip>
          <a:srcRect b="48573" l="0" r="0" t="29677"/>
          <a:stretch/>
        </p:blipFill>
        <p:spPr>
          <a:xfrm>
            <a:off x="1601375" y="3097895"/>
            <a:ext cx="4316650" cy="1632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 eat fruits&#10;and veggies!&#10;Do brush teeth twice daily with&#10;ﬂuoride toothpaste!&#10;DON’T!&#10;Don’t eat sugary foods often! Don’t ..." id="144" name="Google Shape;144;p15"/>
          <p:cNvPicPr preferRelativeResize="0"/>
          <p:nvPr/>
        </p:nvPicPr>
        <p:blipFill rotWithShape="1">
          <a:blip r:embed="rId4">
            <a:alphaModFix/>
          </a:blip>
          <a:srcRect b="5926" l="0" r="0" t="70813"/>
          <a:stretch/>
        </p:blipFill>
        <p:spPr>
          <a:xfrm>
            <a:off x="1601375" y="1398929"/>
            <a:ext cx="4316650" cy="158067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255550" y="1319175"/>
            <a:ext cx="16779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n" sz="4500">
                <a:solidFill>
                  <a:srgbClr val="FF0000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3500">
                <a:solidFill>
                  <a:srgbClr val="FF0000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>
              <a:solidFill>
                <a:srgbClr val="FF0000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681100" y="2412063"/>
            <a:ext cx="717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4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endParaRPr sz="4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 eat fruits&#10;and veggies!&#10;Do brush teeth twice daily with&#10;ﬂuoride toothpaste!&#10;DON’T!&#10;Don’t eat sugary foods often! Don’t ..." id="151" name="Google Shape;151;p16"/>
          <p:cNvPicPr preferRelativeResize="0"/>
          <p:nvPr/>
        </p:nvPicPr>
        <p:blipFill rotWithShape="1">
          <a:blip r:embed="rId3">
            <a:alphaModFix/>
          </a:blip>
          <a:srcRect b="5926" l="0" r="0" t="70813"/>
          <a:stretch/>
        </p:blipFill>
        <p:spPr>
          <a:xfrm>
            <a:off x="348925" y="3321900"/>
            <a:ext cx="3791650" cy="1311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wd Dental Care Tips Receding Gums Tooth Decay In Children, Dental Assistant, Dental Hygienist, Dental Health, Dental Fun, Dental Facts, Dental Caries, Dental, Dental Marketing" id="152" name="Google Shape;1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1750" y="3321900"/>
            <a:ext cx="2894274" cy="145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 eat fruits&#10;and veggies!&#10;Do brush teeth twice daily with&#10;ﬂuoride toothpaste!&#10;DON’T!&#10;Don’t eat sugary foods often! Don’t ..." id="153" name="Google Shape;153;p16"/>
          <p:cNvPicPr preferRelativeResize="0"/>
          <p:nvPr/>
        </p:nvPicPr>
        <p:blipFill rotWithShape="1">
          <a:blip r:embed="rId5">
            <a:alphaModFix/>
          </a:blip>
          <a:srcRect b="48573" l="0" r="0" t="29677"/>
          <a:stretch/>
        </p:blipFill>
        <p:spPr>
          <a:xfrm>
            <a:off x="348925" y="613300"/>
            <a:ext cx="3791659" cy="138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te, Smiling And Happy Tooth Super Hero, Funny, Flat PNG and Vector" id="154" name="Google Shape;154;p16" title="Cute Vector and 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1700" y="436275"/>
            <a:ext cx="2894274" cy="1743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16"/>
          <p:cNvCxnSpPr>
            <a:stCxn id="153" idx="3"/>
          </p:cNvCxnSpPr>
          <p:nvPr/>
        </p:nvCxnSpPr>
        <p:spPr>
          <a:xfrm>
            <a:off x="4140584" y="1307950"/>
            <a:ext cx="1112400" cy="18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16"/>
          <p:cNvCxnSpPr/>
          <p:nvPr/>
        </p:nvCxnSpPr>
        <p:spPr>
          <a:xfrm flipH="1" rot="10800000">
            <a:off x="4140575" y="3964862"/>
            <a:ext cx="1221900" cy="1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16"/>
          <p:cNvSpPr txBox="1"/>
          <p:nvPr/>
        </p:nvSpPr>
        <p:spPr>
          <a:xfrm>
            <a:off x="592100" y="2396763"/>
            <a:ext cx="6991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Cavities? What is that? How does it happen?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28500" y="507450"/>
            <a:ext cx="6104100" cy="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can get a big </a:t>
            </a:r>
            <a:r>
              <a:rPr lang="en">
                <a:solidFill>
                  <a:srgbClr val="F1C232"/>
                </a:solidFill>
              </a:rPr>
              <a:t>bright</a:t>
            </a:r>
            <a:r>
              <a:rPr lang="en"/>
              <a:t> smile </a:t>
            </a:r>
            <a:r>
              <a:rPr lang="en" sz="33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😃</a:t>
            </a:r>
            <a:endParaRPr sz="33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819150" y="1219125"/>
            <a:ext cx="7505700" cy="15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b="1" lang="en" sz="1800"/>
              <a:t>Certain toothbrushes, toothpastes, songs, and </a:t>
            </a:r>
            <a:r>
              <a:rPr b="1" lang="en" sz="1800"/>
              <a:t>methods</a:t>
            </a:r>
            <a:r>
              <a:rPr b="1" lang="en" sz="1800"/>
              <a:t> can help us </a:t>
            </a:r>
            <a:r>
              <a:rPr b="1" lang="en" sz="1800"/>
              <a:t>achieve</a:t>
            </a:r>
            <a:r>
              <a:rPr b="1" lang="en" sz="1800"/>
              <a:t> a happy smile!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b="1" lang="en" sz="1800"/>
              <a:t>Nutritional </a:t>
            </a:r>
            <a:r>
              <a:rPr b="1" lang="en" sz="1800"/>
              <a:t>recommendations</a:t>
            </a:r>
            <a:r>
              <a:rPr b="1" lang="en" sz="1800"/>
              <a:t> and oral appliances can also help reach our goal</a:t>
            </a:r>
            <a:endParaRPr b="1" sz="1800"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9838" y="2626250"/>
            <a:ext cx="2062275" cy="20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2626250"/>
            <a:ext cx="2387584" cy="206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5225" y="2435249"/>
            <a:ext cx="2281476" cy="228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3042875" y="674775"/>
            <a:ext cx="3518100" cy="5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brush?</a:t>
            </a:r>
            <a:endParaRPr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300" y="1198863"/>
            <a:ext cx="6201400" cy="27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 title="My Movi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9750" y="743000"/>
            <a:ext cx="6024500" cy="40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/>
        </p:nvSpPr>
        <p:spPr>
          <a:xfrm>
            <a:off x="349800" y="647775"/>
            <a:ext cx="48975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6"/>
                </a:solidFill>
              </a:rPr>
              <a:t>Can you tell me how do you brush your teeth?</a:t>
            </a:r>
            <a:endParaRPr b="1"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00" y="2433375"/>
            <a:ext cx="2328266" cy="240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453450" y="1514650"/>
            <a:ext cx="399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ABC’s of brushing your teeth 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3068863" y="2433375"/>
            <a:ext cx="1914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Calibri"/>
              <a:buChar char="●"/>
            </a:pPr>
            <a:r>
              <a:rPr b="1" lang="en" sz="3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void </a:t>
            </a:r>
            <a:endParaRPr sz="2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Calibri"/>
              <a:buChar char="●"/>
            </a:pPr>
            <a:r>
              <a:rPr b="1" lang="en" sz="3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2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rush </a:t>
            </a:r>
            <a:endParaRPr sz="2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Calibri"/>
              <a:buChar char="●"/>
            </a:pPr>
            <a:r>
              <a:rPr b="1" lang="en" sz="33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2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lean </a:t>
            </a:r>
            <a:endParaRPr sz="2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0" title="TIA2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2863" y="987650"/>
            <a:ext cx="3856337" cy="218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603150" y="500000"/>
            <a:ext cx="7505700" cy="6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the right toothbrush!</a:t>
            </a:r>
            <a:endParaRPr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459150" y="1214000"/>
            <a:ext cx="37602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Radius toothbrush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00" y="1674600"/>
            <a:ext cx="2091800" cy="26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135397" y="2113902"/>
            <a:ext cx="2671700" cy="184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4392000" y="1220750"/>
            <a:ext cx="4132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Surround Brush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4400" y="1698800"/>
            <a:ext cx="2091800" cy="26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8600" y="1674600"/>
            <a:ext cx="1905000" cy="26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980000"/>
      </a:lt1>
      <a:dk2>
        <a:srgbClr val="8E7CC3"/>
      </a:dk2>
      <a:lt2>
        <a:srgbClr val="A4C2F4"/>
      </a:lt2>
      <a:accent1>
        <a:srgbClr val="E06666"/>
      </a:accent1>
      <a:accent2>
        <a:srgbClr val="D9563F"/>
      </a:accent2>
      <a:accent3>
        <a:srgbClr val="93C47D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