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5" d="100"/>
          <a:sy n="85"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EA86-472E-4D2B-4B91-28F2E3276A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28D53B-DB5C-BBAB-015E-ECABE0FB1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B5ED16-B96C-CDE9-B0A8-4D9649968870}"/>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5" name="Footer Placeholder 4">
            <a:extLst>
              <a:ext uri="{FF2B5EF4-FFF2-40B4-BE49-F238E27FC236}">
                <a16:creationId xmlns:a16="http://schemas.microsoft.com/office/drawing/2014/main" id="{8D53D4B9-3CF1-645D-F87C-54AC5B2128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24004A-2D48-5786-DCA4-A82AEE513181}"/>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45782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ABD61-5C16-64A4-D431-F2780262ED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B46A1B-99D8-5E85-13E5-18D18B6DD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E8782-6F02-E4A1-FC49-9CCD73844626}"/>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5" name="Footer Placeholder 4">
            <a:extLst>
              <a:ext uri="{FF2B5EF4-FFF2-40B4-BE49-F238E27FC236}">
                <a16:creationId xmlns:a16="http://schemas.microsoft.com/office/drawing/2014/main" id="{1EBC01AE-F31A-BB27-CB62-F1EBD2C293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A97BDD-0EB5-6F17-9047-4682AB0EF514}"/>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22330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F184A-BDFC-76E2-7806-4177CBC27F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49D1D-BD2B-64A8-729E-39B57199F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5C6D5-6C68-A6F8-99A4-F57C6B8B6879}"/>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5" name="Footer Placeholder 4">
            <a:extLst>
              <a:ext uri="{FF2B5EF4-FFF2-40B4-BE49-F238E27FC236}">
                <a16:creationId xmlns:a16="http://schemas.microsoft.com/office/drawing/2014/main" id="{2414422A-5F15-2121-2D50-8723D3AFEB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B9751B-8691-4C15-74F0-85BF5AC09EBD}"/>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17885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AE7A-F9E3-2BF2-41AB-64D5B1214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B8383-6CB4-1EB6-8BF0-ACDB8DF454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B8FAD-0E2B-0C5C-06DA-A49579DD0E08}"/>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5" name="Footer Placeholder 4">
            <a:extLst>
              <a:ext uri="{FF2B5EF4-FFF2-40B4-BE49-F238E27FC236}">
                <a16:creationId xmlns:a16="http://schemas.microsoft.com/office/drawing/2014/main" id="{BF0F9286-4617-C0AE-F483-B275BED9CB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5D4478-24D9-35FC-78FF-26535FF2AA10}"/>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408862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2E13-71E9-52B7-A55A-FCD9DDD4E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B92A8-0F3E-61C9-2A46-63CD8ED657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A5AC0-B5DA-4EF8-9147-C1CB9F6EDBC7}"/>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5" name="Footer Placeholder 4">
            <a:extLst>
              <a:ext uri="{FF2B5EF4-FFF2-40B4-BE49-F238E27FC236}">
                <a16:creationId xmlns:a16="http://schemas.microsoft.com/office/drawing/2014/main" id="{4C379A5A-95FB-9345-C4B3-EDAF620569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0B9C69-A579-8F0A-79EC-7BFA7988073D}"/>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96289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7772-659C-B772-E238-8FEE47FA3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D2F0E-7241-327F-65BC-EEA4487DF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483F7B-2C67-2E7C-CDC2-8C881B2909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9496F-4C2C-21AB-CC32-EC155C48B3B4}"/>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6" name="Footer Placeholder 5">
            <a:extLst>
              <a:ext uri="{FF2B5EF4-FFF2-40B4-BE49-F238E27FC236}">
                <a16:creationId xmlns:a16="http://schemas.microsoft.com/office/drawing/2014/main" id="{2424CF4C-13F1-7237-0C2C-9319F61CE3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78CC4E-8A50-E8B7-6F65-0E039926DBCC}"/>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2346607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D6DB-2D06-B060-ECD6-EF752C02AA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39C8F-95F9-054D-26A9-648D3DD48F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81BE9-F03A-0381-1B73-E031DA8C3C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760BB-1140-FCBF-4A57-3ED233DF9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3BF26C-44F7-884A-2A62-90C72BD8B6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90B8F0-F8C9-E652-C10D-F3A18DA8D0D9}"/>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8" name="Footer Placeholder 7">
            <a:extLst>
              <a:ext uri="{FF2B5EF4-FFF2-40B4-BE49-F238E27FC236}">
                <a16:creationId xmlns:a16="http://schemas.microsoft.com/office/drawing/2014/main" id="{70FCBA16-9FB6-69C1-6218-0468CB5C6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8DD36E6-6B2A-1FCF-551C-9E42FB284DB9}"/>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405792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B158-6502-D3BB-FAC3-E633DC75F5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53C5B-5608-8E0F-E242-042D5E52A195}"/>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4" name="Footer Placeholder 3">
            <a:extLst>
              <a:ext uri="{FF2B5EF4-FFF2-40B4-BE49-F238E27FC236}">
                <a16:creationId xmlns:a16="http://schemas.microsoft.com/office/drawing/2014/main" id="{61959AFE-D400-E5E9-D61E-71D4B4F7B1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B2114E-57B3-0D4D-C606-9C32CE4587BF}"/>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48627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1F3FA-ABEA-D614-4C70-E3C4F52AA85C}"/>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3" name="Footer Placeholder 2">
            <a:extLst>
              <a:ext uri="{FF2B5EF4-FFF2-40B4-BE49-F238E27FC236}">
                <a16:creationId xmlns:a16="http://schemas.microsoft.com/office/drawing/2014/main" id="{922C77E2-D563-B913-B203-F83EFC5C34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DF9DF7-53B9-83F5-00A8-49AD97AC8EC3}"/>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256459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6078-A884-7D2E-3F6B-63EA8F438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E6093-EEB1-EFF8-3FF4-D5361DFAE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B82B7B-52CA-3E76-478A-7FB899D1C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302DB-DDE5-0086-F86C-3C5BD1C258CE}"/>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6" name="Footer Placeholder 5">
            <a:extLst>
              <a:ext uri="{FF2B5EF4-FFF2-40B4-BE49-F238E27FC236}">
                <a16:creationId xmlns:a16="http://schemas.microsoft.com/office/drawing/2014/main" id="{3866043E-1A68-6796-1AD1-23F0ECD337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F32B3E-DAE9-EBBE-101D-434F4AEA562F}"/>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346072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3F16-E57B-5736-E4E1-1971C669C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C0DB25-1322-DE15-1B22-BE62D1350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D585456-1800-88B7-701E-A82FB98B7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08EBE-0CEA-79DC-C28E-B2D0BC7FFAB9}"/>
              </a:ext>
            </a:extLst>
          </p:cNvPr>
          <p:cNvSpPr>
            <a:spLocks noGrp="1"/>
          </p:cNvSpPr>
          <p:nvPr>
            <p:ph type="dt" sz="half" idx="10"/>
          </p:nvPr>
        </p:nvSpPr>
        <p:spPr/>
        <p:txBody>
          <a:bodyPr/>
          <a:lstStyle/>
          <a:p>
            <a:fld id="{F98E94EF-6F09-4EB1-8BB7-08140E31AC21}" type="datetimeFigureOut">
              <a:rPr lang="en-US" smtClean="0"/>
              <a:t>5/13/2022</a:t>
            </a:fld>
            <a:endParaRPr lang="en-US" dirty="0"/>
          </a:p>
        </p:txBody>
      </p:sp>
      <p:sp>
        <p:nvSpPr>
          <p:cNvPr id="6" name="Footer Placeholder 5">
            <a:extLst>
              <a:ext uri="{FF2B5EF4-FFF2-40B4-BE49-F238E27FC236}">
                <a16:creationId xmlns:a16="http://schemas.microsoft.com/office/drawing/2014/main" id="{728CDCD9-4DF3-638C-E128-0748F20CD6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2F9CF5-3EB5-3304-1789-5B98F24181B3}"/>
              </a:ext>
            </a:extLst>
          </p:cNvPr>
          <p:cNvSpPr>
            <a:spLocks noGrp="1"/>
          </p:cNvSpPr>
          <p:nvPr>
            <p:ph type="sldNum" sz="quarter" idx="12"/>
          </p:nvPr>
        </p:nvSpPr>
        <p:spPr/>
        <p:txBody>
          <a:bodyPr/>
          <a:lstStyle/>
          <a:p>
            <a:fld id="{99393A5F-0FF3-426D-8CBB-84CB3C59B792}" type="slidenum">
              <a:rPr lang="en-US" smtClean="0"/>
              <a:t>‹#›</a:t>
            </a:fld>
            <a:endParaRPr lang="en-US" dirty="0"/>
          </a:p>
        </p:txBody>
      </p:sp>
    </p:spTree>
    <p:extLst>
      <p:ext uri="{BB962C8B-B14F-4D97-AF65-F5344CB8AC3E}">
        <p14:creationId xmlns:p14="http://schemas.microsoft.com/office/powerpoint/2010/main" val="105997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13C5C-A872-1597-D218-1C9A02CD9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AD4679-2DA6-77CB-1E51-9E96034A1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29B5D-EA6B-DE15-1D36-505DD8747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94EF-6F09-4EB1-8BB7-08140E31AC21}" type="datetimeFigureOut">
              <a:rPr lang="en-US" smtClean="0"/>
              <a:t>5/13/2022</a:t>
            </a:fld>
            <a:endParaRPr lang="en-US" dirty="0"/>
          </a:p>
        </p:txBody>
      </p:sp>
      <p:sp>
        <p:nvSpPr>
          <p:cNvPr id="5" name="Footer Placeholder 4">
            <a:extLst>
              <a:ext uri="{FF2B5EF4-FFF2-40B4-BE49-F238E27FC236}">
                <a16:creationId xmlns:a16="http://schemas.microsoft.com/office/drawing/2014/main" id="{27E09713-01C4-E0D8-4ED7-48E250248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22130B5-F282-C3ED-0CCB-C70D68E2D5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93A5F-0FF3-426D-8CBB-84CB3C59B792}" type="slidenum">
              <a:rPr lang="en-US" smtClean="0"/>
              <a:t>‹#›</a:t>
            </a:fld>
            <a:endParaRPr lang="en-US" dirty="0"/>
          </a:p>
        </p:txBody>
      </p:sp>
    </p:spTree>
    <p:extLst>
      <p:ext uri="{BB962C8B-B14F-4D97-AF65-F5344CB8AC3E}">
        <p14:creationId xmlns:p14="http://schemas.microsoft.com/office/powerpoint/2010/main" val="1168096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asonablywell.net/2015/01/taking-aim-at-new-target.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maxpixel.net/Letters-Gray-Learning-Word-Wooden-Scrabble-Learn-1820039"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aeioux/2209356512"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oplemattersglobal.com/news/corporate/80-managers-create-frustration-for-their-team-study-23237"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onservationbytes.com/2011/04/14/getting-conservation-stakeholders-involved/"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aliem.com/2016/09/em-match-advice-emergency-medicine-right/thinking-face-emoji/"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7CF1-67BD-DC94-DAC7-BD41E8B128E1}"/>
              </a:ext>
            </a:extLst>
          </p:cNvPr>
          <p:cNvSpPr>
            <a:spLocks noGrp="1"/>
          </p:cNvSpPr>
          <p:nvPr>
            <p:ph type="ctrTitle"/>
          </p:nvPr>
        </p:nvSpPr>
        <p:spPr>
          <a:xfrm>
            <a:off x="379828" y="267286"/>
            <a:ext cx="10288172" cy="3242677"/>
          </a:xfrm>
        </p:spPr>
        <p:txBody>
          <a:bodyPr>
            <a:normAutofit fontScale="90000"/>
          </a:bodyPr>
          <a:lstStyle/>
          <a:p>
            <a:r>
              <a:rPr lang="en-US" dirty="0">
                <a:latin typeface="Times New Roman" panose="02020603050405020304" pitchFamily="18" charset="0"/>
                <a:cs typeface="Times New Roman" panose="02020603050405020304" pitchFamily="18" charset="0"/>
              </a:rPr>
              <a:t>How WAC and Writing Intensive Certification has Helped me Teach More Effectively </a:t>
            </a:r>
          </a:p>
        </p:txBody>
      </p:sp>
      <p:sp>
        <p:nvSpPr>
          <p:cNvPr id="3" name="Subtitle 2">
            <a:extLst>
              <a:ext uri="{FF2B5EF4-FFF2-40B4-BE49-F238E27FC236}">
                <a16:creationId xmlns:a16="http://schemas.microsoft.com/office/drawing/2014/main" id="{84D5F493-E32C-0F4B-D96C-8E074E2D8A4E}"/>
              </a:ext>
            </a:extLst>
          </p:cNvPr>
          <p:cNvSpPr>
            <a:spLocks noGrp="1"/>
          </p:cNvSpPr>
          <p:nvPr>
            <p:ph type="subTitle" idx="1"/>
          </p:nvPr>
        </p:nvSpPr>
        <p:spPr/>
        <p:txBody>
          <a:bodyPr/>
          <a:lstStyle/>
          <a:p>
            <a:r>
              <a:rPr lang="en-US" b="1" dirty="0">
                <a:latin typeface="Times New Roman" panose="02020603050405020304" pitchFamily="18" charset="0"/>
                <a:cs typeface="Times New Roman" panose="02020603050405020304" pitchFamily="18" charset="0"/>
              </a:rPr>
              <a:t>Claire Stewart </a:t>
            </a:r>
          </a:p>
          <a:p>
            <a:r>
              <a:rPr lang="en-US" b="1" dirty="0">
                <a:latin typeface="Times New Roman" panose="02020603050405020304" pitchFamily="18" charset="0"/>
                <a:cs typeface="Times New Roman" panose="02020603050405020304" pitchFamily="18" charset="0"/>
              </a:rPr>
              <a:t>Hospitality Management </a:t>
            </a:r>
          </a:p>
          <a:p>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96815D72-009F-548C-8503-09FFBEA3C3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6708" y="4114800"/>
            <a:ext cx="2286000" cy="2286000"/>
          </a:xfrm>
          <a:prstGeom prst="rect">
            <a:avLst/>
          </a:prstGeom>
        </p:spPr>
      </p:pic>
    </p:spTree>
    <p:extLst>
      <p:ext uri="{BB962C8B-B14F-4D97-AF65-F5344CB8AC3E}">
        <p14:creationId xmlns:p14="http://schemas.microsoft.com/office/powerpoint/2010/main" val="10492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F946-819A-ED18-DE9B-172D5F6045FD}"/>
              </a:ext>
            </a:extLst>
          </p:cNvPr>
          <p:cNvSpPr>
            <a:spLocks noGrp="1"/>
          </p:cNvSpPr>
          <p:nvPr>
            <p:ph type="title"/>
          </p:nvPr>
        </p:nvSpPr>
        <p:spPr>
          <a:xfrm>
            <a:off x="259644" y="1670757"/>
            <a:ext cx="10992557" cy="4131734"/>
          </a:xfrm>
        </p:spPr>
        <p:txBody>
          <a:bodyPr>
            <a:normAutofit fontScale="90000"/>
          </a:bodyPr>
          <a:lstStyle/>
          <a:p>
            <a:pPr marL="0" marR="0">
              <a:spcBef>
                <a:spcPts val="0"/>
              </a:spcBef>
              <a:spcAft>
                <a:spcPts val="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The Minimal </a:t>
            </a:r>
            <a:r>
              <a:rPr lang="en-US" sz="3100" b="1" dirty="0">
                <a:latin typeface="Times New Roman" panose="02020603050405020304" pitchFamily="18" charset="0"/>
                <a:ea typeface="Calibri" panose="020F0502020204030204" pitchFamily="34" charset="0"/>
                <a:cs typeface="Times New Roman" panose="02020603050405020304" pitchFamily="18" charset="0"/>
              </a:rPr>
              <a:t>M</a:t>
            </a:r>
            <a:r>
              <a:rPr lang="en-US" sz="3100" b="1" dirty="0">
                <a:effectLst/>
                <a:latin typeface="Times New Roman" panose="02020603050405020304" pitchFamily="18" charset="0"/>
                <a:ea typeface="Calibri" panose="020F0502020204030204" pitchFamily="34" charset="0"/>
                <a:cs typeface="Times New Roman" panose="02020603050405020304" pitchFamily="18" charset="0"/>
              </a:rPr>
              <a:t>arking strategies REALLY helped me. I have just started this and it has already helped me manage an essay that was due last week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700" b="1" dirty="0">
                <a:latin typeface="Times New Roman" panose="02020603050405020304" pitchFamily="18" charset="0"/>
                <a:ea typeface="Calibri" panose="020F0502020204030204" pitchFamily="34" charset="0"/>
                <a:cs typeface="Times New Roman" panose="02020603050405020304" pitchFamily="18" charset="0"/>
              </a:rPr>
              <a:t>One type of grading focuses on the </a:t>
            </a: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“lower order” </a:t>
            </a: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This means correcting grammar, punctuation, syntax, font etc. </a:t>
            </a: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This refers to individual words and sentences</a:t>
            </a: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This is labor-intensive and involves a lot of “red ink.” We were reminded that students often feel criticized by markings.  </a:t>
            </a: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br>
              <a:rPr lang="en-US" sz="27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700" b="1" dirty="0">
                <a:effectLst/>
                <a:latin typeface="Times New Roman" panose="02020603050405020304" pitchFamily="18" charset="0"/>
                <a:ea typeface="Calibri" panose="020F0502020204030204" pitchFamily="34" charset="0"/>
                <a:cs typeface="Times New Roman" panose="02020603050405020304" pitchFamily="18" charset="0"/>
              </a:rPr>
              <a:t>This is the “small picture”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en-US" dirty="0"/>
            </a:br>
            <a:br>
              <a:rPr lang="en-US" dirty="0"/>
            </a:br>
            <a:r>
              <a:rPr lang="en-US" dirty="0"/>
              <a:t> </a:t>
            </a:r>
          </a:p>
        </p:txBody>
      </p:sp>
      <p:pic>
        <p:nvPicPr>
          <p:cNvPr id="5" name="Content Placeholder 4" descr="A picture containing indoor, green&#10;&#10;Description automatically generated">
            <a:extLst>
              <a:ext uri="{FF2B5EF4-FFF2-40B4-BE49-F238E27FC236}">
                <a16:creationId xmlns:a16="http://schemas.microsoft.com/office/drawing/2014/main" id="{F36CF140-17DD-A644-D8FC-C298DF18D9A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97054" y="1670757"/>
            <a:ext cx="2926080" cy="1947672"/>
          </a:xfrm>
        </p:spPr>
      </p:pic>
    </p:spTree>
    <p:extLst>
      <p:ext uri="{BB962C8B-B14F-4D97-AF65-F5344CB8AC3E}">
        <p14:creationId xmlns:p14="http://schemas.microsoft.com/office/powerpoint/2010/main" val="145435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BA66-034E-E31E-4D85-BFF607C7C420}"/>
              </a:ext>
            </a:extLst>
          </p:cNvPr>
          <p:cNvSpPr>
            <a:spLocks noGrp="1"/>
          </p:cNvSpPr>
          <p:nvPr>
            <p:ph type="title"/>
          </p:nvPr>
        </p:nvSpPr>
        <p:spPr/>
        <p:txBody>
          <a:bodyPr/>
          <a:lstStyle/>
          <a:p>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Another type of grading focuses on a higher order</a:t>
            </a:r>
            <a:endParaRPr lang="en-US" dirty="0"/>
          </a:p>
        </p:txBody>
      </p:sp>
      <p:sp>
        <p:nvSpPr>
          <p:cNvPr id="3" name="Content Placeholder 2">
            <a:extLst>
              <a:ext uri="{FF2B5EF4-FFF2-40B4-BE49-F238E27FC236}">
                <a16:creationId xmlns:a16="http://schemas.microsoft.com/office/drawing/2014/main" id="{7829FC6A-C5FE-F29C-7C0D-8681F5D9A649}"/>
              </a:ext>
            </a:extLst>
          </p:cNvPr>
          <p:cNvSpPr>
            <a:spLocks noGrp="1"/>
          </p:cNvSpPr>
          <p:nvPr>
            <p:ph idx="1"/>
          </p:nvPr>
        </p:nvSpPr>
        <p:spPr/>
        <p:txBody>
          <a:bodyPr/>
          <a:lstStyle/>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This refers to structure, organization, evidence, and coherence. This views the paper as a whole- it is the “big picture.”</a:t>
            </a:r>
          </a:p>
          <a:p>
            <a:pPr marL="0" indent="0">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8" name="Picture 7" descr="A red and white sign&#10;&#10;Description automatically generated with low confidence">
            <a:extLst>
              <a:ext uri="{FF2B5EF4-FFF2-40B4-BE49-F238E27FC236}">
                <a16:creationId xmlns:a16="http://schemas.microsoft.com/office/drawing/2014/main" id="{28A8C804-CC76-239C-579C-24ECCD981D1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42396" y="3429000"/>
            <a:ext cx="2571750" cy="2571750"/>
          </a:xfrm>
          <a:prstGeom prst="rect">
            <a:avLst/>
          </a:prstGeom>
        </p:spPr>
      </p:pic>
    </p:spTree>
    <p:extLst>
      <p:ext uri="{BB962C8B-B14F-4D97-AF65-F5344CB8AC3E}">
        <p14:creationId xmlns:p14="http://schemas.microsoft.com/office/powerpoint/2010/main" val="339639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8CBAE-7F86-D2D7-99C6-93CE0B90C14A}"/>
              </a:ext>
            </a:extLst>
          </p:cNvPr>
          <p:cNvSpPr>
            <a:spLocks noGrp="1"/>
          </p:cNvSpPr>
          <p:nvPr>
            <p:ph type="title"/>
          </p:nvPr>
        </p:nvSpPr>
        <p:spPr/>
        <p:txBody>
          <a:bodyPr/>
          <a:lstStyle/>
          <a:p>
            <a:r>
              <a:rPr lang="en-US" dirty="0"/>
              <a:t>I have made myself crazy in the past looking at the small picture</a:t>
            </a:r>
          </a:p>
        </p:txBody>
      </p:sp>
      <p:sp>
        <p:nvSpPr>
          <p:cNvPr id="3" name="Content Placeholder 2">
            <a:extLst>
              <a:ext uri="{FF2B5EF4-FFF2-40B4-BE49-F238E27FC236}">
                <a16:creationId xmlns:a16="http://schemas.microsoft.com/office/drawing/2014/main" id="{F73CC90B-24C7-DAE1-12C5-5B0546E606B6}"/>
              </a:ext>
            </a:extLst>
          </p:cNvPr>
          <p:cNvSpPr>
            <a:spLocks noGrp="1"/>
          </p:cNvSpPr>
          <p:nvPr>
            <p:ph idx="1"/>
          </p:nvPr>
        </p:nvSpPr>
        <p:spPr>
          <a:xfrm>
            <a:off x="462844" y="1690688"/>
            <a:ext cx="10890956" cy="4486275"/>
          </a:xfrm>
        </p:spPr>
        <p:txBody>
          <a:bodyPr>
            <a:normAutofit fontScale="70000" lnSpcReduction="20000"/>
          </a:bodyPr>
          <a:lstStyle/>
          <a:p>
            <a:pPr marL="0" indent="0">
              <a:buNone/>
            </a:pPr>
            <a:r>
              <a:rPr lang="en-US" dirty="0"/>
              <a:t>Mainly because I am concerned that students often lack basic grammar </a:t>
            </a:r>
          </a:p>
          <a:p>
            <a:pPr marL="0" indent="0">
              <a:buNone/>
            </a:pPr>
            <a:r>
              <a:rPr lang="en-US" dirty="0"/>
              <a:t>and punctuation conventions. And it’s my </a:t>
            </a:r>
            <a:r>
              <a:rPr lang="en-US" b="1" i="1" dirty="0"/>
              <a:t>thing</a:t>
            </a:r>
            <a:r>
              <a:rPr lang="en-US" i="1" dirty="0"/>
              <a:t> </a:t>
            </a:r>
            <a:r>
              <a:rPr lang="en-US" dirty="0"/>
              <a:t>( I am the person with have a poster</a:t>
            </a:r>
          </a:p>
          <a:p>
            <a:pPr marL="0" indent="0">
              <a:buNone/>
            </a:pPr>
            <a:r>
              <a:rPr lang="en-US" dirty="0"/>
              <a:t>in my office with the “For the want of a nail, the kingdom was lost” story)… </a:t>
            </a:r>
          </a:p>
          <a:p>
            <a:pPr marL="0" indent="0">
              <a:buNone/>
            </a:pPr>
            <a:endParaRPr lang="en-US" dirty="0"/>
          </a:p>
          <a:p>
            <a:pPr marL="0" indent="0">
              <a:buNone/>
            </a:pPr>
            <a:r>
              <a:rPr lang="en-US" dirty="0"/>
              <a:t>I have spent a LOT of energy on correcting grammar, spelling, </a:t>
            </a:r>
          </a:p>
          <a:p>
            <a:pPr marL="0" indent="0">
              <a:buNone/>
            </a:pPr>
            <a:r>
              <a:rPr lang="en-US" dirty="0"/>
              <a:t>formatting. </a:t>
            </a:r>
          </a:p>
          <a:p>
            <a:pPr marL="0" indent="0">
              <a:buNone/>
            </a:pPr>
            <a:endParaRPr lang="en-US" dirty="0"/>
          </a:p>
          <a:p>
            <a:pPr marL="0" indent="0">
              <a:buNone/>
            </a:pPr>
            <a:r>
              <a:rPr lang="en-US" dirty="0"/>
              <a:t>But now I have been made to think honestly about how my</a:t>
            </a:r>
          </a:p>
          <a:p>
            <a:pPr marL="0" indent="0">
              <a:buNone/>
            </a:pPr>
            <a:r>
              <a:rPr lang="en-US" dirty="0"/>
              <a:t>“corrections” have been interpreted by students.</a:t>
            </a:r>
          </a:p>
          <a:p>
            <a:pPr marL="0" indent="0">
              <a:buNone/>
            </a:pPr>
            <a:endParaRPr lang="en-US" dirty="0"/>
          </a:p>
          <a:p>
            <a:pPr marL="0" indent="0">
              <a:buNone/>
            </a:pPr>
            <a:r>
              <a:rPr lang="en-US" dirty="0"/>
              <a:t>How do students </a:t>
            </a:r>
            <a:r>
              <a:rPr lang="en-US" dirty="0">
                <a:solidFill>
                  <a:srgbClr val="FF0000"/>
                </a:solidFill>
              </a:rPr>
              <a:t>FEEL </a:t>
            </a:r>
            <a:r>
              <a:rPr lang="en-US" dirty="0"/>
              <a:t>when they see my edits? And what is the outcome?</a:t>
            </a:r>
          </a:p>
          <a:p>
            <a:pPr marL="0" indent="0">
              <a:buNone/>
            </a:pPr>
            <a:r>
              <a:rPr lang="en-US" dirty="0"/>
              <a:t>Do students simply correct my edits for the grade? </a:t>
            </a:r>
          </a:p>
          <a:p>
            <a:pPr marL="0" indent="0">
              <a:buNone/>
            </a:pPr>
            <a:r>
              <a:rPr lang="en-US" dirty="0"/>
              <a:t>Are my “big picture” comments buried in with grammar corrections? Yep. Oh, snap.    </a:t>
            </a:r>
          </a:p>
          <a:p>
            <a:pPr marL="0" indent="0">
              <a:buNone/>
            </a:pPr>
            <a:endParaRPr lang="en-US" dirty="0"/>
          </a:p>
        </p:txBody>
      </p:sp>
      <p:pic>
        <p:nvPicPr>
          <p:cNvPr id="5" name="Picture 4" descr="A person sleeping on a computer&#10;&#10;Description automatically generated with medium confidence">
            <a:extLst>
              <a:ext uri="{FF2B5EF4-FFF2-40B4-BE49-F238E27FC236}">
                <a16:creationId xmlns:a16="http://schemas.microsoft.com/office/drawing/2014/main" id="{D9D3BFE3-7EDC-6C06-3339-2A6C3E3F18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1152" y="1027906"/>
            <a:ext cx="2318004" cy="1303877"/>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826AF21-7DFC-CA93-2116-528CB33BB6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80788" y="2886869"/>
            <a:ext cx="2038350" cy="2943225"/>
          </a:xfrm>
          <a:prstGeom prst="rect">
            <a:avLst/>
          </a:prstGeom>
        </p:spPr>
      </p:pic>
    </p:spTree>
    <p:extLst>
      <p:ext uri="{BB962C8B-B14F-4D97-AF65-F5344CB8AC3E}">
        <p14:creationId xmlns:p14="http://schemas.microsoft.com/office/powerpoint/2010/main" val="249288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2C91B-22F7-9E0D-090C-B9BBAF6A8EAC}"/>
              </a:ext>
            </a:extLst>
          </p:cNvPr>
          <p:cNvSpPr>
            <a:spLocks noGrp="1"/>
          </p:cNvSpPr>
          <p:nvPr>
            <p:ph type="title"/>
          </p:nvPr>
        </p:nvSpPr>
        <p:spPr/>
        <p:txBody>
          <a:bodyPr/>
          <a:lstStyle/>
          <a:p>
            <a:r>
              <a:rPr lang="en-US" dirty="0"/>
              <a:t>Hmmm… </a:t>
            </a:r>
            <a:br>
              <a:rPr lang="en-US" dirty="0"/>
            </a:br>
            <a:endParaRPr lang="en-US" dirty="0"/>
          </a:p>
        </p:txBody>
      </p:sp>
      <p:sp>
        <p:nvSpPr>
          <p:cNvPr id="3" name="Content Placeholder 2">
            <a:extLst>
              <a:ext uri="{FF2B5EF4-FFF2-40B4-BE49-F238E27FC236}">
                <a16:creationId xmlns:a16="http://schemas.microsoft.com/office/drawing/2014/main" id="{A4FE2EDF-5EA5-3D72-953B-58E076EA8087}"/>
              </a:ext>
            </a:extLst>
          </p:cNvPr>
          <p:cNvSpPr>
            <a:spLocks noGrp="1"/>
          </p:cNvSpPr>
          <p:nvPr>
            <p:ph idx="1"/>
          </p:nvPr>
        </p:nvSpPr>
        <p:spPr>
          <a:xfrm>
            <a:off x="282222" y="1241778"/>
            <a:ext cx="11071578" cy="4935185"/>
          </a:xfrm>
        </p:spPr>
        <p:txBody>
          <a:bodyPr>
            <a:normAutofit fontScale="85000" lnSpcReduction="20000"/>
          </a:bodyPr>
          <a:lstStyle/>
          <a:p>
            <a:pPr marL="0" indent="0">
              <a:buNone/>
            </a:pPr>
            <a:r>
              <a:rPr lang="en-US" sz="2800" dirty="0">
                <a:effectLst/>
                <a:latin typeface="Times New Roman" panose="02020603050405020304" pitchFamily="18" charset="0"/>
                <a:ea typeface="Calibri" panose="020F0502020204030204" pitchFamily="34" charset="0"/>
              </a:rPr>
              <a:t>What have I learned? The “big picture” or  “high order method” has limited comments and uses models and </a:t>
            </a:r>
            <a:r>
              <a:rPr lang="en-US" sz="2800" u="sng" dirty="0">
                <a:effectLst/>
                <a:latin typeface="Times New Roman" panose="02020603050405020304" pitchFamily="18" charset="0"/>
                <a:ea typeface="Calibri" panose="020F0502020204030204" pitchFamily="34" charset="0"/>
              </a:rPr>
              <a:t>does not correct every single error</a:t>
            </a:r>
            <a:r>
              <a:rPr lang="en-US" sz="2800" dirty="0">
                <a:effectLst/>
                <a:latin typeface="Times New Roman" panose="02020603050405020304" pitchFamily="18" charset="0"/>
                <a:ea typeface="Calibri" panose="020F0502020204030204" pitchFamily="34" charset="0"/>
              </a:rPr>
              <a:t>.</a:t>
            </a:r>
            <a:r>
              <a:rPr lang="en-US" sz="2800" dirty="0">
                <a:solidFill>
                  <a:srgbClr val="FF0000"/>
                </a:solidFill>
                <a:effectLst/>
                <a:latin typeface="Times New Roman" panose="02020603050405020304" pitchFamily="18" charset="0"/>
                <a:ea typeface="Calibri" panose="020F0502020204030204" pitchFamily="34" charset="0"/>
              </a:rPr>
              <a:t> </a:t>
            </a:r>
          </a:p>
          <a:p>
            <a:pPr marL="0" indent="0">
              <a:buNone/>
            </a:pPr>
            <a:endParaRPr lang="en-US" sz="2800" dirty="0">
              <a:solidFill>
                <a:srgbClr val="FF0000"/>
              </a:solidFill>
              <a:effectLst/>
              <a:latin typeface="Times New Roman" panose="02020603050405020304" pitchFamily="18" charset="0"/>
              <a:ea typeface="Calibri" panose="020F0502020204030204" pitchFamily="34" charset="0"/>
            </a:endParaRPr>
          </a:p>
          <a:p>
            <a:pPr marL="0" indent="0">
              <a:buNone/>
            </a:pPr>
            <a:r>
              <a:rPr lang="en-US" sz="2800" dirty="0">
                <a:solidFill>
                  <a:srgbClr val="FF0000"/>
                </a:solidFill>
                <a:effectLst/>
                <a:latin typeface="Times New Roman" panose="02020603050405020304" pitchFamily="18" charset="0"/>
                <a:ea typeface="Calibri" panose="020F0502020204030204" pitchFamily="34" charset="0"/>
              </a:rPr>
              <a:t>But it does address the concepts and ideas that motivated</a:t>
            </a:r>
          </a:p>
          <a:p>
            <a:pPr marL="0" indent="0">
              <a:buNone/>
            </a:pPr>
            <a:r>
              <a:rPr lang="en-US" sz="2800" dirty="0">
                <a:solidFill>
                  <a:srgbClr val="FF0000"/>
                </a:solidFill>
                <a:effectLst/>
                <a:latin typeface="Times New Roman" panose="02020603050405020304" pitchFamily="18" charset="0"/>
                <a:ea typeface="Calibri" panose="020F0502020204030204" pitchFamily="34" charset="0"/>
              </a:rPr>
              <a:t>the students’ writing.  </a:t>
            </a:r>
          </a:p>
          <a:p>
            <a:pPr marL="0" indent="0">
              <a:buNone/>
            </a:pPr>
            <a:endParaRPr lang="en-US" dirty="0">
              <a:solidFill>
                <a:srgbClr val="FF0000"/>
              </a:solidFill>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If my Learning Outcomes include critical thinking skills, </a:t>
            </a:r>
          </a:p>
          <a:p>
            <a:pPr marL="0" indent="0">
              <a:buNone/>
            </a:pPr>
            <a:r>
              <a:rPr lang="en-US" dirty="0">
                <a:latin typeface="Times New Roman" panose="02020603050405020304" pitchFamily="18" charset="0"/>
                <a:ea typeface="Calibri" panose="020F0502020204030204" pitchFamily="34" charset="0"/>
              </a:rPr>
              <a:t>t</a:t>
            </a:r>
            <a:r>
              <a:rPr lang="en-US" sz="2800" dirty="0">
                <a:effectLst/>
                <a:latin typeface="Times New Roman" panose="02020603050405020304" pitchFamily="18" charset="0"/>
                <a:ea typeface="Calibri" panose="020F0502020204030204" pitchFamily="34" charset="0"/>
              </a:rPr>
              <a:t>han I need to focus on the BIG PICTURE not the small! </a:t>
            </a:r>
          </a:p>
          <a:p>
            <a:pPr marL="0" indent="0">
              <a:buNone/>
            </a:pPr>
            <a:endParaRPr lang="en-US" sz="2800" dirty="0">
              <a:effectLst/>
              <a:latin typeface="Times New Roman" panose="02020603050405020304" pitchFamily="18" charset="0"/>
              <a:ea typeface="Calibri" panose="020F0502020204030204" pitchFamily="34" charset="0"/>
            </a:endParaRPr>
          </a:p>
          <a:p>
            <a:pPr marL="0" indent="0">
              <a:buNone/>
            </a:pPr>
            <a:r>
              <a:rPr lang="en-US" dirty="0">
                <a:latin typeface="Times New Roman" panose="02020603050405020304" pitchFamily="18" charset="0"/>
                <a:ea typeface="Calibri" panose="020F0502020204030204" pitchFamily="34" charset="0"/>
              </a:rPr>
              <a:t>My teaching is a work in progress. I am </a:t>
            </a:r>
          </a:p>
          <a:p>
            <a:pPr marL="0" indent="0">
              <a:buNone/>
            </a:pPr>
            <a:r>
              <a:rPr lang="en-US" dirty="0">
                <a:latin typeface="Times New Roman" panose="02020603050405020304" pitchFamily="18" charset="0"/>
                <a:ea typeface="Calibri" panose="020F0502020204030204" pitchFamily="34" charset="0"/>
              </a:rPr>
              <a:t>g</a:t>
            </a:r>
            <a:r>
              <a:rPr lang="en-US" sz="2800" dirty="0">
                <a:effectLst/>
                <a:latin typeface="Times New Roman" panose="02020603050405020304" pitchFamily="18" charset="0"/>
                <a:ea typeface="Calibri" panose="020F0502020204030204" pitchFamily="34" charset="0"/>
              </a:rPr>
              <a:t>oing to work on seeing and appreciating the </a:t>
            </a:r>
          </a:p>
          <a:p>
            <a:pPr marL="0" indent="0">
              <a:buNone/>
            </a:pPr>
            <a:r>
              <a:rPr lang="en-US" dirty="0">
                <a:latin typeface="Times New Roman" panose="02020603050405020304" pitchFamily="18" charset="0"/>
                <a:ea typeface="Calibri" panose="020F0502020204030204" pitchFamily="34" charset="0"/>
              </a:rPr>
              <a:t>“b</a:t>
            </a:r>
            <a:r>
              <a:rPr lang="en-US" sz="2800" dirty="0">
                <a:effectLst/>
                <a:latin typeface="Times New Roman" panose="02020603050405020304" pitchFamily="18" charset="0"/>
                <a:ea typeface="Calibri" panose="020F0502020204030204" pitchFamily="34" charset="0"/>
              </a:rPr>
              <a:t>ig picture” more. Thanks WAC!  </a:t>
            </a:r>
          </a:p>
          <a:p>
            <a:pPr marL="0" indent="0">
              <a:buNone/>
            </a:pPr>
            <a:r>
              <a:rPr lang="en-US" sz="2800" dirty="0">
                <a:solidFill>
                  <a:srgbClr val="FF0000"/>
                </a:solidFill>
                <a:effectLst/>
                <a:latin typeface="Times New Roman" panose="02020603050405020304" pitchFamily="18" charset="0"/>
                <a:ea typeface="Calibri" panose="020F0502020204030204" pitchFamily="34" charset="0"/>
              </a:rPr>
              <a:t> THE END. </a:t>
            </a: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sz="2800" dirty="0">
              <a:effectLst/>
              <a:latin typeface="Times New Roman" panose="02020603050405020304" pitchFamily="18" charset="0"/>
              <a:ea typeface="Calibri" panose="020F0502020204030204" pitchFamily="34" charset="0"/>
            </a:endParaRPr>
          </a:p>
          <a:p>
            <a:pPr marL="0" indent="0">
              <a:buNone/>
            </a:pPr>
            <a:endParaRPr lang="en-US" sz="2800" dirty="0">
              <a:effectLst/>
              <a:latin typeface="Times New Roman" panose="02020603050405020304" pitchFamily="18" charset="0"/>
              <a:ea typeface="Calibri" panose="020F0502020204030204" pitchFamily="34" charset="0"/>
            </a:endParaRPr>
          </a:p>
          <a:p>
            <a:pPr marL="0" indent="0">
              <a:buNone/>
            </a:pPr>
            <a:endParaRPr lang="en-US" sz="2800" dirty="0">
              <a:latin typeface="Times New Roman" panose="02020603050405020304" pitchFamily="18" charset="0"/>
              <a:ea typeface="Calibri" panose="020F0502020204030204" pitchFamily="34" charset="0"/>
            </a:endParaRPr>
          </a:p>
          <a:p>
            <a:endParaRPr lang="en-US" dirty="0"/>
          </a:p>
        </p:txBody>
      </p:sp>
      <p:pic>
        <p:nvPicPr>
          <p:cNvPr id="5" name="Picture 4" descr="Icon&#10;&#10;Description automatically generated">
            <a:extLst>
              <a:ext uri="{FF2B5EF4-FFF2-40B4-BE49-F238E27FC236}">
                <a16:creationId xmlns:a16="http://schemas.microsoft.com/office/drawing/2014/main" id="{34C3E26A-CF36-B908-087F-78A37601F9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58225" y="1838325"/>
            <a:ext cx="3533775" cy="3181350"/>
          </a:xfrm>
          <a:prstGeom prst="rect">
            <a:avLst/>
          </a:prstGeom>
        </p:spPr>
      </p:pic>
    </p:spTree>
    <p:extLst>
      <p:ext uri="{BB962C8B-B14F-4D97-AF65-F5344CB8AC3E}">
        <p14:creationId xmlns:p14="http://schemas.microsoft.com/office/powerpoint/2010/main" val="174663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404</Words>
  <Application>Microsoft Office PowerPoint</Application>
  <PresentationFormat>Widescreen</PresentationFormat>
  <Paragraphs>41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How WAC and Writing Intensive Certification has Helped me Teach More Effectively </vt:lpstr>
      <vt:lpstr>     The Minimal Marking strategies REALLY helped me. I have just started this and it has already helped me manage an essay that was due last week     One type of grading focuses on the  “lower order”   This means correcting grammar, punctuation, syntax, font etc.   This refers to individual words and sentences  This is labor-intensive and involves a lot of “red ink.” We were reminded that students often feel criticized by markings.    This is the “small picture”     </vt:lpstr>
      <vt:lpstr>Another type of grading focuses on a higher order</vt:lpstr>
      <vt:lpstr>I have made myself crazy in the past looking at the small picture</vt:lpstr>
      <vt:lpstr>Hmmm…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WAC and Writing Intensive Certification has helped me teach more effectively </dc:title>
  <dc:creator>Claire Stewart</dc:creator>
  <cp:lastModifiedBy>Claire Stewart</cp:lastModifiedBy>
  <cp:revision>24</cp:revision>
  <dcterms:created xsi:type="dcterms:W3CDTF">2022-05-02T21:04:36Z</dcterms:created>
  <dcterms:modified xsi:type="dcterms:W3CDTF">2022-05-13T19:21:57Z</dcterms:modified>
</cp:coreProperties>
</file>