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74" r:id="rId3"/>
    <p:sldId id="315" r:id="rId4"/>
    <p:sldId id="292" r:id="rId5"/>
    <p:sldId id="293" r:id="rId6"/>
    <p:sldId id="294" r:id="rId7"/>
    <p:sldId id="295" r:id="rId8"/>
    <p:sldId id="313" r:id="rId9"/>
    <p:sldId id="314" r:id="rId10"/>
    <p:sldId id="300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1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76F48-0949-4FBD-A493-D372806CE904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A1A98-D70B-4E36-A784-F4232F1F1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00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0805" y="6356351"/>
            <a:ext cx="4695596" cy="365125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CST1101 Topic: Advanced Loop Techniques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6362-3187-468E-8728-2C1C97AED2F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ty_tech_logo_banner.gif">
            <a:extLst>
              <a:ext uri="{FF2B5EF4-FFF2-40B4-BE49-F238E27FC236}">
                <a16:creationId xmlns:a16="http://schemas.microsoft.com/office/drawing/2014/main" id="{7C80124D-5B2B-4BA2-BCC7-00C9EB3B1C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35179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9872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CST1101 Topic: Advanced Loop Techniques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3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CST1101 Topic: Advanced Loop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27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CST1101 Topic: Advanced Loop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CST1101 Topic: Advanced Loop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3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CST1101 Topic: Advanced Loop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CST1101 Topic: Advanced Loop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9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CST1101 Topic: Advanced Loop Techniques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97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CST1101 Topic: Advanced Loop Techniques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2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CST1101 Topic: Advanced Loop Techniques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9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CST1101 Topic: Advanced Loop Techniques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75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CST1101 Topic: Advanced Loop Techniques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7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CST1101 Topic: Advanced Loop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6D561-1DA1-4394-AB24-90D713FB9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5949" y="3610458"/>
            <a:ext cx="8534400" cy="518652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ADVANCED LOOP TECHNIQUES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511B6-E88E-4578-80AF-D07C48761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CST1101 Topic: Advanced Loop Techniques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472E53-28D5-43B5-8A97-18DB8E6B2C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2687" y="476930"/>
            <a:ext cx="4642076" cy="251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669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Your program has a valid PIN (4-digit combination). Ask the user for a PIN. If the PIN is correct output “You are a valid user.” If the PIN is incorrect ask for the PIN again.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Modify the program to use continue / break statements.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8B2F2-BE27-458B-8CEB-A9E85297C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CST1101 Topic: Advanced Loop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204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While: condition-controlled</a:t>
            </a:r>
          </a:p>
          <a:p>
            <a:pPr marL="0" indent="0">
              <a:buNone/>
            </a:pPr>
            <a:r>
              <a:rPr lang="en-US" dirty="0"/>
              <a:t>	while the condition is true  </a:t>
            </a:r>
            <a:r>
              <a:rPr lang="en-US" dirty="0">
                <a:sym typeface="Wingdings" panose="05000000000000000000" pitchFamily="2" charset="2"/>
              </a:rPr>
              <a:t> repeat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when condition is false  by-pass the loop and continue with 	the program.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7B5A3-674D-4718-89EA-A01EC731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CST1101 Topic: Advanced Loop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46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ourier"/>
              </a:rPr>
              <a:t>Start , stop  values</a:t>
            </a:r>
            <a:br>
              <a:rPr lang="en-US" b="1" dirty="0">
                <a:solidFill>
                  <a:srgbClr val="0070C0"/>
                </a:solidFill>
                <a:latin typeface="Courier"/>
              </a:rPr>
            </a:br>
            <a:r>
              <a:rPr lang="en-US" b="1" dirty="0">
                <a:solidFill>
                  <a:srgbClr val="0070C0"/>
                </a:solidFill>
                <a:latin typeface="Courier"/>
              </a:rPr>
              <a:t>Step factor of loops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75C29-8E2B-4E9D-B69F-5F27F130F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CST1101 Topic: Advanced Loop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536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9315" y="1322387"/>
            <a:ext cx="10363200" cy="1470025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ourier"/>
              </a:rPr>
              <a:t>break</a:t>
            </a:r>
            <a:r>
              <a:rPr lang="en-US" b="1" dirty="0"/>
              <a:t> and </a:t>
            </a:r>
            <a:r>
              <a:rPr lang="en-US" b="1" dirty="0">
                <a:solidFill>
                  <a:srgbClr val="0070C0"/>
                </a:solidFill>
                <a:latin typeface="Courier"/>
              </a:rPr>
              <a:t>continue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589315" y="3037114"/>
            <a:ext cx="8534400" cy="1752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/>
              <a:t>You can use the keyword </a:t>
            </a:r>
            <a:r>
              <a:rPr lang="en-US" b="1" dirty="0">
                <a:solidFill>
                  <a:srgbClr val="0070C0"/>
                </a:solidFill>
                <a:latin typeface="Courier"/>
              </a:rPr>
              <a:t>break</a:t>
            </a:r>
            <a:r>
              <a:rPr lang="en-US" dirty="0"/>
              <a:t> inside a loop to leave the while loop entirely. </a:t>
            </a:r>
          </a:p>
          <a:p>
            <a:pPr algn="l"/>
            <a:r>
              <a:rPr lang="en-US" dirty="0"/>
              <a:t>You can use the keyword </a:t>
            </a:r>
            <a:r>
              <a:rPr lang="en-US" b="1" dirty="0">
                <a:solidFill>
                  <a:srgbClr val="0070C0"/>
                </a:solidFill>
                <a:latin typeface="Courier"/>
              </a:rPr>
              <a:t>continue</a:t>
            </a:r>
            <a:r>
              <a:rPr lang="en-US" dirty="0"/>
              <a:t> inside a loop to stop processing the current iteration of the loop and immediately go on to the next one.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75C29-8E2B-4E9D-B69F-5F27F130F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CST1101 Topic: Advanced Loop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685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45574" y="1310968"/>
            <a:ext cx="5181600" cy="1470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/>
              <a:t>Breaking Out of a Loop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71949" y="3200708"/>
            <a:ext cx="6912077" cy="1752600"/>
          </a:xfrm>
        </p:spPr>
        <p:txBody>
          <a:bodyPr>
            <a:normAutofit fontScale="92500" lnSpcReduction="20000"/>
          </a:bodyPr>
          <a:lstStyle/>
          <a:p>
            <a:pPr marL="561975" algn="l">
              <a:defRPr/>
            </a:pPr>
            <a:r>
              <a:rPr lang="en-US" dirty="0"/>
              <a:t>The break statement ends the current loop and jumps to the statement immediately following the loop</a:t>
            </a:r>
          </a:p>
          <a:p>
            <a:pPr marL="561975" algn="l">
              <a:defRPr/>
            </a:pPr>
            <a:r>
              <a:rPr lang="en-US" dirty="0"/>
              <a:t>It is like a loop test that can happen anywhere in the body of the loop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4</a:t>
            </a:fld>
            <a:endParaRPr lang="en-US"/>
          </a:p>
        </p:txBody>
      </p:sp>
      <p:sp>
        <p:nvSpPr>
          <p:cNvPr id="21507" name="Rectangle 3"/>
          <p:cNvSpPr>
            <a:spLocks/>
          </p:cNvSpPr>
          <p:nvPr/>
        </p:nvSpPr>
        <p:spPr bwMode="auto">
          <a:xfrm>
            <a:off x="7100001" y="652820"/>
            <a:ext cx="2882199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while 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True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: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   </a:t>
            </a:r>
            <a:r>
              <a:rPr lang="en-US" altLang="en-US" sz="2700" dirty="0">
                <a:solidFill>
                  <a:srgbClr val="00FF00"/>
                </a:solidFill>
                <a:ea typeface="MS PGothic" panose="020B0600070205080204" pitchFamily="34" charset="-128"/>
              </a:rPr>
              <a:t>line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700" dirty="0">
                <a:solidFill>
                  <a:srgbClr val="00FFFF"/>
                </a:solidFill>
                <a:ea typeface="MS PGothic" panose="020B0600070205080204" pitchFamily="34" charset="-128"/>
              </a:rPr>
              <a:t>=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700" dirty="0">
                <a:solidFill>
                  <a:srgbClr val="FF00FF"/>
                </a:solidFill>
                <a:ea typeface="MS PGothic" panose="020B0600070205080204" pitchFamily="34" charset="-128"/>
              </a:rPr>
              <a:t>input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(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'&gt; '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)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   if</a:t>
            </a:r>
            <a:r>
              <a:rPr lang="en-US" altLang="en-US" sz="2700" dirty="0">
                <a:solidFill>
                  <a:srgbClr val="FFFF00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700" dirty="0">
                <a:solidFill>
                  <a:srgbClr val="00FF00"/>
                </a:solidFill>
                <a:ea typeface="MS PGothic" panose="020B0600070205080204" pitchFamily="34" charset="-128"/>
              </a:rPr>
              <a:t>line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==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'done' 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: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       break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   print (</a:t>
            </a:r>
            <a:r>
              <a:rPr lang="en-US" altLang="en-US" sz="2700" dirty="0">
                <a:solidFill>
                  <a:srgbClr val="00FF00"/>
                </a:solidFill>
                <a:ea typeface="MS PGothic" panose="020B0600070205080204" pitchFamily="34" charset="-128"/>
              </a:rPr>
              <a:t>line)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print (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'Done!‘)</a:t>
            </a: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7653607" y="3429000"/>
            <a:ext cx="1913985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&gt; </a:t>
            </a:r>
            <a:r>
              <a:rPr lang="en-US" altLang="en-US" sz="2700" dirty="0">
                <a:solidFill>
                  <a:srgbClr val="00FF00"/>
                </a:solidFill>
                <a:ea typeface="MS PGothic" panose="020B0600070205080204" pitchFamily="34" charset="-128"/>
              </a:rPr>
              <a:t>hello there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hello there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&gt; </a:t>
            </a:r>
            <a:r>
              <a:rPr lang="en-US" altLang="en-US" sz="2700" dirty="0">
                <a:solidFill>
                  <a:srgbClr val="00FF00"/>
                </a:solidFill>
                <a:ea typeface="MS PGothic" panose="020B0600070205080204" pitchFamily="34" charset="-128"/>
              </a:rPr>
              <a:t>finished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finished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&gt; </a:t>
            </a:r>
            <a:r>
              <a:rPr lang="en-US" altLang="en-US" sz="2700" dirty="0">
                <a:solidFill>
                  <a:srgbClr val="00FF00"/>
                </a:solidFill>
                <a:ea typeface="MS PGothic" panose="020B0600070205080204" pitchFamily="34" charset="-128"/>
              </a:rPr>
              <a:t>done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Done!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98B051-92F4-4233-BFE4-AB7EA906B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CST1101 Topic: Advanced Loop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61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/>
              <a:t>Breaking Out of a Loop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561975">
              <a:defRPr/>
            </a:pPr>
            <a:r>
              <a:rPr lang="en-US" dirty="0"/>
              <a:t>The break statement ends the current loop and jumps to the statement immediately following the loop</a:t>
            </a:r>
          </a:p>
          <a:p>
            <a:pPr marL="561975">
              <a:defRPr/>
            </a:pPr>
            <a:r>
              <a:rPr lang="en-US" dirty="0"/>
              <a:t>It is like a loop test that can happen anywhere in the body of the loop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5</a:t>
            </a:fld>
            <a:endParaRPr lang="en-US"/>
          </a:p>
        </p:txBody>
      </p:sp>
      <p:sp>
        <p:nvSpPr>
          <p:cNvPr id="21507" name="Rectangle 3"/>
          <p:cNvSpPr>
            <a:spLocks/>
          </p:cNvSpPr>
          <p:nvPr/>
        </p:nvSpPr>
        <p:spPr bwMode="auto">
          <a:xfrm>
            <a:off x="2505075" y="3963681"/>
            <a:ext cx="2882199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while 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True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: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   </a:t>
            </a:r>
            <a:r>
              <a:rPr lang="en-US" altLang="en-US" sz="2700" dirty="0">
                <a:solidFill>
                  <a:srgbClr val="00FF00"/>
                </a:solidFill>
                <a:ea typeface="MS PGothic" panose="020B0600070205080204" pitchFamily="34" charset="-128"/>
              </a:rPr>
              <a:t>line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700" dirty="0">
                <a:solidFill>
                  <a:srgbClr val="00FFFF"/>
                </a:solidFill>
                <a:ea typeface="MS PGothic" panose="020B0600070205080204" pitchFamily="34" charset="-128"/>
              </a:rPr>
              <a:t>=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700" dirty="0">
                <a:solidFill>
                  <a:srgbClr val="FF00FF"/>
                </a:solidFill>
                <a:ea typeface="MS PGothic" panose="020B0600070205080204" pitchFamily="34" charset="-128"/>
              </a:rPr>
              <a:t>input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(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'&gt; '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)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   if</a:t>
            </a:r>
            <a:r>
              <a:rPr lang="en-US" altLang="en-US" sz="2700" dirty="0">
                <a:solidFill>
                  <a:srgbClr val="FFFF00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700" dirty="0">
                <a:solidFill>
                  <a:srgbClr val="00FF00"/>
                </a:solidFill>
                <a:ea typeface="MS PGothic" panose="020B0600070205080204" pitchFamily="34" charset="-128"/>
              </a:rPr>
              <a:t>line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==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'done' 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: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       break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   print (</a:t>
            </a:r>
            <a:r>
              <a:rPr lang="en-US" altLang="en-US" sz="2700" dirty="0">
                <a:solidFill>
                  <a:srgbClr val="00FF00"/>
                </a:solidFill>
                <a:ea typeface="MS PGothic" panose="020B0600070205080204" pitchFamily="34" charset="-128"/>
              </a:rPr>
              <a:t>line)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print (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'Done!‘)</a:t>
            </a: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8112919" y="3844618"/>
            <a:ext cx="1913985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l" eaLnBrk="1" hangingPunct="1"/>
            <a:r>
              <a:rPr lang="en-US" altLang="en-US" sz="2700">
                <a:solidFill>
                  <a:schemeClr val="tx1"/>
                </a:solidFill>
                <a:ea typeface="MS PGothic" panose="020B0600070205080204" pitchFamily="34" charset="-128"/>
              </a:rPr>
              <a:t>&gt; </a:t>
            </a: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hello there</a:t>
            </a:r>
          </a:p>
          <a:p>
            <a:pPr algn="l" eaLnBrk="1" hangingPunct="1"/>
            <a:r>
              <a:rPr lang="en-US" altLang="en-US" sz="2700">
                <a:solidFill>
                  <a:schemeClr val="tx1"/>
                </a:solidFill>
                <a:ea typeface="MS PGothic" panose="020B0600070205080204" pitchFamily="34" charset="-128"/>
              </a:rPr>
              <a:t>hello there</a:t>
            </a:r>
          </a:p>
          <a:p>
            <a:pPr algn="l" eaLnBrk="1" hangingPunct="1"/>
            <a:r>
              <a:rPr lang="en-US" altLang="en-US" sz="2700">
                <a:solidFill>
                  <a:schemeClr val="tx1"/>
                </a:solidFill>
                <a:ea typeface="MS PGothic" panose="020B0600070205080204" pitchFamily="34" charset="-128"/>
              </a:rPr>
              <a:t>&gt; </a:t>
            </a: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finished</a:t>
            </a:r>
          </a:p>
          <a:p>
            <a:pPr algn="l" eaLnBrk="1" hangingPunct="1"/>
            <a:r>
              <a:rPr lang="en-US" altLang="en-US" sz="2700">
                <a:solidFill>
                  <a:schemeClr val="tx1"/>
                </a:solidFill>
                <a:ea typeface="MS PGothic" panose="020B0600070205080204" pitchFamily="34" charset="-128"/>
              </a:rPr>
              <a:t>finished</a:t>
            </a:r>
          </a:p>
          <a:p>
            <a:pPr algn="l" eaLnBrk="1" hangingPunct="1"/>
            <a:r>
              <a:rPr lang="en-US" altLang="en-US" sz="2700">
                <a:solidFill>
                  <a:schemeClr val="tx1"/>
                </a:solidFill>
                <a:ea typeface="MS PGothic" panose="020B0600070205080204" pitchFamily="34" charset="-128"/>
              </a:rPr>
              <a:t>&gt; </a:t>
            </a:r>
            <a:r>
              <a:rPr lang="en-US" altLang="en-US" sz="2700">
                <a:solidFill>
                  <a:srgbClr val="00FF00"/>
                </a:solidFill>
                <a:ea typeface="MS PGothic" panose="020B0600070205080204" pitchFamily="34" charset="-128"/>
              </a:rPr>
              <a:t>done</a:t>
            </a:r>
          </a:p>
          <a:p>
            <a:pPr algn="l" eaLnBrk="1" hangingPunct="1"/>
            <a:r>
              <a:rPr lang="en-US" altLang="en-US" sz="2700">
                <a:solidFill>
                  <a:schemeClr val="tx1"/>
                </a:solidFill>
                <a:ea typeface="MS PGothic" panose="020B0600070205080204" pitchFamily="34" charset="-128"/>
              </a:rPr>
              <a:t>Done!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2107769" y="5424407"/>
            <a:ext cx="914400" cy="4339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107769" y="5858359"/>
            <a:ext cx="397306" cy="34096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8AC767-723E-4D10-BD34-B150C4FDD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CST1101 Topic: Advanced Loop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932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3478288" y="366831"/>
            <a:ext cx="7946795" cy="1470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/>
              <a:t>Finishing an Iteration with continue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97626" y="5036786"/>
            <a:ext cx="8534400" cy="1241605"/>
          </a:xfrm>
        </p:spPr>
        <p:txBody>
          <a:bodyPr>
            <a:normAutofit lnSpcReduction="10000"/>
          </a:bodyPr>
          <a:lstStyle/>
          <a:p>
            <a:pPr marL="561975" algn="l">
              <a:defRPr/>
            </a:pPr>
            <a:r>
              <a:rPr lang="en-US" dirty="0"/>
              <a:t>The continue statement ends the current iteration and jumps to the top of the loop and starts the next iteration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6</a:t>
            </a:fld>
            <a:endParaRPr lang="en-US"/>
          </a:p>
        </p:txBody>
      </p:sp>
      <p:sp>
        <p:nvSpPr>
          <p:cNvPr id="24579" name="Rectangle 3"/>
          <p:cNvSpPr>
            <a:spLocks/>
          </p:cNvSpPr>
          <p:nvPr/>
        </p:nvSpPr>
        <p:spPr bwMode="auto">
          <a:xfrm>
            <a:off x="1447186" y="1427092"/>
            <a:ext cx="343203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while 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True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: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   </a:t>
            </a:r>
            <a:r>
              <a:rPr lang="en-US" altLang="en-US" sz="2700" dirty="0">
                <a:solidFill>
                  <a:srgbClr val="00FF00"/>
                </a:solidFill>
                <a:ea typeface="MS PGothic" panose="020B0600070205080204" pitchFamily="34" charset="-128"/>
              </a:rPr>
              <a:t>line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700" dirty="0">
                <a:solidFill>
                  <a:srgbClr val="00FFFF"/>
                </a:solidFill>
                <a:ea typeface="MS PGothic" panose="020B0600070205080204" pitchFamily="34" charset="-128"/>
              </a:rPr>
              <a:t>=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700" dirty="0">
                <a:solidFill>
                  <a:srgbClr val="FF00FF"/>
                </a:solidFill>
                <a:ea typeface="MS PGothic" panose="020B0600070205080204" pitchFamily="34" charset="-128"/>
              </a:rPr>
              <a:t>input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(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'&gt; '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)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   if</a:t>
            </a:r>
            <a:r>
              <a:rPr lang="en-US" altLang="en-US" sz="2700" dirty="0">
                <a:solidFill>
                  <a:srgbClr val="00FF00"/>
                </a:solidFill>
                <a:ea typeface="MS PGothic" panose="020B0600070205080204" pitchFamily="34" charset="-128"/>
              </a:rPr>
              <a:t> line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700" dirty="0">
                <a:solidFill>
                  <a:srgbClr val="00FFFF"/>
                </a:solidFill>
                <a:ea typeface="MS PGothic" panose="020B0600070205080204" pitchFamily="34" charset="-128"/>
              </a:rPr>
              <a:t>== 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‘continue' 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: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       continue</a:t>
            </a:r>
          </a:p>
          <a:p>
            <a:pPr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   if</a:t>
            </a:r>
            <a:r>
              <a:rPr lang="en-US" altLang="en-US" sz="2700" dirty="0">
                <a:solidFill>
                  <a:srgbClr val="FFFF00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700" dirty="0">
                <a:solidFill>
                  <a:srgbClr val="00FF00"/>
                </a:solidFill>
                <a:ea typeface="MS PGothic" panose="020B0600070205080204" pitchFamily="34" charset="-128"/>
              </a:rPr>
              <a:t>line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==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'done'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:</a:t>
            </a:r>
            <a:endParaRPr lang="en-US" altLang="en-US" sz="2700" dirty="0">
              <a:solidFill>
                <a:srgbClr val="FF7F00"/>
              </a:solidFill>
              <a:ea typeface="MS PGothic" panose="020B0600070205080204" pitchFamily="34" charset="-128"/>
            </a:endParaRP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       break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   print (</a:t>
            </a:r>
            <a:r>
              <a:rPr lang="en-US" altLang="en-US" sz="2700" dirty="0">
                <a:solidFill>
                  <a:srgbClr val="00FF00"/>
                </a:solidFill>
                <a:ea typeface="MS PGothic" panose="020B0600070205080204" pitchFamily="34" charset="-128"/>
              </a:rPr>
              <a:t>line)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print (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'Done!‘)</a:t>
            </a:r>
          </a:p>
        </p:txBody>
      </p:sp>
      <p:sp>
        <p:nvSpPr>
          <p:cNvPr id="24580" name="Rectangle 4"/>
          <p:cNvSpPr>
            <a:spLocks/>
          </p:cNvSpPr>
          <p:nvPr/>
        </p:nvSpPr>
        <p:spPr bwMode="auto">
          <a:xfrm>
            <a:off x="8732506" y="1634842"/>
            <a:ext cx="1913985" cy="2908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&gt; </a:t>
            </a:r>
            <a:r>
              <a:rPr lang="en-US" altLang="en-US" sz="2700" dirty="0">
                <a:solidFill>
                  <a:srgbClr val="00FF00"/>
                </a:solidFill>
                <a:ea typeface="MS PGothic" panose="020B0600070205080204" pitchFamily="34" charset="-128"/>
              </a:rPr>
              <a:t>hello there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hello there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&gt; </a:t>
            </a:r>
            <a:r>
              <a:rPr lang="en-US" altLang="en-US" sz="2700" dirty="0">
                <a:solidFill>
                  <a:srgbClr val="00FF00"/>
                </a:solidFill>
                <a:ea typeface="MS PGothic" panose="020B0600070205080204" pitchFamily="34" charset="-128"/>
              </a:rPr>
              <a:t>continue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&gt; </a:t>
            </a:r>
            <a:r>
              <a:rPr lang="en-US" altLang="en-US" sz="2700" dirty="0">
                <a:solidFill>
                  <a:srgbClr val="00FF00"/>
                </a:solidFill>
                <a:ea typeface="MS PGothic" panose="020B0600070205080204" pitchFamily="34" charset="-128"/>
              </a:rPr>
              <a:t>print this!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print this!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&gt; </a:t>
            </a:r>
            <a:r>
              <a:rPr lang="en-US" altLang="en-US" sz="2700" dirty="0">
                <a:solidFill>
                  <a:srgbClr val="00FF00"/>
                </a:solidFill>
                <a:ea typeface="MS PGothic" panose="020B0600070205080204" pitchFamily="34" charset="-128"/>
              </a:rPr>
              <a:t>done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Done!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3FEE28-DC17-45FF-B907-D2DB3F000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CST1101 Topic: Advanced Loop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297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3559277" y="434874"/>
            <a:ext cx="8268929" cy="80644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/>
              <a:t>Finishing an Iteration with continue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22323" y="4853616"/>
            <a:ext cx="8534400" cy="1283110"/>
          </a:xfrm>
        </p:spPr>
        <p:txBody>
          <a:bodyPr/>
          <a:lstStyle/>
          <a:p>
            <a:pPr marL="561975">
              <a:defRPr/>
            </a:pPr>
            <a:r>
              <a:rPr lang="en-US" dirty="0"/>
              <a:t>The continue statement ends the current iteration and jumps to the top of the loop and starts the next iteration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7</a:t>
            </a:fld>
            <a:endParaRPr lang="en-US"/>
          </a:p>
        </p:txBody>
      </p:sp>
      <p:sp>
        <p:nvSpPr>
          <p:cNvPr id="24579" name="Rectangle 3"/>
          <p:cNvSpPr>
            <a:spLocks/>
          </p:cNvSpPr>
          <p:nvPr/>
        </p:nvSpPr>
        <p:spPr bwMode="auto">
          <a:xfrm>
            <a:off x="817921" y="1310006"/>
            <a:ext cx="343203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while 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True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: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   </a:t>
            </a:r>
            <a:r>
              <a:rPr lang="en-US" altLang="en-US" sz="2700" dirty="0">
                <a:solidFill>
                  <a:srgbClr val="00FF00"/>
                </a:solidFill>
                <a:ea typeface="MS PGothic" panose="020B0600070205080204" pitchFamily="34" charset="-128"/>
              </a:rPr>
              <a:t>line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700" dirty="0">
                <a:solidFill>
                  <a:srgbClr val="00FFFF"/>
                </a:solidFill>
                <a:ea typeface="MS PGothic" panose="020B0600070205080204" pitchFamily="34" charset="-128"/>
              </a:rPr>
              <a:t>=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700" dirty="0">
                <a:solidFill>
                  <a:srgbClr val="FF00FF"/>
                </a:solidFill>
                <a:ea typeface="MS PGothic" panose="020B0600070205080204" pitchFamily="34" charset="-128"/>
              </a:rPr>
              <a:t>input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(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'&gt; '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)</a:t>
            </a:r>
          </a:p>
          <a:p>
            <a:pPr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   if</a:t>
            </a:r>
            <a:r>
              <a:rPr lang="en-US" altLang="en-US" sz="2700" dirty="0">
                <a:solidFill>
                  <a:srgbClr val="00FF00"/>
                </a:solidFill>
                <a:ea typeface="MS PGothic" panose="020B0600070205080204" pitchFamily="34" charset="-128"/>
              </a:rPr>
              <a:t> line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700" dirty="0">
                <a:solidFill>
                  <a:srgbClr val="00FFFF"/>
                </a:solidFill>
                <a:ea typeface="MS PGothic" panose="020B0600070205080204" pitchFamily="34" charset="-128"/>
              </a:rPr>
              <a:t>== 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‘continue' 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: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       continue</a:t>
            </a:r>
          </a:p>
          <a:p>
            <a:pPr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   if</a:t>
            </a:r>
            <a:r>
              <a:rPr lang="en-US" altLang="en-US" sz="2700" dirty="0">
                <a:solidFill>
                  <a:srgbClr val="FFFF00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700" dirty="0">
                <a:solidFill>
                  <a:srgbClr val="00FF00"/>
                </a:solidFill>
                <a:ea typeface="MS PGothic" panose="020B0600070205080204" pitchFamily="34" charset="-128"/>
              </a:rPr>
              <a:t>line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==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'done'</a:t>
            </a:r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: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 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       break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    print (</a:t>
            </a:r>
            <a:r>
              <a:rPr lang="en-US" altLang="en-US" sz="2700" dirty="0">
                <a:solidFill>
                  <a:srgbClr val="00FF00"/>
                </a:solidFill>
                <a:ea typeface="MS PGothic" panose="020B0600070205080204" pitchFamily="34" charset="-128"/>
              </a:rPr>
              <a:t>line)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print (</a:t>
            </a:r>
            <a:r>
              <a:rPr lang="en-US" altLang="en-US" sz="2700" dirty="0">
                <a:solidFill>
                  <a:srgbClr val="FF7F00"/>
                </a:solidFill>
                <a:ea typeface="MS PGothic" panose="020B0600070205080204" pitchFamily="34" charset="-128"/>
              </a:rPr>
              <a:t>'Done!‘)</a:t>
            </a:r>
          </a:p>
        </p:txBody>
      </p:sp>
      <p:sp>
        <p:nvSpPr>
          <p:cNvPr id="24580" name="Rectangle 4"/>
          <p:cNvSpPr>
            <a:spLocks/>
          </p:cNvSpPr>
          <p:nvPr/>
        </p:nvSpPr>
        <p:spPr bwMode="auto">
          <a:xfrm>
            <a:off x="6736748" y="1460946"/>
            <a:ext cx="1913985" cy="2908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&gt; </a:t>
            </a:r>
            <a:r>
              <a:rPr lang="en-US" altLang="en-US" sz="2700" dirty="0">
                <a:solidFill>
                  <a:srgbClr val="00FF00"/>
                </a:solidFill>
                <a:ea typeface="MS PGothic" panose="020B0600070205080204" pitchFamily="34" charset="-128"/>
              </a:rPr>
              <a:t>hello there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hello there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&gt; </a:t>
            </a:r>
            <a:r>
              <a:rPr lang="en-US" altLang="en-US" sz="2700" dirty="0">
                <a:solidFill>
                  <a:srgbClr val="00FF00"/>
                </a:solidFill>
                <a:ea typeface="MS PGothic" panose="020B0600070205080204" pitchFamily="34" charset="-128"/>
              </a:rPr>
              <a:t>continue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&gt; </a:t>
            </a:r>
            <a:r>
              <a:rPr lang="en-US" altLang="en-US" sz="2700" dirty="0">
                <a:solidFill>
                  <a:srgbClr val="00FF00"/>
                </a:solidFill>
                <a:ea typeface="MS PGothic" panose="020B0600070205080204" pitchFamily="34" charset="-128"/>
              </a:rPr>
              <a:t>print this!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print this!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&gt; </a:t>
            </a:r>
            <a:r>
              <a:rPr lang="en-US" altLang="en-US" sz="2700" dirty="0">
                <a:solidFill>
                  <a:srgbClr val="00FF00"/>
                </a:solidFill>
                <a:ea typeface="MS PGothic" panose="020B0600070205080204" pitchFamily="34" charset="-128"/>
              </a:rPr>
              <a:t>done</a:t>
            </a:r>
          </a:p>
          <a:p>
            <a:pPr algn="l" eaLnBrk="1" hangingPunct="1"/>
            <a:r>
              <a:rPr lang="en-US" altLang="en-US" sz="2700" dirty="0">
                <a:solidFill>
                  <a:schemeClr val="tx1"/>
                </a:solidFill>
                <a:ea typeface="MS PGothic" panose="020B0600070205080204" pitchFamily="34" charset="-128"/>
              </a:rPr>
              <a:t>Done!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1983783" y="4262034"/>
            <a:ext cx="914400" cy="37195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983783" y="3518115"/>
            <a:ext cx="397467" cy="6199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3E8580-2E09-4E00-8F85-A42977A41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CST1101 Topic: Advanced Loop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127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D8A2532-CD91-4D95-AA1D-E77390A0706E}"/>
              </a:ext>
            </a:extLst>
          </p:cNvPr>
          <p:cNvSpPr txBox="1"/>
          <p:nvPr/>
        </p:nvSpPr>
        <p:spPr>
          <a:xfrm>
            <a:off x="217291" y="1273849"/>
            <a:ext cx="11039288" cy="3139321"/>
          </a:xfrm>
          <a:prstGeom prst="rect">
            <a:avLst/>
          </a:prstGeom>
          <a:noFill/>
          <a:ln w="3175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"/>
              </a:rPr>
              <a:t># This script checks whether you can get out or not</a:t>
            </a:r>
          </a:p>
          <a:p>
            <a:r>
              <a:rPr lang="en-US" b="1" dirty="0">
                <a:solidFill>
                  <a:srgbClr val="FF0000"/>
                </a:solidFill>
                <a:latin typeface="Courier"/>
              </a:rPr>
              <a:t># You can get out only if you completed your CST 1101 assignments</a:t>
            </a:r>
          </a:p>
          <a:p>
            <a:r>
              <a:rPr lang="en-US" b="1" dirty="0">
                <a:solidFill>
                  <a:srgbClr val="FF0000"/>
                </a:solidFill>
                <a:latin typeface="Courier"/>
              </a:rPr>
              <a:t># AND the weather outside is nice</a:t>
            </a:r>
          </a:p>
          <a:p>
            <a:endParaRPr lang="en-US" b="1" dirty="0">
              <a:latin typeface="Courier"/>
            </a:endParaRPr>
          </a:p>
          <a:p>
            <a:r>
              <a:rPr lang="en-US" b="1" dirty="0">
                <a:solidFill>
                  <a:schemeClr val="accent2"/>
                </a:solidFill>
                <a:latin typeface="Courier"/>
              </a:rPr>
              <a:t>while</a:t>
            </a:r>
            <a:r>
              <a:rPr lang="en-US" b="1" dirty="0">
                <a:latin typeface="Courier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"/>
              </a:rPr>
              <a:t>True</a:t>
            </a:r>
            <a:r>
              <a:rPr lang="en-US" b="1" dirty="0">
                <a:latin typeface="Courier"/>
              </a:rPr>
              <a:t>: </a:t>
            </a:r>
          </a:p>
          <a:p>
            <a:r>
              <a:rPr lang="en-US" b="1" dirty="0">
                <a:latin typeface="Courier"/>
              </a:rPr>
              <a:t>    </a:t>
            </a:r>
            <a:r>
              <a:rPr lang="en-US" b="1" dirty="0" err="1">
                <a:latin typeface="Courier"/>
              </a:rPr>
              <a:t>niceWeather</a:t>
            </a:r>
            <a:r>
              <a:rPr lang="en-US" b="1" dirty="0">
                <a:latin typeface="Courier"/>
              </a:rPr>
              <a:t> = </a:t>
            </a:r>
            <a:r>
              <a:rPr lang="en-US" b="1" dirty="0">
                <a:solidFill>
                  <a:srgbClr val="7030A0"/>
                </a:solidFill>
                <a:latin typeface="Courier"/>
              </a:rPr>
              <a:t>input</a:t>
            </a:r>
            <a:r>
              <a:rPr lang="en-US" b="1" dirty="0">
                <a:latin typeface="Courier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"/>
              </a:rPr>
              <a:t>"The weather is nice (True or False)? "</a:t>
            </a:r>
            <a:r>
              <a:rPr lang="en-US" b="1" dirty="0">
                <a:latin typeface="Courier"/>
              </a:rPr>
              <a:t>)</a:t>
            </a:r>
          </a:p>
          <a:p>
            <a:r>
              <a:rPr lang="en-US" b="1" dirty="0">
                <a:latin typeface="Courier"/>
              </a:rPr>
              <a:t>    </a:t>
            </a:r>
            <a:r>
              <a:rPr lang="en-US" b="1" dirty="0" err="1">
                <a:latin typeface="Courier"/>
              </a:rPr>
              <a:t>completeAssignment</a:t>
            </a:r>
            <a:r>
              <a:rPr lang="en-US" b="1" dirty="0">
                <a:latin typeface="Courier"/>
              </a:rPr>
              <a:t> = </a:t>
            </a:r>
            <a:r>
              <a:rPr lang="en-US" b="1" dirty="0">
                <a:solidFill>
                  <a:srgbClr val="7030A0"/>
                </a:solidFill>
                <a:latin typeface="Courier"/>
              </a:rPr>
              <a:t>input</a:t>
            </a:r>
            <a:r>
              <a:rPr lang="en-US" b="1" dirty="0">
                <a:latin typeface="Courier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"/>
              </a:rPr>
              <a:t>"The assignment is complete (True or False)? "</a:t>
            </a:r>
            <a:r>
              <a:rPr lang="en-US" b="1" dirty="0">
                <a:latin typeface="Courier"/>
              </a:rPr>
              <a:t>)</a:t>
            </a:r>
          </a:p>
          <a:p>
            <a:r>
              <a:rPr lang="en-US" b="1" dirty="0">
                <a:latin typeface="Courier"/>
              </a:rPr>
              <a:t>    </a:t>
            </a:r>
            <a:r>
              <a:rPr lang="en-US" b="1" dirty="0">
                <a:solidFill>
                  <a:schemeClr val="accent2"/>
                </a:solidFill>
                <a:latin typeface="Courier"/>
              </a:rPr>
              <a:t>if</a:t>
            </a:r>
            <a:r>
              <a:rPr lang="en-US" b="1" dirty="0">
                <a:latin typeface="Courier"/>
              </a:rPr>
              <a:t> </a:t>
            </a:r>
            <a:r>
              <a:rPr lang="en-US" b="1" dirty="0" err="1">
                <a:latin typeface="Courier"/>
              </a:rPr>
              <a:t>niceWeather</a:t>
            </a:r>
            <a:r>
              <a:rPr lang="en-US" b="1" dirty="0">
                <a:latin typeface="Courier"/>
              </a:rPr>
              <a:t> == </a:t>
            </a:r>
            <a:r>
              <a:rPr lang="en-US" b="1" dirty="0">
                <a:solidFill>
                  <a:srgbClr val="00B050"/>
                </a:solidFill>
                <a:latin typeface="Courier"/>
              </a:rPr>
              <a:t>"True "</a:t>
            </a:r>
            <a:r>
              <a:rPr lang="en-US" b="1" dirty="0">
                <a:latin typeface="Courier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"/>
              </a:rPr>
              <a:t>and</a:t>
            </a:r>
            <a:r>
              <a:rPr lang="en-US" b="1" dirty="0">
                <a:latin typeface="Courier"/>
              </a:rPr>
              <a:t> </a:t>
            </a:r>
            <a:r>
              <a:rPr lang="en-US" b="1" dirty="0" err="1">
                <a:latin typeface="Courier"/>
              </a:rPr>
              <a:t>completeAssignment</a:t>
            </a:r>
            <a:r>
              <a:rPr lang="en-US" b="1" dirty="0">
                <a:latin typeface="Courier"/>
              </a:rPr>
              <a:t> == </a:t>
            </a:r>
            <a:r>
              <a:rPr lang="en-US" b="1" dirty="0">
                <a:solidFill>
                  <a:srgbClr val="00B050"/>
                </a:solidFill>
                <a:latin typeface="Courier"/>
              </a:rPr>
              <a:t>"True"</a:t>
            </a:r>
            <a:r>
              <a:rPr lang="en-US" b="1" dirty="0">
                <a:latin typeface="Courier"/>
              </a:rPr>
              <a:t>:</a:t>
            </a:r>
          </a:p>
          <a:p>
            <a:r>
              <a:rPr lang="en-US" b="1" dirty="0">
                <a:solidFill>
                  <a:schemeClr val="accent2"/>
                </a:solidFill>
                <a:latin typeface="Courier"/>
              </a:rPr>
              <a:t>	  break</a:t>
            </a:r>
          </a:p>
          <a:p>
            <a:r>
              <a:rPr lang="en-US" b="1" dirty="0">
                <a:latin typeface="Courier"/>
              </a:rPr>
              <a:t>    </a:t>
            </a:r>
            <a:r>
              <a:rPr lang="en-US" b="1" dirty="0">
                <a:solidFill>
                  <a:srgbClr val="7030A0"/>
                </a:solidFill>
                <a:latin typeface="Courier"/>
              </a:rPr>
              <a:t>print</a:t>
            </a:r>
            <a:r>
              <a:rPr lang="en-US" b="1" dirty="0">
                <a:latin typeface="Courier"/>
              </a:rPr>
              <a:t> (</a:t>
            </a:r>
            <a:r>
              <a:rPr lang="en-US" b="1" dirty="0">
                <a:solidFill>
                  <a:srgbClr val="00B050"/>
                </a:solidFill>
                <a:latin typeface="Courier"/>
              </a:rPr>
              <a:t>"I should stay at home :("</a:t>
            </a:r>
            <a:r>
              <a:rPr lang="en-US" b="1" dirty="0">
                <a:latin typeface="Courier"/>
              </a:rPr>
              <a:t>)        </a:t>
            </a:r>
          </a:p>
          <a:p>
            <a:r>
              <a:rPr lang="en-US" b="1" dirty="0">
                <a:solidFill>
                  <a:srgbClr val="7030A0"/>
                </a:solidFill>
                <a:latin typeface="Courier"/>
              </a:rPr>
              <a:t>print</a:t>
            </a:r>
            <a:r>
              <a:rPr lang="en-US" b="1" dirty="0">
                <a:latin typeface="Courier"/>
              </a:rPr>
              <a:t> (</a:t>
            </a:r>
            <a:r>
              <a:rPr lang="en-US" b="1" dirty="0">
                <a:solidFill>
                  <a:srgbClr val="00B050"/>
                </a:solidFill>
                <a:latin typeface="Courier"/>
              </a:rPr>
              <a:t>"Now, I can go out :)"</a:t>
            </a:r>
            <a:r>
              <a:rPr lang="en-US" b="1" dirty="0">
                <a:latin typeface="Courier"/>
              </a:rPr>
              <a:t>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291E28-34D5-4D97-9283-4FCD7BD762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49213" y="247343"/>
            <a:ext cx="4050890" cy="103195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/>
                </a:solidFill>
                <a:latin typeface="Courier"/>
              </a:rPr>
              <a:t>Break</a:t>
            </a:r>
            <a:r>
              <a:rPr lang="en-US" sz="3600" b="1" dirty="0"/>
              <a:t> Example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895A6-AE48-4162-9A3E-39C959D62D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0645" y="4667331"/>
            <a:ext cx="8534400" cy="1752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When will the loop terminate?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What will be printed on the screen? </a:t>
            </a:r>
            <a:endParaRPr lang="en-US" sz="2000" b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C2DDDF-EBCB-4805-B2AF-082E94339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A9BBD-82E4-4A90-A69A-4D4A58A84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CST1101 Topic: Advanced Loop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54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D8A2532-CD91-4D95-AA1D-E77390A0706E}"/>
              </a:ext>
            </a:extLst>
          </p:cNvPr>
          <p:cNvSpPr txBox="1"/>
          <p:nvPr/>
        </p:nvSpPr>
        <p:spPr>
          <a:xfrm>
            <a:off x="217291" y="1273849"/>
            <a:ext cx="11039288" cy="3416320"/>
          </a:xfrm>
          <a:prstGeom prst="rect">
            <a:avLst/>
          </a:prstGeom>
          <a:noFill/>
          <a:ln w="3175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urier"/>
              </a:rPr>
              <a:t># This script checks whether you can get out or not</a:t>
            </a:r>
          </a:p>
          <a:p>
            <a:r>
              <a:rPr lang="en-US" b="1" dirty="0">
                <a:solidFill>
                  <a:srgbClr val="FF0000"/>
                </a:solidFill>
                <a:latin typeface="Courier"/>
              </a:rPr>
              <a:t># You can get out only if you completed your CST 1101 assignments</a:t>
            </a:r>
          </a:p>
          <a:p>
            <a:r>
              <a:rPr lang="en-US" b="1" dirty="0">
                <a:solidFill>
                  <a:srgbClr val="FF0000"/>
                </a:solidFill>
                <a:latin typeface="Courier"/>
              </a:rPr>
              <a:t># AND the weather outside is nice</a:t>
            </a:r>
          </a:p>
          <a:p>
            <a:endParaRPr lang="en-US" b="1" dirty="0">
              <a:latin typeface="Courier"/>
            </a:endParaRPr>
          </a:p>
          <a:p>
            <a:r>
              <a:rPr lang="en-US" b="1" dirty="0">
                <a:solidFill>
                  <a:schemeClr val="accent2"/>
                </a:solidFill>
                <a:latin typeface="Courier"/>
              </a:rPr>
              <a:t>while</a:t>
            </a:r>
            <a:r>
              <a:rPr lang="en-US" b="1" dirty="0">
                <a:latin typeface="Courier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"/>
              </a:rPr>
              <a:t>True</a:t>
            </a:r>
            <a:r>
              <a:rPr lang="en-US" b="1" dirty="0">
                <a:latin typeface="Courier"/>
              </a:rPr>
              <a:t>: </a:t>
            </a:r>
          </a:p>
          <a:p>
            <a:r>
              <a:rPr lang="en-US" b="1" dirty="0">
                <a:latin typeface="Courier"/>
              </a:rPr>
              <a:t>    </a:t>
            </a:r>
            <a:r>
              <a:rPr lang="en-US" b="1" dirty="0" err="1">
                <a:latin typeface="Courier"/>
              </a:rPr>
              <a:t>niceWeather</a:t>
            </a:r>
            <a:r>
              <a:rPr lang="en-US" b="1" dirty="0">
                <a:latin typeface="Courier"/>
              </a:rPr>
              <a:t> = </a:t>
            </a:r>
            <a:r>
              <a:rPr lang="en-US" b="1" dirty="0">
                <a:solidFill>
                  <a:srgbClr val="7030A0"/>
                </a:solidFill>
                <a:latin typeface="Courier"/>
              </a:rPr>
              <a:t>input</a:t>
            </a:r>
            <a:r>
              <a:rPr lang="en-US" b="1" dirty="0">
                <a:latin typeface="Courier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"/>
              </a:rPr>
              <a:t>"The weather is nice (True or False)? "</a:t>
            </a:r>
            <a:r>
              <a:rPr lang="en-US" b="1" dirty="0">
                <a:latin typeface="Courier"/>
              </a:rPr>
              <a:t>)</a:t>
            </a:r>
          </a:p>
          <a:p>
            <a:r>
              <a:rPr lang="en-US" b="1" dirty="0">
                <a:latin typeface="Courier"/>
              </a:rPr>
              <a:t>    </a:t>
            </a:r>
            <a:r>
              <a:rPr lang="en-US" b="1" dirty="0" err="1">
                <a:latin typeface="Courier"/>
              </a:rPr>
              <a:t>completeAssignment</a:t>
            </a:r>
            <a:r>
              <a:rPr lang="en-US" b="1" dirty="0">
                <a:latin typeface="Courier"/>
              </a:rPr>
              <a:t> = </a:t>
            </a:r>
            <a:r>
              <a:rPr lang="en-US" b="1" dirty="0">
                <a:solidFill>
                  <a:srgbClr val="7030A0"/>
                </a:solidFill>
                <a:latin typeface="Courier"/>
              </a:rPr>
              <a:t>input</a:t>
            </a:r>
            <a:r>
              <a:rPr lang="en-US" b="1" dirty="0">
                <a:latin typeface="Courier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"/>
              </a:rPr>
              <a:t>"The assignment is complete (True or False)? "</a:t>
            </a:r>
            <a:r>
              <a:rPr lang="en-US" b="1" dirty="0">
                <a:latin typeface="Courier"/>
              </a:rPr>
              <a:t>)</a:t>
            </a:r>
          </a:p>
          <a:p>
            <a:r>
              <a:rPr lang="en-US" b="1" dirty="0">
                <a:latin typeface="Courier"/>
              </a:rPr>
              <a:t>    </a:t>
            </a:r>
            <a:r>
              <a:rPr lang="en-US" b="1" dirty="0">
                <a:solidFill>
                  <a:schemeClr val="accent2"/>
                </a:solidFill>
                <a:latin typeface="Courier"/>
              </a:rPr>
              <a:t>if</a:t>
            </a:r>
            <a:r>
              <a:rPr lang="en-US" b="1" dirty="0">
                <a:latin typeface="Courier"/>
              </a:rPr>
              <a:t> </a:t>
            </a:r>
            <a:r>
              <a:rPr lang="en-US" b="1" dirty="0" err="1">
                <a:latin typeface="Courier"/>
              </a:rPr>
              <a:t>niceWeather</a:t>
            </a:r>
            <a:r>
              <a:rPr lang="en-US" b="1" dirty="0">
                <a:latin typeface="Courier"/>
              </a:rPr>
              <a:t> != </a:t>
            </a:r>
            <a:r>
              <a:rPr lang="en-US" b="1" dirty="0">
                <a:solidFill>
                  <a:srgbClr val="00B050"/>
                </a:solidFill>
                <a:latin typeface="Courier"/>
              </a:rPr>
              <a:t>"True "</a:t>
            </a:r>
            <a:r>
              <a:rPr lang="en-US" b="1" dirty="0">
                <a:latin typeface="Courier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"/>
              </a:rPr>
              <a:t>or</a:t>
            </a:r>
            <a:r>
              <a:rPr lang="en-US" b="1" dirty="0">
                <a:latin typeface="Courier"/>
              </a:rPr>
              <a:t> </a:t>
            </a:r>
            <a:r>
              <a:rPr lang="en-US" b="1" dirty="0" err="1">
                <a:latin typeface="Courier"/>
              </a:rPr>
              <a:t>completeAssignment</a:t>
            </a:r>
            <a:r>
              <a:rPr lang="en-US" b="1" dirty="0">
                <a:latin typeface="Courier"/>
              </a:rPr>
              <a:t> != </a:t>
            </a:r>
            <a:r>
              <a:rPr lang="en-US" b="1" dirty="0">
                <a:solidFill>
                  <a:srgbClr val="00B050"/>
                </a:solidFill>
                <a:latin typeface="Courier"/>
              </a:rPr>
              <a:t>"True"</a:t>
            </a:r>
            <a:r>
              <a:rPr lang="en-US" b="1" dirty="0">
                <a:latin typeface="Courier"/>
              </a:rPr>
              <a:t>:</a:t>
            </a:r>
          </a:p>
          <a:p>
            <a:r>
              <a:rPr lang="en-US" b="1" dirty="0">
                <a:solidFill>
                  <a:schemeClr val="accent2"/>
                </a:solidFill>
                <a:latin typeface="Courier"/>
              </a:rPr>
              <a:t>	  continue</a:t>
            </a:r>
          </a:p>
          <a:p>
            <a:r>
              <a:rPr lang="en-US" b="1" dirty="0">
                <a:latin typeface="Courier"/>
              </a:rPr>
              <a:t>    </a:t>
            </a:r>
            <a:r>
              <a:rPr lang="en-US" b="1" dirty="0">
                <a:solidFill>
                  <a:srgbClr val="7030A0"/>
                </a:solidFill>
                <a:latin typeface="Courier"/>
              </a:rPr>
              <a:t>print</a:t>
            </a:r>
            <a:r>
              <a:rPr lang="en-US" b="1" dirty="0">
                <a:latin typeface="Courier"/>
              </a:rPr>
              <a:t> (</a:t>
            </a:r>
            <a:r>
              <a:rPr lang="en-US" b="1" dirty="0">
                <a:solidFill>
                  <a:srgbClr val="00B050"/>
                </a:solidFill>
                <a:latin typeface="Courier"/>
              </a:rPr>
              <a:t>"I worked hard"</a:t>
            </a:r>
            <a:r>
              <a:rPr lang="en-US" b="1" dirty="0">
                <a:latin typeface="Courier"/>
              </a:rPr>
              <a:t>)        </a:t>
            </a:r>
          </a:p>
          <a:p>
            <a:r>
              <a:rPr lang="en-US" b="1" dirty="0">
                <a:solidFill>
                  <a:schemeClr val="accent2"/>
                </a:solidFill>
                <a:latin typeface="Courier"/>
              </a:rPr>
              <a:t>    break</a:t>
            </a:r>
            <a:endParaRPr lang="en-US" b="1" dirty="0">
              <a:latin typeface="Courier"/>
            </a:endParaRPr>
          </a:p>
          <a:p>
            <a:r>
              <a:rPr lang="en-US" b="1" dirty="0">
                <a:solidFill>
                  <a:srgbClr val="7030A0"/>
                </a:solidFill>
                <a:latin typeface="Courier"/>
              </a:rPr>
              <a:t>print</a:t>
            </a:r>
            <a:r>
              <a:rPr lang="en-US" b="1" dirty="0">
                <a:latin typeface="Courier"/>
              </a:rPr>
              <a:t> (</a:t>
            </a:r>
            <a:r>
              <a:rPr lang="en-US" b="1" dirty="0">
                <a:solidFill>
                  <a:srgbClr val="00B050"/>
                </a:solidFill>
                <a:latin typeface="Courier"/>
              </a:rPr>
              <a:t>"Now, I can go out :)"</a:t>
            </a:r>
            <a:r>
              <a:rPr lang="en-US" b="1" dirty="0">
                <a:latin typeface="Courier"/>
              </a:rPr>
              <a:t>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291E28-34D5-4D97-9283-4FCD7BD762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7871" y="61452"/>
            <a:ext cx="6784258" cy="80714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/>
                </a:solidFill>
                <a:latin typeface="Courier"/>
              </a:rPr>
              <a:t>Break </a:t>
            </a:r>
            <a:r>
              <a:rPr lang="en-US" sz="3600" b="1" dirty="0"/>
              <a:t>and</a:t>
            </a:r>
            <a:r>
              <a:rPr lang="en-US" sz="3600" b="1" dirty="0">
                <a:solidFill>
                  <a:schemeClr val="accent2"/>
                </a:solidFill>
                <a:latin typeface="Courier"/>
              </a:rPr>
              <a:t> Continue</a:t>
            </a:r>
            <a:r>
              <a:rPr lang="en-US" sz="3600" b="1" dirty="0"/>
              <a:t> Example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895A6-AE48-4162-9A3E-39C959D62D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974" y="4646959"/>
            <a:ext cx="8534400" cy="1752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When will the loop terminate?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What will be printed on the screen?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When will you see the “I worked hard” statement?</a:t>
            </a:r>
            <a:endParaRPr lang="en-US" sz="2000" b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C2DDDF-EBCB-4805-B2AF-082E94339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13D1B-FA01-4F05-8CB0-1801224A4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CST1101 Topic: Advanced Loop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873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698</Words>
  <Application>Microsoft Office PowerPoint</Application>
  <PresentationFormat>Widescreen</PresentationFormat>
  <Paragraphs>129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MS PGothic</vt:lpstr>
      <vt:lpstr>Arial</vt:lpstr>
      <vt:lpstr>Calibri</vt:lpstr>
      <vt:lpstr>Calibri Light</vt:lpstr>
      <vt:lpstr>Courier</vt:lpstr>
      <vt:lpstr>Gill Sans</vt:lpstr>
      <vt:lpstr>Wingdings</vt:lpstr>
      <vt:lpstr>Office Theme</vt:lpstr>
      <vt:lpstr>PowerPoint Presentation</vt:lpstr>
      <vt:lpstr>Start , stop  values Step factor of loops</vt:lpstr>
      <vt:lpstr>break and continue</vt:lpstr>
      <vt:lpstr>Breaking Out of a Loop</vt:lpstr>
      <vt:lpstr>Breaking Out of a Loop</vt:lpstr>
      <vt:lpstr>Finishing an Iteration with continue</vt:lpstr>
      <vt:lpstr>Finishing an Iteration with continue</vt:lpstr>
      <vt:lpstr>Break Example</vt:lpstr>
      <vt:lpstr>Break and Continue Example</vt:lpstr>
      <vt:lpstr>Exercise</vt:lpstr>
      <vt:lpstr>Loops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 1101 Problem Solving Using Computers</dc:title>
  <dc:creator>Panos Ipeirotis</dc:creator>
  <cp:lastModifiedBy>Douglas Moody</cp:lastModifiedBy>
  <cp:revision>25</cp:revision>
  <dcterms:created xsi:type="dcterms:W3CDTF">2016-08-19T19:32:56Z</dcterms:created>
  <dcterms:modified xsi:type="dcterms:W3CDTF">2018-08-14T16:04:16Z</dcterms:modified>
</cp:coreProperties>
</file>