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77" r:id="rId3"/>
    <p:sldId id="265" r:id="rId4"/>
    <p:sldId id="266" r:id="rId5"/>
    <p:sldId id="260" r:id="rId6"/>
    <p:sldId id="290" r:id="rId7"/>
    <p:sldId id="264" r:id="rId8"/>
    <p:sldId id="29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8A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1" autoAdjust="0"/>
    <p:restoredTop sz="94660"/>
  </p:normalViewPr>
  <p:slideViewPr>
    <p:cSldViewPr snapToGrid="0">
      <p:cViewPr varScale="1">
        <p:scale>
          <a:sx n="65" d="100"/>
          <a:sy n="65" d="100"/>
        </p:scale>
        <p:origin x="53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976F48-0949-4FBD-A493-D372806CE904}" type="datetimeFigureOut">
              <a:rPr lang="en-US" smtClean="0"/>
              <a:t>8/10/2018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2A1A98-D70B-4E36-A784-F4232F1F1BE2}" type="slidenum">
              <a:rPr lang="en-US" smtClean="0"/>
              <a:t>‹#›</a:t>
            </a:fld>
            <a:endParaRPr lang="en-US"/>
          </a:p>
        </p:txBody>
      </p:sp>
    </p:spTree>
    <p:extLst>
      <p:ext uri="{BB962C8B-B14F-4D97-AF65-F5344CB8AC3E}">
        <p14:creationId xmlns:p14="http://schemas.microsoft.com/office/powerpoint/2010/main" val="520800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Topic: Functions</a:t>
            </a:r>
          </a:p>
        </p:txBody>
      </p:sp>
      <p:sp>
        <p:nvSpPr>
          <p:cNvPr id="6" name="Slide Number Placeholder 5"/>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595134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Topic: Functions</a:t>
            </a:r>
          </a:p>
        </p:txBody>
      </p:sp>
      <p:sp>
        <p:nvSpPr>
          <p:cNvPr id="7" name="Slide Number Placeholder 6"/>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640132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Topic: Functions</a:t>
            </a:r>
          </a:p>
        </p:txBody>
      </p:sp>
      <p:sp>
        <p:nvSpPr>
          <p:cNvPr id="6" name="Slide Number Placeholder 5"/>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4120527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Topic: Functions</a:t>
            </a:r>
          </a:p>
        </p:txBody>
      </p:sp>
      <p:sp>
        <p:nvSpPr>
          <p:cNvPr id="6" name="Slide Number Placeholder 5"/>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41268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4155" y="819150"/>
            <a:ext cx="10363200" cy="800100"/>
          </a:xfrm>
        </p:spPr>
        <p:txBody>
          <a:bodyPr>
            <a:normAutofit/>
          </a:bodyPr>
          <a:lstStyle>
            <a:lvl1pPr>
              <a:defRPr sz="3200"/>
            </a:lvl1pPr>
          </a:lstStyle>
          <a:p>
            <a:r>
              <a:rPr lang="en-US" dirty="0"/>
              <a:t>Click to edit Master title style</a:t>
            </a:r>
          </a:p>
        </p:txBody>
      </p:sp>
      <p:sp>
        <p:nvSpPr>
          <p:cNvPr id="3" name="Subtitle 2"/>
          <p:cNvSpPr>
            <a:spLocks noGrp="1"/>
          </p:cNvSpPr>
          <p:nvPr>
            <p:ph type="subTitle" idx="1"/>
          </p:nvPr>
        </p:nvSpPr>
        <p:spPr>
          <a:xfrm>
            <a:off x="1124155" y="1998406"/>
            <a:ext cx="85344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a:xfrm>
            <a:off x="3330805" y="6356351"/>
            <a:ext cx="4695596" cy="365125"/>
          </a:xfrm>
        </p:spPr>
        <p:txBody>
          <a:bodyPr/>
          <a:lstStyle>
            <a:lvl1pPr>
              <a:defRPr sz="1600"/>
            </a:lvl1pPr>
          </a:lstStyle>
          <a:p>
            <a:r>
              <a:rPr lang="en-US"/>
              <a:t>Topic: Functions</a:t>
            </a:r>
            <a:endParaRPr lang="en-US" dirty="0"/>
          </a:p>
        </p:txBody>
      </p:sp>
      <p:sp>
        <p:nvSpPr>
          <p:cNvPr id="6" name="Slide Number Placeholder 5"/>
          <p:cNvSpPr>
            <a:spLocks noGrp="1"/>
          </p:cNvSpPr>
          <p:nvPr>
            <p:ph type="sldNum" sz="quarter" idx="12"/>
          </p:nvPr>
        </p:nvSpPr>
        <p:spPr/>
        <p:txBody>
          <a:bodyPr/>
          <a:lstStyle/>
          <a:p>
            <a:fld id="{3D6C6362-3187-468E-8728-2C1C97AED2FC}" type="slidenum">
              <a:rPr lang="en-US" smtClean="0"/>
              <a:t>‹#›</a:t>
            </a:fld>
            <a:endParaRPr lang="en-US"/>
          </a:p>
        </p:txBody>
      </p:sp>
      <p:pic>
        <p:nvPicPr>
          <p:cNvPr id="7" name="Picture 6" descr="city_tech_logo_banner.gif">
            <a:extLst>
              <a:ext uri="{FF2B5EF4-FFF2-40B4-BE49-F238E27FC236}">
                <a16:creationId xmlns:a16="http://schemas.microsoft.com/office/drawing/2014/main" id="{7C80124D-5B2B-4BA2-BCC7-00C9EB3B1C27}"/>
              </a:ext>
            </a:extLst>
          </p:cNvPr>
          <p:cNvPicPr>
            <a:picLocks noChangeAspect="1"/>
          </p:cNvPicPr>
          <p:nvPr userDrawn="1"/>
        </p:nvPicPr>
        <p:blipFill>
          <a:blip r:embed="rId2" cstate="print"/>
          <a:srcRect/>
          <a:stretch>
            <a:fillRect/>
          </a:stretch>
        </p:blipFill>
        <p:spPr bwMode="auto">
          <a:xfrm>
            <a:off x="1" y="0"/>
            <a:ext cx="3517900" cy="800100"/>
          </a:xfrm>
          <a:prstGeom prst="rect">
            <a:avLst/>
          </a:prstGeom>
          <a:noFill/>
          <a:ln w="9525">
            <a:noFill/>
            <a:miter lim="800000"/>
            <a:headEnd/>
            <a:tailEnd/>
          </a:ln>
        </p:spPr>
      </p:pic>
    </p:spTree>
    <p:extLst>
      <p:ext uri="{BB962C8B-B14F-4D97-AF65-F5344CB8AC3E}">
        <p14:creationId xmlns:p14="http://schemas.microsoft.com/office/powerpoint/2010/main" val="824064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Topic: Functions</a:t>
            </a:r>
          </a:p>
        </p:txBody>
      </p:sp>
      <p:sp>
        <p:nvSpPr>
          <p:cNvPr id="6" name="Slide Number Placeholder 5"/>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2295709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Topic: Functions</a:t>
            </a:r>
          </a:p>
        </p:txBody>
      </p:sp>
      <p:sp>
        <p:nvSpPr>
          <p:cNvPr id="6" name="Slide Number Placeholder 5"/>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1941397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Topic: Functions</a:t>
            </a:r>
          </a:p>
        </p:txBody>
      </p:sp>
      <p:sp>
        <p:nvSpPr>
          <p:cNvPr id="7" name="Slide Number Placeholder 6"/>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1955597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Topic: Functions</a:t>
            </a:r>
          </a:p>
        </p:txBody>
      </p:sp>
      <p:sp>
        <p:nvSpPr>
          <p:cNvPr id="9" name="Slide Number Placeholder 8"/>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1757221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Topic: Functions</a:t>
            </a:r>
          </a:p>
        </p:txBody>
      </p:sp>
      <p:sp>
        <p:nvSpPr>
          <p:cNvPr id="5" name="Slide Number Placeholder 4"/>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1406296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Topic: Functions</a:t>
            </a:r>
          </a:p>
        </p:txBody>
      </p:sp>
      <p:sp>
        <p:nvSpPr>
          <p:cNvPr id="4" name="Slide Number Placeholder 3"/>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584675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Topic: Functions</a:t>
            </a:r>
          </a:p>
        </p:txBody>
      </p:sp>
      <p:sp>
        <p:nvSpPr>
          <p:cNvPr id="7" name="Slide Number Placeholder 6"/>
          <p:cNvSpPr>
            <a:spLocks noGrp="1"/>
          </p:cNvSpPr>
          <p:nvPr>
            <p:ph type="sldNum" sz="quarter" idx="12"/>
          </p:nvPr>
        </p:nvSpPr>
        <p:spPr/>
        <p:txBody>
          <a:bodyPr/>
          <a:lstStyle/>
          <a:p>
            <a:fld id="{ED16D561-1DA1-4394-AB24-90D713FB944D}" type="slidenum">
              <a:rPr lang="en-US" smtClean="0"/>
              <a:t>‹#›</a:t>
            </a:fld>
            <a:endParaRPr lang="en-US"/>
          </a:p>
        </p:txBody>
      </p:sp>
    </p:spTree>
    <p:extLst>
      <p:ext uri="{BB962C8B-B14F-4D97-AF65-F5344CB8AC3E}">
        <p14:creationId xmlns:p14="http://schemas.microsoft.com/office/powerpoint/2010/main" val="2544375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Topic: Functions</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6D561-1DA1-4394-AB24-90D713FB944D}" type="slidenum">
              <a:rPr lang="en-US" smtClean="0"/>
              <a:t>‹#›</a:t>
            </a:fld>
            <a:endParaRPr lang="en-US"/>
          </a:p>
        </p:txBody>
      </p:sp>
    </p:spTree>
    <p:extLst>
      <p:ext uri="{BB962C8B-B14F-4D97-AF65-F5344CB8AC3E}">
        <p14:creationId xmlns:p14="http://schemas.microsoft.com/office/powerpoint/2010/main" val="28639116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21152" y="4073012"/>
            <a:ext cx="4983983" cy="1708355"/>
          </a:xfrm>
        </p:spPr>
        <p:txBody>
          <a:bodyPr>
            <a:normAutofit/>
          </a:bodyPr>
          <a:lstStyle/>
          <a:p>
            <a:r>
              <a:rPr lang="en-US" sz="4000" b="1" dirty="0"/>
              <a:t>Python</a:t>
            </a:r>
          </a:p>
          <a:p>
            <a:r>
              <a:rPr lang="en-US" sz="4000" b="1" dirty="0"/>
              <a:t>Functions</a:t>
            </a:r>
          </a:p>
        </p:txBody>
      </p:sp>
      <p:sp>
        <p:nvSpPr>
          <p:cNvPr id="4" name="Slide Number Placeholder 3"/>
          <p:cNvSpPr>
            <a:spLocks noGrp="1"/>
          </p:cNvSpPr>
          <p:nvPr>
            <p:ph type="sldNum" sz="quarter" idx="12"/>
          </p:nvPr>
        </p:nvSpPr>
        <p:spPr/>
        <p:txBody>
          <a:bodyPr/>
          <a:lstStyle/>
          <a:p>
            <a:fld id="{ED16D561-1DA1-4394-AB24-90D713FB944D}" type="slidenum">
              <a:rPr lang="en-US" smtClean="0"/>
              <a:t>1</a:t>
            </a:fld>
            <a:endParaRPr lang="en-US"/>
          </a:p>
        </p:txBody>
      </p:sp>
      <p:sp>
        <p:nvSpPr>
          <p:cNvPr id="5" name="Footer Placeholder 4">
            <a:extLst>
              <a:ext uri="{FF2B5EF4-FFF2-40B4-BE49-F238E27FC236}">
                <a16:creationId xmlns:a16="http://schemas.microsoft.com/office/drawing/2014/main" id="{7D92F2EA-8FEC-434B-83AB-03AF907B7B1E}"/>
              </a:ext>
            </a:extLst>
          </p:cNvPr>
          <p:cNvSpPr>
            <a:spLocks noGrp="1"/>
          </p:cNvSpPr>
          <p:nvPr>
            <p:ph type="ftr" sz="quarter" idx="11"/>
          </p:nvPr>
        </p:nvSpPr>
        <p:spPr/>
        <p:txBody>
          <a:bodyPr/>
          <a:lstStyle/>
          <a:p>
            <a:r>
              <a:rPr lang="en-US"/>
              <a:t>Topic: Functions</a:t>
            </a:r>
            <a:endParaRPr lang="en-US" dirty="0"/>
          </a:p>
        </p:txBody>
      </p:sp>
      <p:pic>
        <p:nvPicPr>
          <p:cNvPr id="7" name="Picture 6">
            <a:extLst>
              <a:ext uri="{FF2B5EF4-FFF2-40B4-BE49-F238E27FC236}">
                <a16:creationId xmlns:a16="http://schemas.microsoft.com/office/drawing/2014/main" id="{F36FE639-0FAC-4A5D-89DE-3A77A1D74CC3}"/>
              </a:ext>
            </a:extLst>
          </p:cNvPr>
          <p:cNvPicPr>
            <a:picLocks noChangeAspect="1"/>
          </p:cNvPicPr>
          <p:nvPr/>
        </p:nvPicPr>
        <p:blipFill>
          <a:blip r:embed="rId2"/>
          <a:stretch>
            <a:fillRect/>
          </a:stretch>
        </p:blipFill>
        <p:spPr>
          <a:xfrm>
            <a:off x="6958933" y="443833"/>
            <a:ext cx="4815023" cy="3262928"/>
          </a:xfrm>
          <a:prstGeom prst="rect">
            <a:avLst/>
          </a:prstGeom>
        </p:spPr>
      </p:pic>
    </p:spTree>
    <p:extLst>
      <p:ext uri="{BB962C8B-B14F-4D97-AF65-F5344CB8AC3E}">
        <p14:creationId xmlns:p14="http://schemas.microsoft.com/office/powerpoint/2010/main" val="1214756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D16D561-1DA1-4394-AB24-90D713FB944D}" type="slidenum">
              <a:rPr lang="en-US" smtClean="0"/>
              <a:t>2</a:t>
            </a:fld>
            <a:endParaRPr lang="en-US"/>
          </a:p>
        </p:txBody>
      </p:sp>
      <p:sp>
        <p:nvSpPr>
          <p:cNvPr id="5" name="TextBox 4"/>
          <p:cNvSpPr txBox="1"/>
          <p:nvPr/>
        </p:nvSpPr>
        <p:spPr>
          <a:xfrm>
            <a:off x="3476137" y="1015146"/>
            <a:ext cx="4841953" cy="523220"/>
          </a:xfrm>
          <a:prstGeom prst="rect">
            <a:avLst/>
          </a:prstGeom>
          <a:noFill/>
        </p:spPr>
        <p:txBody>
          <a:bodyPr wrap="square" rtlCol="0">
            <a:spAutoFit/>
          </a:bodyPr>
          <a:lstStyle/>
          <a:p>
            <a:r>
              <a:rPr lang="en-US" sz="2800" b="1" dirty="0"/>
              <a:t>Methods versus functions</a:t>
            </a:r>
          </a:p>
        </p:txBody>
      </p:sp>
      <p:sp>
        <p:nvSpPr>
          <p:cNvPr id="6" name="Footer Placeholder 5">
            <a:extLst>
              <a:ext uri="{FF2B5EF4-FFF2-40B4-BE49-F238E27FC236}">
                <a16:creationId xmlns:a16="http://schemas.microsoft.com/office/drawing/2014/main" id="{6D657BA1-5029-4A75-A007-F54CE63B82BD}"/>
              </a:ext>
            </a:extLst>
          </p:cNvPr>
          <p:cNvSpPr>
            <a:spLocks noGrp="1"/>
          </p:cNvSpPr>
          <p:nvPr>
            <p:ph type="ftr" sz="quarter" idx="11"/>
          </p:nvPr>
        </p:nvSpPr>
        <p:spPr/>
        <p:txBody>
          <a:bodyPr/>
          <a:lstStyle/>
          <a:p>
            <a:r>
              <a:rPr lang="en-US"/>
              <a:t>Topic: Functions</a:t>
            </a:r>
            <a:endParaRPr lang="en-US" dirty="0"/>
          </a:p>
        </p:txBody>
      </p:sp>
      <p:sp>
        <p:nvSpPr>
          <p:cNvPr id="10" name="Rectangle 9">
            <a:extLst>
              <a:ext uri="{FF2B5EF4-FFF2-40B4-BE49-F238E27FC236}">
                <a16:creationId xmlns:a16="http://schemas.microsoft.com/office/drawing/2014/main" id="{74E74900-BAE4-4B00-8B12-A86E0163BEFC}"/>
              </a:ext>
            </a:extLst>
          </p:cNvPr>
          <p:cNvSpPr/>
          <p:nvPr/>
        </p:nvSpPr>
        <p:spPr>
          <a:xfrm>
            <a:off x="2039485" y="1797003"/>
            <a:ext cx="7911339" cy="3970318"/>
          </a:xfrm>
          <a:prstGeom prst="rect">
            <a:avLst/>
          </a:prstGeom>
        </p:spPr>
        <p:txBody>
          <a:bodyPr wrap="square">
            <a:spAutoFit/>
          </a:bodyPr>
          <a:lstStyle/>
          <a:p>
            <a:pPr marL="285750" indent="-285750">
              <a:buFont typeface="Arial" panose="020B0604020202020204" pitchFamily="34" charset="0"/>
              <a:buChar char="•"/>
            </a:pPr>
            <a:r>
              <a:rPr lang="en-US" dirty="0"/>
              <a:t>There are several terms used to refer to blocks of code that are “called” from other instructions.  Some terms are :  Procedures, subroutines, functions , methods.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Pathway2Code uses the term methods, because it is a more general case of a block of code called from other instructions.  Method is also a term used more frequently in a style of programming referred to as Object Oriented programming.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 Python , the term function is used. There are some subtle difference between methods and functions. For our course though we can view them as equivalent.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One additional feature in Python and other languages , that is not present in Pathway2Code is </a:t>
            </a:r>
            <a:r>
              <a:rPr lang="en-US" b="1" dirty="0">
                <a:solidFill>
                  <a:srgbClr val="FF0000"/>
                </a:solidFill>
              </a:rPr>
              <a:t>“returning”  </a:t>
            </a:r>
            <a:r>
              <a:rPr lang="en-US" dirty="0"/>
              <a:t>values from a function /  method.</a:t>
            </a:r>
          </a:p>
        </p:txBody>
      </p:sp>
    </p:spTree>
    <p:extLst>
      <p:ext uri="{BB962C8B-B14F-4D97-AF65-F5344CB8AC3E}">
        <p14:creationId xmlns:p14="http://schemas.microsoft.com/office/powerpoint/2010/main" val="1140322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65754" y="381895"/>
            <a:ext cx="8213213" cy="800100"/>
          </a:xfrm>
        </p:spPr>
        <p:txBody>
          <a:bodyPr>
            <a:normAutofit/>
          </a:bodyPr>
          <a:lstStyle/>
          <a:p>
            <a:r>
              <a:rPr lang="en-US" sz="4000" b="1" dirty="0"/>
              <a:t>Common understanding of a function</a:t>
            </a:r>
          </a:p>
        </p:txBody>
      </p:sp>
      <p:sp>
        <p:nvSpPr>
          <p:cNvPr id="5" name="Slide Number Placeholder 4"/>
          <p:cNvSpPr>
            <a:spLocks noGrp="1"/>
          </p:cNvSpPr>
          <p:nvPr>
            <p:ph type="sldNum" sz="quarter" idx="12"/>
          </p:nvPr>
        </p:nvSpPr>
        <p:spPr/>
        <p:txBody>
          <a:bodyPr/>
          <a:lstStyle/>
          <a:p>
            <a:fld id="{ED16D561-1DA1-4394-AB24-90D713FB944D}" type="slidenum">
              <a:rPr lang="en-US" smtClean="0"/>
              <a:t>3</a:t>
            </a:fld>
            <a:endParaRPr lang="en-US"/>
          </a:p>
        </p:txBody>
      </p:sp>
      <p:pic>
        <p:nvPicPr>
          <p:cNvPr id="4" name="Picture 3"/>
          <p:cNvPicPr>
            <a:picLocks noChangeAspect="1"/>
          </p:cNvPicPr>
          <p:nvPr/>
        </p:nvPicPr>
        <p:blipFill>
          <a:blip r:embed="rId2"/>
          <a:stretch>
            <a:fillRect/>
          </a:stretch>
        </p:blipFill>
        <p:spPr>
          <a:xfrm>
            <a:off x="3777466" y="4742552"/>
            <a:ext cx="2829812" cy="1435868"/>
          </a:xfrm>
          <a:prstGeom prst="rect">
            <a:avLst/>
          </a:prstGeom>
        </p:spPr>
      </p:pic>
      <p:sp>
        <p:nvSpPr>
          <p:cNvPr id="6" name="Footer Placeholder 5">
            <a:extLst>
              <a:ext uri="{FF2B5EF4-FFF2-40B4-BE49-F238E27FC236}">
                <a16:creationId xmlns:a16="http://schemas.microsoft.com/office/drawing/2014/main" id="{44B2B32B-2837-43DD-9CD7-57B256EAF407}"/>
              </a:ext>
            </a:extLst>
          </p:cNvPr>
          <p:cNvSpPr>
            <a:spLocks noGrp="1"/>
          </p:cNvSpPr>
          <p:nvPr>
            <p:ph type="ftr" sz="quarter" idx="11"/>
          </p:nvPr>
        </p:nvSpPr>
        <p:spPr/>
        <p:txBody>
          <a:bodyPr/>
          <a:lstStyle/>
          <a:p>
            <a:r>
              <a:rPr lang="en-US"/>
              <a:t>Topic: Functions</a:t>
            </a:r>
            <a:endParaRPr lang="en-US" dirty="0"/>
          </a:p>
        </p:txBody>
      </p:sp>
      <p:sp>
        <p:nvSpPr>
          <p:cNvPr id="9" name="Rectangle 8">
            <a:extLst>
              <a:ext uri="{FF2B5EF4-FFF2-40B4-BE49-F238E27FC236}">
                <a16:creationId xmlns:a16="http://schemas.microsoft.com/office/drawing/2014/main" id="{A50566C5-173C-435B-B3E7-FE21A781336C}"/>
              </a:ext>
            </a:extLst>
          </p:cNvPr>
          <p:cNvSpPr/>
          <p:nvPr/>
        </p:nvSpPr>
        <p:spPr>
          <a:xfrm>
            <a:off x="1842839" y="1384048"/>
            <a:ext cx="7911339" cy="3416320"/>
          </a:xfrm>
          <a:prstGeom prst="rect">
            <a:avLst/>
          </a:prstGeom>
        </p:spPr>
        <p:txBody>
          <a:bodyPr wrap="square">
            <a:spAutoFit/>
          </a:bodyPr>
          <a:lstStyle/>
          <a:p>
            <a:pPr marL="285750" indent="-285750">
              <a:buFont typeface="Arial" panose="020B0604020202020204" pitchFamily="34" charset="0"/>
              <a:buChar char="•"/>
            </a:pPr>
            <a:r>
              <a:rPr lang="en-US" dirty="0"/>
              <a:t>In math the term function is used frequently. For example y=f(x),  where the function  f  does some math operations on the value of x</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 function always returns the same value for a certain x (unless there is a random number as part of the processing).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Functions have inputs , processing and outputs.  Inputs are the parameters provided to the functions , the processing is the body of the function and the output is the value returned from the function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Sometimes functions are directly written by the programmer,  while other times, we can use functions already included in Python.</a:t>
            </a:r>
          </a:p>
        </p:txBody>
      </p:sp>
    </p:spTree>
    <p:extLst>
      <p:ext uri="{BB962C8B-B14F-4D97-AF65-F5344CB8AC3E}">
        <p14:creationId xmlns:p14="http://schemas.microsoft.com/office/powerpoint/2010/main" val="744547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98296" y="406195"/>
            <a:ext cx="4971845" cy="800100"/>
          </a:xfrm>
        </p:spPr>
        <p:txBody>
          <a:bodyPr>
            <a:normAutofit/>
          </a:bodyPr>
          <a:lstStyle/>
          <a:p>
            <a:r>
              <a:rPr lang="en-US" sz="4000" b="1" dirty="0"/>
              <a:t> Benefits of Functions</a:t>
            </a:r>
          </a:p>
        </p:txBody>
      </p:sp>
      <p:sp>
        <p:nvSpPr>
          <p:cNvPr id="4" name="Slide Number Placeholder 3"/>
          <p:cNvSpPr>
            <a:spLocks noGrp="1"/>
          </p:cNvSpPr>
          <p:nvPr>
            <p:ph type="sldNum" sz="quarter" idx="12"/>
          </p:nvPr>
        </p:nvSpPr>
        <p:spPr/>
        <p:txBody>
          <a:bodyPr/>
          <a:lstStyle/>
          <a:p>
            <a:fld id="{ED16D561-1DA1-4394-AB24-90D713FB944D}" type="slidenum">
              <a:rPr lang="en-US" smtClean="0"/>
              <a:t>4</a:t>
            </a:fld>
            <a:endParaRPr lang="en-US" dirty="0"/>
          </a:p>
        </p:txBody>
      </p:sp>
      <p:sp>
        <p:nvSpPr>
          <p:cNvPr id="5" name="Footer Placeholder 4">
            <a:extLst>
              <a:ext uri="{FF2B5EF4-FFF2-40B4-BE49-F238E27FC236}">
                <a16:creationId xmlns:a16="http://schemas.microsoft.com/office/drawing/2014/main" id="{FBA91C4B-6EDD-452F-83CA-98F3FDFEE78C}"/>
              </a:ext>
            </a:extLst>
          </p:cNvPr>
          <p:cNvSpPr>
            <a:spLocks noGrp="1"/>
          </p:cNvSpPr>
          <p:nvPr>
            <p:ph type="ftr" sz="quarter" idx="11"/>
          </p:nvPr>
        </p:nvSpPr>
        <p:spPr/>
        <p:txBody>
          <a:bodyPr/>
          <a:lstStyle/>
          <a:p>
            <a:r>
              <a:rPr lang="en-US"/>
              <a:t>Topic: Functions</a:t>
            </a:r>
            <a:endParaRPr lang="en-US" dirty="0"/>
          </a:p>
        </p:txBody>
      </p:sp>
      <p:sp>
        <p:nvSpPr>
          <p:cNvPr id="6" name="Rectangle 5">
            <a:extLst>
              <a:ext uri="{FF2B5EF4-FFF2-40B4-BE49-F238E27FC236}">
                <a16:creationId xmlns:a16="http://schemas.microsoft.com/office/drawing/2014/main" id="{6A9C11EC-6270-4A98-BC96-121EA1210BFF}"/>
              </a:ext>
            </a:extLst>
          </p:cNvPr>
          <p:cNvSpPr/>
          <p:nvPr/>
        </p:nvSpPr>
        <p:spPr>
          <a:xfrm>
            <a:off x="2511432" y="1316787"/>
            <a:ext cx="7911339" cy="3416320"/>
          </a:xfrm>
          <a:prstGeom prst="rect">
            <a:avLst/>
          </a:prstGeom>
        </p:spPr>
        <p:txBody>
          <a:bodyPr wrap="square">
            <a:spAutoFit/>
          </a:bodyPr>
          <a:lstStyle/>
          <a:p>
            <a:pPr marL="285750" indent="-285750">
              <a:buFont typeface="Arial" panose="020B0604020202020204" pitchFamily="34" charset="0"/>
              <a:buChar char="•"/>
            </a:pPr>
            <a:r>
              <a:rPr lang="en-US" dirty="0"/>
              <a:t>Functions , especially those included in Python, hold some complicated logic that would be tedious and difficult for us to implement. For example, </a:t>
            </a:r>
            <a:r>
              <a:rPr lang="en-US" dirty="0">
                <a:solidFill>
                  <a:srgbClr val="FF0000"/>
                </a:solidFill>
              </a:rPr>
              <a:t>sqrt</a:t>
            </a:r>
            <a:r>
              <a:rPr lang="en-US" dirty="0"/>
              <a:t> is a function </a:t>
            </a:r>
            <a:r>
              <a:rPr lang="en-US" dirty="0" err="1"/>
              <a:t>tha</a:t>
            </a:r>
            <a:r>
              <a:rPr lang="en-US" dirty="0"/>
              <a:t> we can use without understanding exactly how Python figures the result.</a:t>
            </a:r>
          </a:p>
          <a:p>
            <a:endParaRPr lang="en-US" dirty="0"/>
          </a:p>
          <a:p>
            <a:r>
              <a:rPr lang="en-US" b="1" dirty="0"/>
              <a:t>         r = (sqrt(250+110*sqrt(5))/20 </a:t>
            </a:r>
            <a:endParaRPr lang="en-US" dirty="0"/>
          </a:p>
          <a:p>
            <a:pPr marL="285750" indent="-285750">
              <a:buFont typeface="Arial" panose="020B0604020202020204" pitchFamily="34" charset="0"/>
              <a:buChar char="•"/>
            </a:pPr>
            <a:endParaRPr lang="en-US" dirty="0"/>
          </a:p>
          <a:p>
            <a:r>
              <a:rPr lang="en-US" dirty="0"/>
              <a:t>       This instruction would be very long if we included all the step to figure the square root.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Functions also help eliminate duplication. We can name a set of instructions as function, and use it in many other lines of code. </a:t>
            </a:r>
          </a:p>
        </p:txBody>
      </p:sp>
    </p:spTree>
    <p:extLst>
      <p:ext uri="{BB962C8B-B14F-4D97-AF65-F5344CB8AC3E}">
        <p14:creationId xmlns:p14="http://schemas.microsoft.com/office/powerpoint/2010/main" val="889863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6486" y="71369"/>
            <a:ext cx="3919793" cy="800100"/>
          </a:xfrm>
        </p:spPr>
        <p:txBody>
          <a:bodyPr/>
          <a:lstStyle/>
          <a:p>
            <a:r>
              <a:rPr lang="en-US" b="1" dirty="0"/>
              <a:t>Defining functions</a:t>
            </a:r>
            <a:endParaRPr lang="en-US" dirty="0"/>
          </a:p>
        </p:txBody>
      </p:sp>
      <p:sp>
        <p:nvSpPr>
          <p:cNvPr id="3" name="Slide Number Placeholder 2"/>
          <p:cNvSpPr>
            <a:spLocks noGrp="1"/>
          </p:cNvSpPr>
          <p:nvPr>
            <p:ph type="sldNum" sz="quarter" idx="12"/>
          </p:nvPr>
        </p:nvSpPr>
        <p:spPr/>
        <p:txBody>
          <a:bodyPr/>
          <a:lstStyle/>
          <a:p>
            <a:fld id="{ED16D561-1DA1-4394-AB24-90D713FB944D}" type="slidenum">
              <a:rPr lang="en-US" smtClean="0"/>
              <a:t>5</a:t>
            </a:fld>
            <a:endParaRPr lang="en-US"/>
          </a:p>
        </p:txBody>
      </p:sp>
      <p:pic>
        <p:nvPicPr>
          <p:cNvPr id="5" name="Content Placeholder 4"/>
          <p:cNvPicPr>
            <a:picLocks noGrp="1" noChangeAspect="1"/>
          </p:cNvPicPr>
          <p:nvPr>
            <p:ph idx="4294967295"/>
          </p:nvPr>
        </p:nvPicPr>
        <p:blipFill>
          <a:blip r:embed="rId2"/>
          <a:stretch>
            <a:fillRect/>
          </a:stretch>
        </p:blipFill>
        <p:spPr>
          <a:xfrm>
            <a:off x="2246503" y="1878605"/>
            <a:ext cx="7002463" cy="3351213"/>
          </a:xfrm>
          <a:prstGeom prst="rect">
            <a:avLst/>
          </a:prstGeom>
          <a:ln w="38100">
            <a:solidFill>
              <a:schemeClr val="bg1">
                <a:lumMod val="50000"/>
              </a:schemeClr>
            </a:solidFill>
          </a:ln>
        </p:spPr>
      </p:pic>
      <p:sp>
        <p:nvSpPr>
          <p:cNvPr id="6" name="TextBox 5"/>
          <p:cNvSpPr txBox="1"/>
          <p:nvPr/>
        </p:nvSpPr>
        <p:spPr>
          <a:xfrm>
            <a:off x="291306" y="1416940"/>
            <a:ext cx="4679999" cy="461665"/>
          </a:xfrm>
          <a:prstGeom prst="rect">
            <a:avLst/>
          </a:prstGeom>
          <a:noFill/>
        </p:spPr>
        <p:txBody>
          <a:bodyPr wrap="none" rtlCol="0">
            <a:spAutoFit/>
          </a:bodyPr>
          <a:lstStyle/>
          <a:p>
            <a:r>
              <a:rPr lang="en-US" sz="2400" dirty="0"/>
              <a:t>Function definition begins with </a:t>
            </a:r>
            <a:r>
              <a:rPr lang="en-US" sz="2400" b="1" dirty="0" err="1">
                <a:solidFill>
                  <a:schemeClr val="accent2"/>
                </a:solidFill>
                <a:latin typeface="Courier"/>
              </a:rPr>
              <a:t>def</a:t>
            </a:r>
            <a:endParaRPr lang="en-US" sz="2400" b="1" dirty="0">
              <a:solidFill>
                <a:schemeClr val="accent2"/>
              </a:solidFill>
              <a:latin typeface="Courier"/>
            </a:endParaRPr>
          </a:p>
        </p:txBody>
      </p:sp>
      <p:cxnSp>
        <p:nvCxnSpPr>
          <p:cNvPr id="8" name="Straight Arrow Connector 7"/>
          <p:cNvCxnSpPr/>
          <p:nvPr/>
        </p:nvCxnSpPr>
        <p:spPr>
          <a:xfrm flipH="1">
            <a:off x="2606722" y="1597151"/>
            <a:ext cx="1965278" cy="1064162"/>
          </a:xfrm>
          <a:prstGeom prst="straightConnector1">
            <a:avLst/>
          </a:prstGeom>
          <a:ln w="25400">
            <a:headEnd w="lg" len="lg"/>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693404" y="1217647"/>
            <a:ext cx="3576557" cy="461665"/>
          </a:xfrm>
          <a:prstGeom prst="rect">
            <a:avLst/>
          </a:prstGeom>
          <a:noFill/>
        </p:spPr>
        <p:txBody>
          <a:bodyPr wrap="none" rtlCol="0">
            <a:spAutoFit/>
          </a:bodyPr>
          <a:lstStyle/>
          <a:p>
            <a:r>
              <a:rPr lang="en-US" sz="2400" dirty="0"/>
              <a:t>Function name   parameter</a:t>
            </a:r>
            <a:endParaRPr lang="en-US" sz="2400" b="1" dirty="0">
              <a:solidFill>
                <a:schemeClr val="accent2"/>
              </a:solidFill>
              <a:latin typeface="Courier"/>
            </a:endParaRPr>
          </a:p>
        </p:txBody>
      </p:sp>
      <p:cxnSp>
        <p:nvCxnSpPr>
          <p:cNvPr id="10" name="Straight Arrow Connector 9"/>
          <p:cNvCxnSpPr/>
          <p:nvPr/>
        </p:nvCxnSpPr>
        <p:spPr>
          <a:xfrm flipH="1">
            <a:off x="3589361" y="1597151"/>
            <a:ext cx="3753135" cy="1064162"/>
          </a:xfrm>
          <a:prstGeom prst="straightConnector1">
            <a:avLst/>
          </a:prstGeom>
          <a:ln w="25400">
            <a:headEnd w="lg" len="lg"/>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4353636" y="1679312"/>
            <a:ext cx="4382424" cy="982001"/>
          </a:xfrm>
          <a:prstGeom prst="straightConnector1">
            <a:avLst/>
          </a:prstGeom>
          <a:ln w="25400">
            <a:headEnd w="lg" len="lg"/>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4888128" y="2541126"/>
            <a:ext cx="348018" cy="49969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56147" y="5892232"/>
            <a:ext cx="6895531" cy="830997"/>
          </a:xfrm>
          <a:prstGeom prst="rect">
            <a:avLst/>
          </a:prstGeom>
          <a:noFill/>
        </p:spPr>
        <p:txBody>
          <a:bodyPr wrap="square" rtlCol="0">
            <a:spAutoFit/>
          </a:bodyPr>
          <a:lstStyle/>
          <a:p>
            <a:r>
              <a:rPr lang="en-US" sz="2400" dirty="0"/>
              <a:t>First line with less indentation is considered to be outside of the function definition</a:t>
            </a:r>
            <a:endParaRPr lang="en-US" sz="2400" b="1" dirty="0">
              <a:solidFill>
                <a:schemeClr val="accent2"/>
              </a:solidFill>
              <a:latin typeface="Courier"/>
            </a:endParaRPr>
          </a:p>
        </p:txBody>
      </p:sp>
      <p:cxnSp>
        <p:nvCxnSpPr>
          <p:cNvPr id="19" name="Straight Arrow Connector 18"/>
          <p:cNvCxnSpPr/>
          <p:nvPr/>
        </p:nvCxnSpPr>
        <p:spPr>
          <a:xfrm flipV="1">
            <a:off x="1266834" y="4872251"/>
            <a:ext cx="1107876" cy="1132764"/>
          </a:xfrm>
          <a:prstGeom prst="straightConnector1">
            <a:avLst/>
          </a:prstGeom>
          <a:ln w="25400">
            <a:headEnd w="lg" len="lg"/>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099111" y="5909479"/>
            <a:ext cx="4092053" cy="830997"/>
          </a:xfrm>
          <a:prstGeom prst="rect">
            <a:avLst/>
          </a:prstGeom>
          <a:noFill/>
        </p:spPr>
        <p:txBody>
          <a:bodyPr wrap="square" rtlCol="0">
            <a:spAutoFit/>
          </a:bodyPr>
          <a:lstStyle/>
          <a:p>
            <a:r>
              <a:rPr lang="en-US" sz="2400" b="1" dirty="0">
                <a:solidFill>
                  <a:schemeClr val="accent2"/>
                </a:solidFill>
                <a:latin typeface="Courier"/>
              </a:rPr>
              <a:t>return </a:t>
            </a:r>
            <a:r>
              <a:rPr lang="en-US" sz="2400" dirty="0"/>
              <a:t>indicates the value to he sent back to the caller</a:t>
            </a:r>
            <a:endParaRPr lang="en-US" sz="2400" b="1" dirty="0">
              <a:solidFill>
                <a:schemeClr val="accent2"/>
              </a:solidFill>
              <a:latin typeface="Courier"/>
            </a:endParaRPr>
          </a:p>
        </p:txBody>
      </p:sp>
      <p:cxnSp>
        <p:nvCxnSpPr>
          <p:cNvPr id="23" name="Straight Arrow Connector 22"/>
          <p:cNvCxnSpPr/>
          <p:nvPr/>
        </p:nvCxnSpPr>
        <p:spPr>
          <a:xfrm flipH="1" flipV="1">
            <a:off x="3193576" y="4708478"/>
            <a:ext cx="4203512" cy="1183755"/>
          </a:xfrm>
          <a:prstGeom prst="straightConnector1">
            <a:avLst/>
          </a:prstGeom>
          <a:ln w="25400">
            <a:headEnd w="lg" len="lg"/>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9512490" y="2541126"/>
            <a:ext cx="2210937" cy="1323439"/>
          </a:xfrm>
          <a:prstGeom prst="rect">
            <a:avLst/>
          </a:prstGeom>
          <a:noFill/>
        </p:spPr>
        <p:txBody>
          <a:bodyPr wrap="square" rtlCol="0">
            <a:spAutoFit/>
          </a:bodyPr>
          <a:lstStyle/>
          <a:p>
            <a:r>
              <a:rPr lang="en-US" sz="2000" b="1" dirty="0"/>
              <a:t>No declaration of types of arguments or result </a:t>
            </a:r>
          </a:p>
        </p:txBody>
      </p:sp>
      <p:sp>
        <p:nvSpPr>
          <p:cNvPr id="4" name="TextBox 3">
            <a:extLst>
              <a:ext uri="{FF2B5EF4-FFF2-40B4-BE49-F238E27FC236}">
                <a16:creationId xmlns:a16="http://schemas.microsoft.com/office/drawing/2014/main" id="{00C2183C-E71E-4A00-8C69-4F33BBBF6428}"/>
              </a:ext>
            </a:extLst>
          </p:cNvPr>
          <p:cNvSpPr txBox="1"/>
          <p:nvPr/>
        </p:nvSpPr>
        <p:spPr>
          <a:xfrm>
            <a:off x="3857892" y="3681677"/>
            <a:ext cx="255198" cy="369332"/>
          </a:xfrm>
          <a:prstGeom prst="rect">
            <a:avLst/>
          </a:prstGeom>
          <a:noFill/>
        </p:spPr>
        <p:txBody>
          <a:bodyPr wrap="none" rtlCol="0">
            <a:spAutoFit/>
          </a:bodyPr>
          <a:lstStyle/>
          <a:p>
            <a:r>
              <a:rPr lang="en-US" dirty="0"/>
              <a:t>(</a:t>
            </a:r>
          </a:p>
        </p:txBody>
      </p:sp>
      <p:sp>
        <p:nvSpPr>
          <p:cNvPr id="17" name="TextBox 16">
            <a:extLst>
              <a:ext uri="{FF2B5EF4-FFF2-40B4-BE49-F238E27FC236}">
                <a16:creationId xmlns:a16="http://schemas.microsoft.com/office/drawing/2014/main" id="{5AD26265-6D0A-4B2D-98CB-231BA7F5FBCD}"/>
              </a:ext>
            </a:extLst>
          </p:cNvPr>
          <p:cNvSpPr txBox="1"/>
          <p:nvPr/>
        </p:nvSpPr>
        <p:spPr>
          <a:xfrm>
            <a:off x="7172996" y="3679231"/>
            <a:ext cx="255198" cy="369332"/>
          </a:xfrm>
          <a:prstGeom prst="rect">
            <a:avLst/>
          </a:prstGeom>
          <a:noFill/>
        </p:spPr>
        <p:txBody>
          <a:bodyPr wrap="none" rtlCol="0">
            <a:spAutoFit/>
          </a:bodyPr>
          <a:lstStyle/>
          <a:p>
            <a:r>
              <a:rPr lang="en-US" dirty="0"/>
              <a:t>)</a:t>
            </a:r>
          </a:p>
        </p:txBody>
      </p:sp>
      <p:sp>
        <p:nvSpPr>
          <p:cNvPr id="11" name="Footer Placeholder 10">
            <a:extLst>
              <a:ext uri="{FF2B5EF4-FFF2-40B4-BE49-F238E27FC236}">
                <a16:creationId xmlns:a16="http://schemas.microsoft.com/office/drawing/2014/main" id="{E12C62B1-4F46-4241-8B54-D069C448BBE7}"/>
              </a:ext>
            </a:extLst>
          </p:cNvPr>
          <p:cNvSpPr>
            <a:spLocks noGrp="1"/>
          </p:cNvSpPr>
          <p:nvPr>
            <p:ph type="ftr" sz="quarter" idx="11"/>
          </p:nvPr>
        </p:nvSpPr>
        <p:spPr/>
        <p:txBody>
          <a:bodyPr/>
          <a:lstStyle/>
          <a:p>
            <a:r>
              <a:rPr lang="en-US"/>
              <a:t>Topic: Functions</a:t>
            </a:r>
            <a:endParaRPr lang="en-US" dirty="0"/>
          </a:p>
        </p:txBody>
      </p:sp>
    </p:spTree>
    <p:extLst>
      <p:ext uri="{BB962C8B-B14F-4D97-AF65-F5344CB8AC3E}">
        <p14:creationId xmlns:p14="http://schemas.microsoft.com/office/powerpoint/2010/main" val="1477304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6878" y="295684"/>
            <a:ext cx="6699045" cy="800100"/>
          </a:xfrm>
        </p:spPr>
        <p:txBody>
          <a:bodyPr>
            <a:normAutofit/>
          </a:bodyPr>
          <a:lstStyle/>
          <a:p>
            <a:r>
              <a:rPr lang="en-US" sz="4000" b="1" dirty="0"/>
              <a:t>Returning Function Values</a:t>
            </a:r>
          </a:p>
        </p:txBody>
      </p:sp>
      <p:sp>
        <p:nvSpPr>
          <p:cNvPr id="5" name="Rectangle 2"/>
          <p:cNvSpPr>
            <a:spLocks noGrp="1" noChangeArrowheads="1"/>
          </p:cNvSpPr>
          <p:nvPr>
            <p:ph type="subTitle" idx="1"/>
          </p:nvPr>
        </p:nvSpPr>
        <p:spPr bwMode="auto">
          <a:xfrm>
            <a:off x="1278193" y="4357195"/>
            <a:ext cx="7258665" cy="1902059"/>
          </a:xfrm>
          <a:prstGeom prst="rect">
            <a:avLst/>
          </a:prstGeom>
          <a:solidFill>
            <a:srgbClr val="EE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1" i="0" u="none" strike="noStrike" cap="none" normalizeH="0" baseline="0" dirty="0" err="1">
                <a:ln>
                  <a:noFill/>
                </a:ln>
                <a:solidFill>
                  <a:srgbClr val="007020"/>
                </a:solidFill>
                <a:effectLst/>
                <a:latin typeface="Courier"/>
              </a:rPr>
              <a:t>def</a:t>
            </a:r>
            <a:r>
              <a:rPr kumimoji="0" lang="en-US" altLang="en-US" sz="2400" b="0" i="0" u="none" strike="noStrike" cap="none" normalizeH="0" baseline="0" dirty="0">
                <a:ln>
                  <a:noFill/>
                </a:ln>
                <a:solidFill>
                  <a:srgbClr val="333333"/>
                </a:solidFill>
                <a:effectLst/>
                <a:latin typeface="Courier"/>
              </a:rPr>
              <a:t> </a:t>
            </a:r>
            <a:r>
              <a:rPr kumimoji="0" lang="en-US" altLang="en-US" sz="2400" b="0" i="0" u="none" strike="noStrike" cap="none" normalizeH="0" baseline="0" dirty="0">
                <a:ln>
                  <a:noFill/>
                </a:ln>
                <a:solidFill>
                  <a:srgbClr val="06287E"/>
                </a:solidFill>
                <a:effectLst/>
                <a:latin typeface="Courier"/>
              </a:rPr>
              <a:t>f</a:t>
            </a:r>
            <a:r>
              <a:rPr kumimoji="0" lang="en-US" altLang="en-US" sz="2400" b="0" i="0" u="none" strike="noStrike" cap="none" normalizeH="0" baseline="0" dirty="0">
                <a:ln>
                  <a:noFill/>
                </a:ln>
                <a:solidFill>
                  <a:srgbClr val="333333"/>
                </a:solidFill>
                <a:effectLst/>
                <a:latin typeface="Courier"/>
              </a:rPr>
              <a:t>(</a:t>
            </a:r>
            <a:r>
              <a:rPr kumimoji="0" lang="en-US" altLang="en-US" sz="2400" b="0" i="0" u="none" strike="noStrike" cap="none" normalizeH="0" baseline="0" dirty="0">
                <a:ln>
                  <a:noFill/>
                </a:ln>
                <a:solidFill>
                  <a:schemeClr val="tx1"/>
                </a:solidFill>
                <a:effectLst/>
                <a:latin typeface="Courier"/>
              </a:rPr>
              <a:t>x</a:t>
            </a:r>
            <a:r>
              <a:rPr kumimoji="0" lang="en-US" altLang="en-US" sz="2400" b="0" i="0" u="none" strike="noStrike" cap="none" normalizeH="0" baseline="0" dirty="0">
                <a:ln>
                  <a:noFill/>
                </a:ln>
                <a:solidFill>
                  <a:srgbClr val="333333"/>
                </a:solidFill>
                <a:effectLst/>
                <a:latin typeface="Courier"/>
              </a:rPr>
              <a:t>):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400" dirty="0">
                <a:solidFill>
                  <a:srgbClr val="333333"/>
                </a:solidFill>
                <a:latin typeface="Courier"/>
              </a:rPr>
              <a:t>	</a:t>
            </a:r>
            <a:r>
              <a:rPr kumimoji="0" lang="en-US" altLang="en-US" sz="2400" b="1" i="0" u="none" strike="noStrike" cap="none" normalizeH="0" baseline="0" dirty="0">
                <a:ln>
                  <a:noFill/>
                </a:ln>
                <a:solidFill>
                  <a:srgbClr val="007020"/>
                </a:solidFill>
                <a:effectLst/>
                <a:latin typeface="Courier"/>
              </a:rPr>
              <a:t>return</a:t>
            </a:r>
            <a:r>
              <a:rPr kumimoji="0" lang="en-US" altLang="en-US" sz="2400" b="0" i="0" u="none" strike="noStrike" cap="none" normalizeH="0" baseline="0" dirty="0">
                <a:ln>
                  <a:noFill/>
                </a:ln>
                <a:solidFill>
                  <a:srgbClr val="333333"/>
                </a:solidFill>
                <a:effectLst/>
                <a:latin typeface="Courier"/>
              </a:rPr>
              <a:t> </a:t>
            </a:r>
            <a:r>
              <a:rPr kumimoji="0" lang="en-US" altLang="en-US" sz="2400" b="0" i="0" u="none" strike="noStrike" cap="none" normalizeH="0" baseline="0" dirty="0">
                <a:ln>
                  <a:noFill/>
                </a:ln>
                <a:solidFill>
                  <a:schemeClr val="tx1"/>
                </a:solidFill>
                <a:effectLst/>
                <a:latin typeface="Courier"/>
              </a:rPr>
              <a:t>x</a:t>
            </a:r>
            <a:r>
              <a:rPr kumimoji="0" lang="en-US" altLang="en-US" sz="2400" b="0" i="0" u="none" strike="noStrike" cap="none" normalizeH="0" baseline="0" dirty="0">
                <a:ln>
                  <a:noFill/>
                </a:ln>
                <a:solidFill>
                  <a:srgbClr val="666666"/>
                </a:solidFill>
                <a:effectLst/>
                <a:latin typeface="Courier"/>
              </a:rPr>
              <a:t>*</a:t>
            </a:r>
            <a:r>
              <a:rPr kumimoji="0" lang="en-US" altLang="en-US" sz="2400" b="0" i="0" u="none" strike="noStrike" cap="none" normalizeH="0" baseline="0" dirty="0">
                <a:ln>
                  <a:noFill/>
                </a:ln>
                <a:solidFill>
                  <a:schemeClr val="tx1"/>
                </a:solidFill>
                <a:effectLst/>
                <a:latin typeface="Courier"/>
              </a:rPr>
              <a:t>x</a:t>
            </a:r>
            <a:r>
              <a:rPr kumimoji="0" lang="en-US" altLang="en-US" sz="2400" b="0" i="0" u="none" strike="noStrike" cap="none" normalizeH="0" baseline="0" dirty="0">
                <a:ln>
                  <a:noFill/>
                </a:ln>
                <a:solidFill>
                  <a:srgbClr val="333333"/>
                </a:solidFill>
                <a:effectLst/>
                <a:latin typeface="Courier"/>
              </a:rPr>
              <a:t> </a:t>
            </a:r>
            <a:endParaRPr kumimoji="0" lang="en-US" altLang="en-US" sz="2400" b="0" i="0" u="none" strike="noStrike" cap="none" normalizeH="0" baseline="0" dirty="0">
              <a:ln>
                <a:noFill/>
              </a:ln>
              <a:solidFill>
                <a:srgbClr val="007020"/>
              </a:solidFill>
              <a:effectLst/>
              <a:latin typeface="Courier"/>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0" i="0" u="none" strike="noStrike" cap="none" normalizeH="0" baseline="0" dirty="0">
                <a:ln>
                  <a:noFill/>
                </a:ln>
                <a:solidFill>
                  <a:srgbClr val="333333"/>
                </a:solidFill>
                <a:effectLst/>
                <a:latin typeface="Courier"/>
              </a:rPr>
              <a:t>Print (</a:t>
            </a:r>
            <a:r>
              <a:rPr kumimoji="0" lang="en-US" altLang="en-US" sz="2400" b="0" i="0" u="none" strike="noStrike" cap="none" normalizeH="0" baseline="0" dirty="0">
                <a:ln>
                  <a:noFill/>
                </a:ln>
                <a:solidFill>
                  <a:schemeClr val="tx1"/>
                </a:solidFill>
                <a:effectLst/>
                <a:latin typeface="Courier"/>
              </a:rPr>
              <a:t>f</a:t>
            </a:r>
            <a:r>
              <a:rPr kumimoji="0" lang="en-US" altLang="en-US" sz="2400" b="0" i="0" u="none" strike="noStrike" cap="none" normalizeH="0" baseline="0" dirty="0">
                <a:ln>
                  <a:noFill/>
                </a:ln>
                <a:solidFill>
                  <a:srgbClr val="333333"/>
                </a:solidFill>
                <a:effectLst/>
                <a:latin typeface="Courier"/>
              </a:rPr>
              <a:t>(</a:t>
            </a:r>
            <a:r>
              <a:rPr kumimoji="0" lang="en-US" altLang="en-US" sz="2400" b="0" i="0" u="none" strike="noStrike" cap="none" normalizeH="0" baseline="0" dirty="0">
                <a:ln>
                  <a:noFill/>
                </a:ln>
                <a:solidFill>
                  <a:srgbClr val="208050"/>
                </a:solidFill>
                <a:effectLst/>
                <a:latin typeface="Courier"/>
              </a:rPr>
              <a:t>3</a:t>
            </a:r>
            <a:r>
              <a:rPr kumimoji="0" lang="en-US" altLang="en-US" sz="2400" b="0" i="0" u="none" strike="noStrike" cap="none" normalizeH="0" baseline="0" dirty="0">
                <a:ln>
                  <a:noFill/>
                </a:ln>
                <a:solidFill>
                  <a:srgbClr val="333333"/>
                </a:solidFill>
                <a:effectLst/>
                <a:latin typeface="Courier"/>
              </a:rPr>
              <a:t>)) </a:t>
            </a:r>
            <a:endParaRPr kumimoji="0" lang="en-US" altLang="en-US" sz="2400" b="0" i="0" u="none" strike="noStrike" cap="none" normalizeH="0" baseline="0" dirty="0">
              <a:ln>
                <a:noFill/>
              </a:ln>
              <a:solidFill>
                <a:srgbClr val="007020"/>
              </a:solidFill>
              <a:effectLst/>
              <a:latin typeface="Courier"/>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0" i="0" u="none" strike="noStrike" cap="none" normalizeH="0" baseline="0" dirty="0">
                <a:ln>
                  <a:noFill/>
                </a:ln>
                <a:solidFill>
                  <a:srgbClr val="333333"/>
                </a:solidFill>
                <a:effectLst/>
                <a:latin typeface="Courier"/>
              </a:rPr>
              <a:t>print (</a:t>
            </a:r>
            <a:r>
              <a:rPr kumimoji="0" lang="en-US" altLang="en-US" sz="2400" b="0" i="0" u="none" strike="noStrike" cap="none" normalizeH="0" baseline="0" dirty="0">
                <a:ln>
                  <a:noFill/>
                </a:ln>
                <a:solidFill>
                  <a:schemeClr val="tx1"/>
                </a:solidFill>
                <a:effectLst/>
                <a:latin typeface="Courier"/>
              </a:rPr>
              <a:t>f</a:t>
            </a:r>
            <a:r>
              <a:rPr kumimoji="0" lang="en-US" altLang="en-US" sz="2400" b="0" i="0" u="none" strike="noStrike" cap="none" normalizeH="0" baseline="0" dirty="0">
                <a:ln>
                  <a:noFill/>
                </a:ln>
                <a:solidFill>
                  <a:srgbClr val="333333"/>
                </a:solidFill>
                <a:effectLst/>
                <a:latin typeface="Courier"/>
              </a:rPr>
              <a:t>(</a:t>
            </a:r>
            <a:r>
              <a:rPr kumimoji="0" lang="en-US" altLang="en-US" sz="2400" b="0" i="0" u="none" strike="noStrike" cap="none" normalizeH="0" baseline="0" dirty="0">
                <a:ln>
                  <a:noFill/>
                </a:ln>
                <a:solidFill>
                  <a:srgbClr val="208050"/>
                </a:solidFill>
                <a:effectLst/>
                <a:latin typeface="Courier"/>
              </a:rPr>
              <a:t>3</a:t>
            </a:r>
            <a:r>
              <a:rPr kumimoji="0" lang="en-US" altLang="en-US" sz="2400" b="0" i="0" u="none" strike="noStrike" cap="none" normalizeH="0" baseline="0" dirty="0">
                <a:ln>
                  <a:noFill/>
                </a:ln>
                <a:solidFill>
                  <a:srgbClr val="333333"/>
                </a:solidFill>
                <a:effectLst/>
                <a:latin typeface="Courier"/>
              </a:rPr>
              <a:t>) </a:t>
            </a:r>
            <a:r>
              <a:rPr kumimoji="0" lang="en-US" altLang="en-US" sz="2400" b="0" i="0" u="none" strike="noStrike" cap="none" normalizeH="0" baseline="0" dirty="0">
                <a:ln>
                  <a:noFill/>
                </a:ln>
                <a:solidFill>
                  <a:srgbClr val="666666"/>
                </a:solidFill>
                <a:effectLst/>
                <a:latin typeface="Courier"/>
              </a:rPr>
              <a:t>+</a:t>
            </a:r>
            <a:r>
              <a:rPr kumimoji="0" lang="en-US" altLang="en-US" sz="2400" b="0" i="0" u="none" strike="noStrike" cap="none" normalizeH="0" baseline="0" dirty="0">
                <a:ln>
                  <a:noFill/>
                </a:ln>
                <a:solidFill>
                  <a:srgbClr val="333333"/>
                </a:solidFill>
                <a:effectLst/>
                <a:latin typeface="Courier"/>
              </a:rPr>
              <a:t> </a:t>
            </a:r>
            <a:r>
              <a:rPr kumimoji="0" lang="en-US" altLang="en-US" sz="2400" b="0" i="0" u="none" strike="noStrike" cap="none" normalizeH="0" baseline="0" dirty="0">
                <a:ln>
                  <a:noFill/>
                </a:ln>
                <a:solidFill>
                  <a:schemeClr val="tx1"/>
                </a:solidFill>
                <a:effectLst/>
                <a:latin typeface="Courier"/>
              </a:rPr>
              <a:t>f</a:t>
            </a:r>
            <a:r>
              <a:rPr kumimoji="0" lang="en-US" altLang="en-US" sz="2400" b="0" i="0" u="none" strike="noStrike" cap="none" normalizeH="0" baseline="0" dirty="0">
                <a:ln>
                  <a:noFill/>
                </a:ln>
                <a:solidFill>
                  <a:srgbClr val="333333"/>
                </a:solidFill>
                <a:effectLst/>
                <a:latin typeface="Courier"/>
              </a:rPr>
              <a:t>(</a:t>
            </a:r>
            <a:r>
              <a:rPr kumimoji="0" lang="en-US" altLang="en-US" sz="2400" b="0" i="0" u="none" strike="noStrike" cap="none" normalizeH="0" baseline="0" dirty="0">
                <a:ln>
                  <a:noFill/>
                </a:ln>
                <a:solidFill>
                  <a:srgbClr val="208050"/>
                </a:solidFill>
                <a:effectLst/>
                <a:latin typeface="Courier"/>
              </a:rPr>
              <a:t>4</a:t>
            </a:r>
            <a:r>
              <a:rPr kumimoji="0" lang="en-US" altLang="en-US" sz="2400" b="0" i="0" u="none" strike="noStrike" cap="none" normalizeH="0" baseline="0" dirty="0">
                <a:ln>
                  <a:noFill/>
                </a:ln>
                <a:solidFill>
                  <a:srgbClr val="333333"/>
                </a:solidFill>
                <a:effectLst/>
                <a:latin typeface="Courier"/>
              </a:rPr>
              <a:t>)) </a:t>
            </a:r>
            <a:endParaRPr kumimoji="0" lang="en-US" altLang="en-US" sz="2400" b="0" i="0" u="none" strike="noStrike" cap="none" normalizeH="0" baseline="0" dirty="0">
              <a:ln>
                <a:noFill/>
              </a:ln>
              <a:solidFill>
                <a:schemeClr val="tx1"/>
              </a:solidFill>
              <a:effectLst/>
              <a:latin typeface="Courier"/>
            </a:endParaRPr>
          </a:p>
        </p:txBody>
      </p:sp>
      <p:sp>
        <p:nvSpPr>
          <p:cNvPr id="3" name="Slide Number Placeholder 2"/>
          <p:cNvSpPr>
            <a:spLocks noGrp="1"/>
          </p:cNvSpPr>
          <p:nvPr>
            <p:ph type="sldNum" sz="quarter" idx="12"/>
          </p:nvPr>
        </p:nvSpPr>
        <p:spPr/>
        <p:txBody>
          <a:bodyPr/>
          <a:lstStyle/>
          <a:p>
            <a:fld id="{ED16D561-1DA1-4394-AB24-90D713FB944D}" type="slidenum">
              <a:rPr lang="en-US" smtClean="0"/>
              <a:t>6</a:t>
            </a:fld>
            <a:endParaRPr lang="en-US"/>
          </a:p>
        </p:txBody>
      </p:sp>
      <p:sp>
        <p:nvSpPr>
          <p:cNvPr id="4" name="Footer Placeholder 3">
            <a:extLst>
              <a:ext uri="{FF2B5EF4-FFF2-40B4-BE49-F238E27FC236}">
                <a16:creationId xmlns:a16="http://schemas.microsoft.com/office/drawing/2014/main" id="{49850902-2673-457D-BD79-319FC0673BE4}"/>
              </a:ext>
            </a:extLst>
          </p:cNvPr>
          <p:cNvSpPr>
            <a:spLocks noGrp="1"/>
          </p:cNvSpPr>
          <p:nvPr>
            <p:ph type="ftr" sz="quarter" idx="11"/>
          </p:nvPr>
        </p:nvSpPr>
        <p:spPr/>
        <p:txBody>
          <a:bodyPr/>
          <a:lstStyle/>
          <a:p>
            <a:r>
              <a:rPr lang="en-US"/>
              <a:t>Topic: Functions</a:t>
            </a:r>
            <a:endParaRPr lang="en-US" dirty="0"/>
          </a:p>
        </p:txBody>
      </p:sp>
      <p:pic>
        <p:nvPicPr>
          <p:cNvPr id="6" name="Picture 5">
            <a:extLst>
              <a:ext uri="{FF2B5EF4-FFF2-40B4-BE49-F238E27FC236}">
                <a16:creationId xmlns:a16="http://schemas.microsoft.com/office/drawing/2014/main" id="{6607703F-3AA0-466D-829A-FDC9DD25C3D9}"/>
              </a:ext>
            </a:extLst>
          </p:cNvPr>
          <p:cNvPicPr>
            <a:picLocks noChangeAspect="1"/>
          </p:cNvPicPr>
          <p:nvPr/>
        </p:nvPicPr>
        <p:blipFill>
          <a:blip r:embed="rId2"/>
          <a:stretch>
            <a:fillRect/>
          </a:stretch>
        </p:blipFill>
        <p:spPr>
          <a:xfrm>
            <a:off x="1069008" y="1196007"/>
            <a:ext cx="4545211" cy="1940599"/>
          </a:xfrm>
          <a:prstGeom prst="rect">
            <a:avLst/>
          </a:prstGeom>
        </p:spPr>
      </p:pic>
      <p:sp>
        <p:nvSpPr>
          <p:cNvPr id="7" name="Title 1">
            <a:extLst>
              <a:ext uri="{FF2B5EF4-FFF2-40B4-BE49-F238E27FC236}">
                <a16:creationId xmlns:a16="http://schemas.microsoft.com/office/drawing/2014/main" id="{B9D6B80A-E9CF-4049-A5B4-03FB3FFA2855}"/>
              </a:ext>
            </a:extLst>
          </p:cNvPr>
          <p:cNvSpPr txBox="1">
            <a:spLocks/>
          </p:cNvSpPr>
          <p:nvPr/>
        </p:nvSpPr>
        <p:spPr>
          <a:xfrm>
            <a:off x="2135239" y="3459998"/>
            <a:ext cx="6699045" cy="800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b="1" dirty="0"/>
              <a:t>What would print here?</a:t>
            </a:r>
          </a:p>
        </p:txBody>
      </p:sp>
    </p:spTree>
    <p:extLst>
      <p:ext uri="{BB962C8B-B14F-4D97-AF65-F5344CB8AC3E}">
        <p14:creationId xmlns:p14="http://schemas.microsoft.com/office/powerpoint/2010/main" val="2419928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Default Values for Arguments</a:t>
            </a:r>
          </a:p>
        </p:txBody>
      </p:sp>
      <p:sp>
        <p:nvSpPr>
          <p:cNvPr id="3" name="Content Placeholder 2"/>
          <p:cNvSpPr>
            <a:spLocks noGrp="1"/>
          </p:cNvSpPr>
          <p:nvPr>
            <p:ph type="subTitle" idx="1"/>
          </p:nvPr>
        </p:nvSpPr>
        <p:spPr/>
        <p:txBody>
          <a:bodyPr/>
          <a:lstStyle/>
          <a:p>
            <a:r>
              <a:rPr lang="en-US" dirty="0"/>
              <a:t>You can provide default values for a function’s arguments </a:t>
            </a:r>
          </a:p>
          <a:p>
            <a:r>
              <a:rPr lang="en-US" dirty="0"/>
              <a:t>These arguments are optional when the function is called</a:t>
            </a:r>
          </a:p>
        </p:txBody>
      </p:sp>
      <p:sp>
        <p:nvSpPr>
          <p:cNvPr id="5" name="Slide Number Placeholder 4"/>
          <p:cNvSpPr>
            <a:spLocks noGrp="1"/>
          </p:cNvSpPr>
          <p:nvPr>
            <p:ph type="sldNum" sz="quarter" idx="12"/>
          </p:nvPr>
        </p:nvSpPr>
        <p:spPr/>
        <p:txBody>
          <a:bodyPr/>
          <a:lstStyle/>
          <a:p>
            <a:fld id="{ED16D561-1DA1-4394-AB24-90D713FB944D}" type="slidenum">
              <a:rPr lang="en-US" smtClean="0"/>
              <a:t>7</a:t>
            </a:fld>
            <a:endParaRPr lang="en-US"/>
          </a:p>
        </p:txBody>
      </p:sp>
      <p:pic>
        <p:nvPicPr>
          <p:cNvPr id="4" name="Picture 3"/>
          <p:cNvPicPr>
            <a:picLocks noChangeAspect="1"/>
          </p:cNvPicPr>
          <p:nvPr/>
        </p:nvPicPr>
        <p:blipFill>
          <a:blip r:embed="rId2"/>
          <a:stretch>
            <a:fillRect/>
          </a:stretch>
        </p:blipFill>
        <p:spPr>
          <a:xfrm>
            <a:off x="1885665" y="2953746"/>
            <a:ext cx="6059827" cy="3358154"/>
          </a:xfrm>
          <a:prstGeom prst="rect">
            <a:avLst/>
          </a:prstGeom>
          <a:ln w="38100">
            <a:solidFill>
              <a:schemeClr val="accent1"/>
            </a:solidFill>
          </a:ln>
        </p:spPr>
      </p:pic>
      <p:sp>
        <p:nvSpPr>
          <p:cNvPr id="6" name="Footer Placeholder 5">
            <a:extLst>
              <a:ext uri="{FF2B5EF4-FFF2-40B4-BE49-F238E27FC236}">
                <a16:creationId xmlns:a16="http://schemas.microsoft.com/office/drawing/2014/main" id="{5665F6DD-59BB-4E2A-82B3-B121F621D230}"/>
              </a:ext>
            </a:extLst>
          </p:cNvPr>
          <p:cNvSpPr>
            <a:spLocks noGrp="1"/>
          </p:cNvSpPr>
          <p:nvPr>
            <p:ph type="ftr" sz="quarter" idx="11"/>
          </p:nvPr>
        </p:nvSpPr>
        <p:spPr/>
        <p:txBody>
          <a:bodyPr/>
          <a:lstStyle/>
          <a:p>
            <a:r>
              <a:rPr lang="en-US"/>
              <a:t>Topic: Functions</a:t>
            </a:r>
            <a:endParaRPr lang="en-US" dirty="0"/>
          </a:p>
        </p:txBody>
      </p:sp>
    </p:spTree>
    <p:extLst>
      <p:ext uri="{BB962C8B-B14F-4D97-AF65-F5344CB8AC3E}">
        <p14:creationId xmlns:p14="http://schemas.microsoft.com/office/powerpoint/2010/main" val="3600205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49214" y="234536"/>
            <a:ext cx="6197599" cy="613699"/>
          </a:xfrm>
        </p:spPr>
        <p:txBody>
          <a:bodyPr>
            <a:noAutofit/>
          </a:bodyPr>
          <a:lstStyle/>
          <a:p>
            <a:r>
              <a:rPr lang="en-US" altLang="en-US" b="1" dirty="0">
                <a:latin typeface="+mn-lt"/>
              </a:rPr>
              <a:t>A function using a local variable</a:t>
            </a:r>
            <a:endParaRPr lang="en-US" b="1" dirty="0">
              <a:latin typeface="+mn-lt"/>
            </a:endParaRPr>
          </a:p>
        </p:txBody>
      </p:sp>
      <p:sp>
        <p:nvSpPr>
          <p:cNvPr id="4" name="Rectangle 1"/>
          <p:cNvSpPr>
            <a:spLocks noGrp="1" noChangeArrowheads="1"/>
          </p:cNvSpPr>
          <p:nvPr>
            <p:ph type="subTitle" idx="1"/>
          </p:nvPr>
        </p:nvSpPr>
        <p:spPr bwMode="auto">
          <a:xfrm>
            <a:off x="652206" y="3373270"/>
            <a:ext cx="5237317" cy="1957459"/>
          </a:xfrm>
          <a:prstGeom prst="rect">
            <a:avLst/>
          </a:prstGeom>
          <a:solidFill>
            <a:srgbClr val="EE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1" i="0" u="none" strike="noStrike" cap="none" normalizeH="0" baseline="0" dirty="0" err="1">
                <a:ln>
                  <a:noFill/>
                </a:ln>
                <a:solidFill>
                  <a:srgbClr val="007020"/>
                </a:solidFill>
                <a:effectLst/>
                <a:latin typeface="Courier"/>
              </a:rPr>
              <a:t>def</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err="1">
                <a:ln>
                  <a:noFill/>
                </a:ln>
                <a:solidFill>
                  <a:srgbClr val="06287E"/>
                </a:solidFill>
                <a:effectLst/>
                <a:latin typeface="Courier"/>
              </a:rPr>
              <a:t>lastFirst</a:t>
            </a:r>
            <a:r>
              <a:rPr kumimoji="0" lang="en-US" altLang="en-US" sz="1200" b="0" i="0" u="none" strike="noStrike" cap="none" normalizeH="0" baseline="0" dirty="0">
                <a:ln>
                  <a:noFill/>
                </a:ln>
                <a:solidFill>
                  <a:srgbClr val="333333"/>
                </a:solidFill>
                <a:effectLst/>
                <a:latin typeface="Courier"/>
              </a:rPr>
              <a:t>(</a:t>
            </a:r>
            <a:r>
              <a:rPr kumimoji="0" lang="en-US" altLang="en-US" sz="1200" b="0" i="0" u="none" strike="noStrike" cap="none" normalizeH="0" baseline="0" dirty="0" err="1">
                <a:ln>
                  <a:noFill/>
                </a:ln>
                <a:solidFill>
                  <a:schemeClr val="tx1"/>
                </a:solidFill>
                <a:effectLst/>
                <a:latin typeface="Courier"/>
              </a:rPr>
              <a:t>firstName</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err="1">
                <a:ln>
                  <a:noFill/>
                </a:ln>
                <a:solidFill>
                  <a:schemeClr val="tx1"/>
                </a:solidFill>
                <a:effectLst/>
                <a:latin typeface="Courier"/>
              </a:rPr>
              <a:t>lastName</a:t>
            </a:r>
            <a:r>
              <a:rPr kumimoji="0" lang="en-US" altLang="en-US" sz="1200" b="0" i="0" u="none" strike="noStrike" cap="none" normalizeH="0" baseline="0" dirty="0">
                <a:ln>
                  <a:noFill/>
                </a:ln>
                <a:solidFill>
                  <a:srgbClr val="333333"/>
                </a:solidFill>
                <a:effectLst/>
                <a:latin typeface="Courier"/>
              </a:rPr>
              <a:t>):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dirty="0">
                <a:solidFill>
                  <a:srgbClr val="333333"/>
                </a:solidFill>
                <a:latin typeface="Courier"/>
              </a:rPr>
              <a:t>	</a:t>
            </a:r>
            <a:r>
              <a:rPr kumimoji="0" lang="en-US" altLang="en-US" sz="1200" b="0" i="0" u="none" strike="noStrike" cap="none" normalizeH="0" baseline="0" dirty="0">
                <a:ln>
                  <a:noFill/>
                </a:ln>
                <a:solidFill>
                  <a:schemeClr val="tx1"/>
                </a:solidFill>
                <a:effectLst/>
                <a:latin typeface="Courier"/>
              </a:rPr>
              <a:t>separator</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a:ln>
                  <a:noFill/>
                </a:ln>
                <a:solidFill>
                  <a:srgbClr val="666666"/>
                </a:solidFill>
                <a:effectLst/>
                <a:latin typeface="Courier"/>
              </a:rPr>
              <a:t>=</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a:ln>
                  <a:noFill/>
                </a:ln>
                <a:solidFill>
                  <a:srgbClr val="4070A0"/>
                </a:solidFill>
                <a:effectLst/>
                <a:latin typeface="Courier"/>
              </a:rPr>
              <a:t>', ‘</a:t>
            </a:r>
            <a:r>
              <a:rPr kumimoji="0" lang="en-US" altLang="en-US" sz="1200" b="0" i="0" u="none" strike="noStrike" cap="none" normalizeH="0" baseline="0" dirty="0">
                <a:ln>
                  <a:noFill/>
                </a:ln>
                <a:solidFill>
                  <a:srgbClr val="333333"/>
                </a:solidFill>
                <a:effectLst/>
                <a:latin typeface="Courier"/>
              </a:rPr>
              <a:t>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dirty="0">
                <a:solidFill>
                  <a:srgbClr val="333333"/>
                </a:solidFill>
                <a:latin typeface="Courier"/>
              </a:rPr>
              <a:t>          global result</a:t>
            </a:r>
            <a:endParaRPr kumimoji="0" lang="en-US" altLang="en-US" sz="1200" b="0" i="0" u="none" strike="noStrike" cap="none" normalizeH="0" baseline="0" dirty="0">
              <a:ln>
                <a:noFill/>
              </a:ln>
              <a:solidFill>
                <a:srgbClr val="333333"/>
              </a:solidFill>
              <a:effectLst/>
              <a:latin typeface="Courier"/>
            </a:endParaRP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dirty="0">
                <a:solidFill>
                  <a:srgbClr val="333333"/>
                </a:solidFill>
                <a:latin typeface="Courier"/>
              </a:rPr>
              <a:t>	</a:t>
            </a:r>
            <a:r>
              <a:rPr kumimoji="0" lang="en-US" altLang="en-US" sz="1200" b="0" i="0" u="none" strike="noStrike" cap="none" normalizeH="0" baseline="0" dirty="0">
                <a:ln>
                  <a:noFill/>
                </a:ln>
                <a:solidFill>
                  <a:schemeClr val="tx1"/>
                </a:solidFill>
                <a:effectLst/>
                <a:latin typeface="Courier"/>
              </a:rPr>
              <a:t>result</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a:ln>
                  <a:noFill/>
                </a:ln>
                <a:solidFill>
                  <a:srgbClr val="666666"/>
                </a:solidFill>
                <a:effectLst/>
                <a:latin typeface="Courier"/>
              </a:rPr>
              <a:t>=</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err="1">
                <a:ln>
                  <a:noFill/>
                </a:ln>
                <a:solidFill>
                  <a:schemeClr val="tx1"/>
                </a:solidFill>
                <a:effectLst/>
                <a:latin typeface="Courier"/>
              </a:rPr>
              <a:t>lastName</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a:ln>
                  <a:noFill/>
                </a:ln>
                <a:solidFill>
                  <a:srgbClr val="666666"/>
                </a:solidFill>
                <a:effectLst/>
                <a:latin typeface="Courier"/>
              </a:rPr>
              <a:t>+</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a:ln>
                  <a:noFill/>
                </a:ln>
                <a:solidFill>
                  <a:schemeClr val="tx1"/>
                </a:solidFill>
                <a:effectLst/>
                <a:latin typeface="Courier"/>
              </a:rPr>
              <a:t>separator</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a:ln>
                  <a:noFill/>
                </a:ln>
                <a:solidFill>
                  <a:srgbClr val="666666"/>
                </a:solidFill>
                <a:effectLst/>
                <a:latin typeface="Courier"/>
              </a:rPr>
              <a:t>+</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err="1">
                <a:ln>
                  <a:noFill/>
                </a:ln>
                <a:solidFill>
                  <a:schemeClr val="tx1"/>
                </a:solidFill>
                <a:effectLst/>
                <a:latin typeface="Courier"/>
              </a:rPr>
              <a:t>firstName</a:t>
            </a:r>
            <a:r>
              <a:rPr kumimoji="0" lang="en-US" altLang="en-US" sz="1200" b="0" i="0" u="none" strike="noStrike" cap="none" normalizeH="0" baseline="0" dirty="0">
                <a:ln>
                  <a:noFill/>
                </a:ln>
                <a:solidFill>
                  <a:srgbClr val="333333"/>
                </a:solidFill>
                <a:effectLst/>
                <a:latin typeface="Courier"/>
              </a:rPr>
              <a:t>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dirty="0">
                <a:solidFill>
                  <a:srgbClr val="333333"/>
                </a:solidFill>
                <a:latin typeface="Courier"/>
              </a:rPr>
              <a:t>	</a:t>
            </a:r>
            <a:r>
              <a:rPr kumimoji="0" lang="en-US" altLang="en-US" sz="1200" b="1" i="0" u="none" strike="noStrike" cap="none" normalizeH="0" baseline="0" dirty="0">
                <a:ln>
                  <a:noFill/>
                </a:ln>
                <a:solidFill>
                  <a:srgbClr val="007020"/>
                </a:solidFill>
                <a:effectLst/>
                <a:latin typeface="Courier"/>
              </a:rPr>
              <a:t>return</a:t>
            </a:r>
            <a:r>
              <a:rPr kumimoji="0" lang="en-US" altLang="en-US" sz="1200" b="0" i="0" u="none" strike="noStrike" cap="none" normalizeH="0" baseline="0" dirty="0">
                <a:ln>
                  <a:noFill/>
                </a:ln>
                <a:solidFill>
                  <a:srgbClr val="333333"/>
                </a:solidFill>
                <a:effectLst/>
                <a:latin typeface="Courier"/>
              </a:rPr>
              <a:t> </a:t>
            </a:r>
            <a:r>
              <a:rPr kumimoji="0" lang="en-US" altLang="en-US" sz="1200" b="0" i="0" u="none" strike="noStrike" cap="none" normalizeH="0" baseline="0" dirty="0">
                <a:ln>
                  <a:noFill/>
                </a:ln>
                <a:solidFill>
                  <a:schemeClr val="tx1"/>
                </a:solidFill>
                <a:effectLst/>
                <a:latin typeface="Courier"/>
              </a:rPr>
              <a:t>result</a:t>
            </a:r>
            <a:r>
              <a:rPr kumimoji="0" lang="en-US" altLang="en-US" sz="1200" b="0" i="0" u="none" strike="noStrike" cap="none" normalizeH="0" baseline="0" dirty="0">
                <a:ln>
                  <a:noFill/>
                </a:ln>
                <a:solidFill>
                  <a:srgbClr val="333333"/>
                </a:solidFill>
                <a:effectLst/>
                <a:latin typeface="Courier"/>
              </a:rPr>
              <a:t>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dirty="0">
                <a:solidFill>
                  <a:srgbClr val="333333"/>
                </a:solidFill>
                <a:latin typeface="Courier"/>
              </a:rPr>
              <a:t>result = ‘Hello ’</a:t>
            </a:r>
            <a:endParaRPr kumimoji="0" lang="en-US" altLang="en-US" sz="1200" b="0" i="0" u="none" strike="noStrike" cap="none" normalizeH="0" baseline="0" dirty="0">
              <a:ln>
                <a:noFill/>
              </a:ln>
              <a:solidFill>
                <a:srgbClr val="007020"/>
              </a:solidFill>
              <a:effectLst/>
              <a:latin typeface="Courier"/>
            </a:endParaRPr>
          </a:p>
          <a:p>
            <a:pPr lvl="0" algn="l" eaLnBrk="0" fontAlgn="base" hangingPunct="0">
              <a:lnSpc>
                <a:spcPct val="100000"/>
              </a:lnSpc>
              <a:spcBef>
                <a:spcPct val="30000"/>
              </a:spcBef>
              <a:spcAft>
                <a:spcPct val="0"/>
              </a:spcAft>
            </a:pPr>
            <a:r>
              <a:rPr lang="en-US" altLang="en-US" sz="1200" dirty="0">
                <a:solidFill>
                  <a:srgbClr val="333333"/>
                </a:solidFill>
                <a:latin typeface="Courier"/>
              </a:rPr>
              <a:t>name =  </a:t>
            </a:r>
            <a:r>
              <a:rPr lang="en-US" altLang="en-US" sz="1200" dirty="0" err="1">
                <a:latin typeface="Courier"/>
              </a:rPr>
              <a:t>lastFirst</a:t>
            </a:r>
            <a:r>
              <a:rPr lang="en-US" altLang="en-US" sz="1200" dirty="0">
                <a:solidFill>
                  <a:srgbClr val="333333"/>
                </a:solidFill>
                <a:latin typeface="Courier"/>
              </a:rPr>
              <a:t>(</a:t>
            </a:r>
            <a:r>
              <a:rPr lang="en-US" altLang="en-US" sz="1200" dirty="0">
                <a:solidFill>
                  <a:srgbClr val="4070A0"/>
                </a:solidFill>
                <a:latin typeface="Courier"/>
              </a:rPr>
              <a:t>'Benjamin'</a:t>
            </a:r>
            <a:r>
              <a:rPr lang="en-US" altLang="en-US" sz="1200" dirty="0">
                <a:solidFill>
                  <a:srgbClr val="333333"/>
                </a:solidFill>
                <a:latin typeface="Courier"/>
              </a:rPr>
              <a:t>, </a:t>
            </a:r>
            <a:r>
              <a:rPr lang="en-US" altLang="en-US" sz="1200" dirty="0">
                <a:solidFill>
                  <a:srgbClr val="4070A0"/>
                </a:solidFill>
                <a:latin typeface="Courier"/>
              </a:rPr>
              <a:t>'Franklin'</a:t>
            </a:r>
            <a:r>
              <a:rPr lang="en-US" altLang="en-US" sz="1200" dirty="0">
                <a:solidFill>
                  <a:srgbClr val="333333"/>
                </a:solidFill>
                <a:latin typeface="Courier"/>
              </a:rPr>
              <a:t>)) </a:t>
            </a:r>
            <a:endParaRPr kumimoji="0" lang="en-US" altLang="en-US" sz="1200" b="0" i="0" u="none" strike="noStrike" cap="none" normalizeH="0" baseline="0" dirty="0">
              <a:ln>
                <a:noFill/>
              </a:ln>
              <a:solidFill>
                <a:srgbClr val="333333"/>
              </a:solidFill>
              <a:effectLst/>
              <a:latin typeface="Courier"/>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rgbClr val="333333"/>
                </a:solidFill>
                <a:effectLst/>
                <a:latin typeface="Courier"/>
              </a:rPr>
              <a:t>print(result)</a:t>
            </a:r>
            <a:endParaRPr kumimoji="0" lang="en-US" altLang="en-US" sz="1200" b="0" i="0" u="none" strike="noStrike" cap="none" normalizeH="0" baseline="0" dirty="0">
              <a:ln>
                <a:noFill/>
              </a:ln>
              <a:solidFill>
                <a:schemeClr val="tx1"/>
              </a:solidFill>
              <a:effectLst/>
              <a:latin typeface="Courier"/>
            </a:endParaRPr>
          </a:p>
        </p:txBody>
      </p:sp>
      <p:sp>
        <p:nvSpPr>
          <p:cNvPr id="3" name="Slide Number Placeholder 2"/>
          <p:cNvSpPr>
            <a:spLocks noGrp="1"/>
          </p:cNvSpPr>
          <p:nvPr>
            <p:ph type="sldNum" sz="quarter" idx="12"/>
          </p:nvPr>
        </p:nvSpPr>
        <p:spPr/>
        <p:txBody>
          <a:bodyPr/>
          <a:lstStyle/>
          <a:p>
            <a:fld id="{ED16D561-1DA1-4394-AB24-90D713FB944D}" type="slidenum">
              <a:rPr lang="en-US" smtClean="0"/>
              <a:t>8</a:t>
            </a:fld>
            <a:endParaRPr lang="en-US"/>
          </a:p>
        </p:txBody>
      </p:sp>
      <p:sp>
        <p:nvSpPr>
          <p:cNvPr id="5" name="Footer Placeholder 4">
            <a:extLst>
              <a:ext uri="{FF2B5EF4-FFF2-40B4-BE49-F238E27FC236}">
                <a16:creationId xmlns:a16="http://schemas.microsoft.com/office/drawing/2014/main" id="{0618BF31-6D6E-4971-B990-661602BA47FC}"/>
              </a:ext>
            </a:extLst>
          </p:cNvPr>
          <p:cNvSpPr>
            <a:spLocks noGrp="1"/>
          </p:cNvSpPr>
          <p:nvPr>
            <p:ph type="ftr" sz="quarter" idx="11"/>
          </p:nvPr>
        </p:nvSpPr>
        <p:spPr/>
        <p:txBody>
          <a:bodyPr/>
          <a:lstStyle/>
          <a:p>
            <a:r>
              <a:rPr lang="en-US" dirty="0"/>
              <a:t>Topic: Functions</a:t>
            </a:r>
          </a:p>
        </p:txBody>
      </p:sp>
      <p:sp>
        <p:nvSpPr>
          <p:cNvPr id="6" name="TextBox 5">
            <a:extLst>
              <a:ext uri="{FF2B5EF4-FFF2-40B4-BE49-F238E27FC236}">
                <a16:creationId xmlns:a16="http://schemas.microsoft.com/office/drawing/2014/main" id="{AE2253DA-7334-4297-833F-24A7E2061BD2}"/>
              </a:ext>
            </a:extLst>
          </p:cNvPr>
          <p:cNvSpPr txBox="1"/>
          <p:nvPr/>
        </p:nvSpPr>
        <p:spPr>
          <a:xfrm>
            <a:off x="1474839" y="5589261"/>
            <a:ext cx="3332515" cy="369332"/>
          </a:xfrm>
          <a:prstGeom prst="rect">
            <a:avLst/>
          </a:prstGeom>
          <a:noFill/>
        </p:spPr>
        <p:txBody>
          <a:bodyPr wrap="none" rtlCol="0">
            <a:spAutoFit/>
          </a:bodyPr>
          <a:lstStyle/>
          <a:p>
            <a:r>
              <a:rPr lang="en-US" dirty="0"/>
              <a:t>Prints  :   Hello  </a:t>
            </a:r>
            <a:r>
              <a:rPr lang="en-US" dirty="0" err="1"/>
              <a:t>Franklin,Benjamin</a:t>
            </a:r>
            <a:endParaRPr lang="en-US" dirty="0"/>
          </a:p>
        </p:txBody>
      </p:sp>
      <p:sp>
        <p:nvSpPr>
          <p:cNvPr id="7" name="Rectangle 6">
            <a:extLst>
              <a:ext uri="{FF2B5EF4-FFF2-40B4-BE49-F238E27FC236}">
                <a16:creationId xmlns:a16="http://schemas.microsoft.com/office/drawing/2014/main" id="{5D4B98BE-988E-4662-958D-914D38A991A6}"/>
              </a:ext>
            </a:extLst>
          </p:cNvPr>
          <p:cNvSpPr/>
          <p:nvPr/>
        </p:nvSpPr>
        <p:spPr>
          <a:xfrm>
            <a:off x="1782337" y="1027348"/>
            <a:ext cx="8564476" cy="2585323"/>
          </a:xfrm>
          <a:prstGeom prst="rect">
            <a:avLst/>
          </a:prstGeom>
        </p:spPr>
        <p:txBody>
          <a:bodyPr wrap="square">
            <a:spAutoFit/>
          </a:bodyPr>
          <a:lstStyle/>
          <a:p>
            <a:pPr marL="285750" indent="-285750">
              <a:buFont typeface="Arial" panose="020B0604020202020204" pitchFamily="34" charset="0"/>
              <a:buChar char="•"/>
            </a:pPr>
            <a:r>
              <a:rPr lang="en-US" sz="2400" dirty="0"/>
              <a:t>Variables used in a function are “local” to the function, meaning they do not share value with variables of the same name outside the function</a:t>
            </a:r>
          </a:p>
          <a:p>
            <a:pPr marL="285750" indent="-285750">
              <a:buFont typeface="Arial" panose="020B0604020202020204" pitchFamily="34" charset="0"/>
              <a:buChar char="•"/>
            </a:pPr>
            <a:r>
              <a:rPr lang="en-US" sz="2400" dirty="0"/>
              <a:t>Variables can be shared across functions by using the global keyword to define the variable in the function.</a:t>
            </a:r>
          </a:p>
          <a:p>
            <a:endParaRPr lang="en-US" sz="2400" dirty="0"/>
          </a:p>
          <a:p>
            <a:pPr marL="285750" indent="-285750">
              <a:buFont typeface="Arial" panose="020B0604020202020204" pitchFamily="34" charset="0"/>
              <a:buChar char="•"/>
            </a:pPr>
            <a:endParaRPr lang="en-US" dirty="0"/>
          </a:p>
        </p:txBody>
      </p:sp>
      <p:sp>
        <p:nvSpPr>
          <p:cNvPr id="8" name="Rectangle 1">
            <a:extLst>
              <a:ext uri="{FF2B5EF4-FFF2-40B4-BE49-F238E27FC236}">
                <a16:creationId xmlns:a16="http://schemas.microsoft.com/office/drawing/2014/main" id="{FED5DA84-D197-4B56-83FB-715AA25F519A}"/>
              </a:ext>
            </a:extLst>
          </p:cNvPr>
          <p:cNvSpPr txBox="1">
            <a:spLocks noChangeArrowheads="1"/>
          </p:cNvSpPr>
          <p:nvPr/>
        </p:nvSpPr>
        <p:spPr bwMode="auto">
          <a:xfrm>
            <a:off x="6497483" y="3373270"/>
            <a:ext cx="5237317" cy="1957459"/>
          </a:xfrm>
          <a:prstGeom prst="rect">
            <a:avLst/>
          </a:prstGeom>
          <a:solidFill>
            <a:srgbClr val="EE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algn="l" eaLnBrk="0" fontAlgn="base" hangingPunct="0">
              <a:lnSpc>
                <a:spcPct val="100000"/>
              </a:lnSpc>
              <a:spcBef>
                <a:spcPct val="30000"/>
              </a:spcBef>
              <a:spcAft>
                <a:spcPct val="0"/>
              </a:spcAft>
              <a:buFontTx/>
              <a:buNone/>
            </a:pPr>
            <a:r>
              <a:rPr lang="en-US" altLang="en-US" sz="1200" b="1" dirty="0">
                <a:solidFill>
                  <a:srgbClr val="007020"/>
                </a:solidFill>
                <a:latin typeface="Courier"/>
              </a:rPr>
              <a:t>def</a:t>
            </a:r>
            <a:r>
              <a:rPr lang="en-US" altLang="en-US" sz="1200" dirty="0">
                <a:solidFill>
                  <a:srgbClr val="333333"/>
                </a:solidFill>
                <a:latin typeface="Courier"/>
              </a:rPr>
              <a:t> </a:t>
            </a:r>
            <a:r>
              <a:rPr lang="en-US" altLang="en-US" sz="1200" dirty="0" err="1">
                <a:solidFill>
                  <a:srgbClr val="06287E"/>
                </a:solidFill>
                <a:latin typeface="Courier"/>
              </a:rPr>
              <a:t>lastFirst</a:t>
            </a:r>
            <a:r>
              <a:rPr lang="en-US" altLang="en-US" sz="1200" dirty="0">
                <a:solidFill>
                  <a:srgbClr val="333333"/>
                </a:solidFill>
                <a:latin typeface="Courier"/>
              </a:rPr>
              <a:t>(</a:t>
            </a:r>
            <a:r>
              <a:rPr lang="en-US" altLang="en-US" sz="1200" dirty="0" err="1">
                <a:latin typeface="Courier"/>
              </a:rPr>
              <a:t>firstName</a:t>
            </a:r>
            <a:r>
              <a:rPr lang="en-US" altLang="en-US" sz="1200" dirty="0">
                <a:solidFill>
                  <a:srgbClr val="333333"/>
                </a:solidFill>
                <a:latin typeface="Courier"/>
              </a:rPr>
              <a:t>, </a:t>
            </a:r>
            <a:r>
              <a:rPr lang="en-US" altLang="en-US" sz="1200" dirty="0" err="1">
                <a:latin typeface="Courier"/>
              </a:rPr>
              <a:t>lastName</a:t>
            </a:r>
            <a:r>
              <a:rPr lang="en-US" altLang="en-US" sz="1200" dirty="0">
                <a:solidFill>
                  <a:srgbClr val="333333"/>
                </a:solidFill>
                <a:latin typeface="Courier"/>
              </a:rPr>
              <a:t>): </a:t>
            </a:r>
          </a:p>
          <a:p>
            <a:pPr algn="l" eaLnBrk="0" fontAlgn="base" hangingPunct="0">
              <a:lnSpc>
                <a:spcPct val="100000"/>
              </a:lnSpc>
              <a:spcBef>
                <a:spcPct val="30000"/>
              </a:spcBef>
              <a:spcAft>
                <a:spcPct val="0"/>
              </a:spcAft>
              <a:buFontTx/>
              <a:buNone/>
            </a:pPr>
            <a:r>
              <a:rPr lang="en-US" altLang="en-US" sz="1200" dirty="0">
                <a:solidFill>
                  <a:srgbClr val="333333"/>
                </a:solidFill>
                <a:latin typeface="Courier"/>
              </a:rPr>
              <a:t>	</a:t>
            </a:r>
            <a:r>
              <a:rPr lang="en-US" altLang="en-US" sz="1200" dirty="0">
                <a:latin typeface="Courier"/>
              </a:rPr>
              <a:t>separator</a:t>
            </a:r>
            <a:r>
              <a:rPr lang="en-US" altLang="en-US" sz="1200" dirty="0">
                <a:solidFill>
                  <a:srgbClr val="333333"/>
                </a:solidFill>
                <a:latin typeface="Courier"/>
              </a:rPr>
              <a:t> </a:t>
            </a:r>
            <a:r>
              <a:rPr lang="en-US" altLang="en-US" sz="1200" dirty="0">
                <a:solidFill>
                  <a:srgbClr val="666666"/>
                </a:solidFill>
                <a:latin typeface="Courier"/>
              </a:rPr>
              <a:t>=</a:t>
            </a:r>
            <a:r>
              <a:rPr lang="en-US" altLang="en-US" sz="1200" dirty="0">
                <a:solidFill>
                  <a:srgbClr val="333333"/>
                </a:solidFill>
                <a:latin typeface="Courier"/>
              </a:rPr>
              <a:t> </a:t>
            </a:r>
            <a:r>
              <a:rPr lang="en-US" altLang="en-US" sz="1200" dirty="0">
                <a:solidFill>
                  <a:srgbClr val="4070A0"/>
                </a:solidFill>
                <a:latin typeface="Courier"/>
              </a:rPr>
              <a:t>', ‘</a:t>
            </a:r>
            <a:r>
              <a:rPr lang="en-US" altLang="en-US" sz="1200" dirty="0">
                <a:solidFill>
                  <a:srgbClr val="333333"/>
                </a:solidFill>
                <a:latin typeface="Courier"/>
              </a:rPr>
              <a:t> </a:t>
            </a:r>
          </a:p>
          <a:p>
            <a:pPr algn="l" eaLnBrk="0" fontAlgn="base" hangingPunct="0">
              <a:lnSpc>
                <a:spcPct val="100000"/>
              </a:lnSpc>
              <a:spcBef>
                <a:spcPct val="30000"/>
              </a:spcBef>
              <a:spcAft>
                <a:spcPct val="0"/>
              </a:spcAft>
              <a:buFontTx/>
              <a:buNone/>
            </a:pPr>
            <a:r>
              <a:rPr lang="en-US" altLang="en-US" sz="1200" dirty="0">
                <a:solidFill>
                  <a:srgbClr val="333333"/>
                </a:solidFill>
                <a:latin typeface="Courier"/>
              </a:rPr>
              <a:t>          #result not global</a:t>
            </a:r>
          </a:p>
          <a:p>
            <a:pPr algn="l" eaLnBrk="0" fontAlgn="base" hangingPunct="0">
              <a:lnSpc>
                <a:spcPct val="100000"/>
              </a:lnSpc>
              <a:spcBef>
                <a:spcPct val="30000"/>
              </a:spcBef>
              <a:spcAft>
                <a:spcPct val="0"/>
              </a:spcAft>
              <a:buFontTx/>
              <a:buNone/>
            </a:pPr>
            <a:r>
              <a:rPr lang="en-US" altLang="en-US" sz="1200" dirty="0">
                <a:solidFill>
                  <a:srgbClr val="333333"/>
                </a:solidFill>
                <a:latin typeface="Courier"/>
              </a:rPr>
              <a:t>	</a:t>
            </a:r>
            <a:r>
              <a:rPr lang="en-US" altLang="en-US" sz="1200" dirty="0">
                <a:latin typeface="Courier"/>
              </a:rPr>
              <a:t>result</a:t>
            </a:r>
            <a:r>
              <a:rPr lang="en-US" altLang="en-US" sz="1200" dirty="0">
                <a:solidFill>
                  <a:srgbClr val="333333"/>
                </a:solidFill>
                <a:latin typeface="Courier"/>
              </a:rPr>
              <a:t> </a:t>
            </a:r>
            <a:r>
              <a:rPr lang="en-US" altLang="en-US" sz="1200" dirty="0">
                <a:solidFill>
                  <a:srgbClr val="666666"/>
                </a:solidFill>
                <a:latin typeface="Courier"/>
              </a:rPr>
              <a:t>=</a:t>
            </a:r>
            <a:r>
              <a:rPr lang="en-US" altLang="en-US" sz="1200" dirty="0">
                <a:solidFill>
                  <a:srgbClr val="333333"/>
                </a:solidFill>
                <a:latin typeface="Courier"/>
              </a:rPr>
              <a:t> </a:t>
            </a:r>
            <a:r>
              <a:rPr lang="en-US" altLang="en-US" sz="1200" dirty="0" err="1">
                <a:latin typeface="Courier"/>
              </a:rPr>
              <a:t>lastName</a:t>
            </a:r>
            <a:r>
              <a:rPr lang="en-US" altLang="en-US" sz="1200" dirty="0">
                <a:solidFill>
                  <a:srgbClr val="333333"/>
                </a:solidFill>
                <a:latin typeface="Courier"/>
              </a:rPr>
              <a:t> </a:t>
            </a:r>
            <a:r>
              <a:rPr lang="en-US" altLang="en-US" sz="1200" dirty="0">
                <a:solidFill>
                  <a:srgbClr val="666666"/>
                </a:solidFill>
                <a:latin typeface="Courier"/>
              </a:rPr>
              <a:t>+</a:t>
            </a:r>
            <a:r>
              <a:rPr lang="en-US" altLang="en-US" sz="1200" dirty="0">
                <a:solidFill>
                  <a:srgbClr val="333333"/>
                </a:solidFill>
                <a:latin typeface="Courier"/>
              </a:rPr>
              <a:t> </a:t>
            </a:r>
            <a:r>
              <a:rPr lang="en-US" altLang="en-US" sz="1200" dirty="0">
                <a:latin typeface="Courier"/>
              </a:rPr>
              <a:t>separator</a:t>
            </a:r>
            <a:r>
              <a:rPr lang="en-US" altLang="en-US" sz="1200" dirty="0">
                <a:solidFill>
                  <a:srgbClr val="333333"/>
                </a:solidFill>
                <a:latin typeface="Courier"/>
              </a:rPr>
              <a:t> </a:t>
            </a:r>
            <a:r>
              <a:rPr lang="en-US" altLang="en-US" sz="1200" dirty="0">
                <a:solidFill>
                  <a:srgbClr val="666666"/>
                </a:solidFill>
                <a:latin typeface="Courier"/>
              </a:rPr>
              <a:t>+</a:t>
            </a:r>
            <a:r>
              <a:rPr lang="en-US" altLang="en-US" sz="1200" dirty="0">
                <a:solidFill>
                  <a:srgbClr val="333333"/>
                </a:solidFill>
                <a:latin typeface="Courier"/>
              </a:rPr>
              <a:t> </a:t>
            </a:r>
            <a:r>
              <a:rPr lang="en-US" altLang="en-US" sz="1200" dirty="0" err="1">
                <a:latin typeface="Courier"/>
              </a:rPr>
              <a:t>firstName</a:t>
            </a:r>
            <a:r>
              <a:rPr lang="en-US" altLang="en-US" sz="1200" dirty="0">
                <a:solidFill>
                  <a:srgbClr val="333333"/>
                </a:solidFill>
                <a:latin typeface="Courier"/>
              </a:rPr>
              <a:t> </a:t>
            </a:r>
          </a:p>
          <a:p>
            <a:pPr algn="l" eaLnBrk="0" fontAlgn="base" hangingPunct="0">
              <a:lnSpc>
                <a:spcPct val="100000"/>
              </a:lnSpc>
              <a:spcBef>
                <a:spcPct val="30000"/>
              </a:spcBef>
              <a:spcAft>
                <a:spcPct val="0"/>
              </a:spcAft>
              <a:buFontTx/>
              <a:buNone/>
            </a:pPr>
            <a:r>
              <a:rPr lang="en-US" altLang="en-US" sz="1200" dirty="0">
                <a:solidFill>
                  <a:srgbClr val="333333"/>
                </a:solidFill>
                <a:latin typeface="Courier"/>
              </a:rPr>
              <a:t>	</a:t>
            </a:r>
            <a:r>
              <a:rPr lang="en-US" altLang="en-US" sz="1200" b="1" dirty="0">
                <a:solidFill>
                  <a:srgbClr val="007020"/>
                </a:solidFill>
                <a:latin typeface="Courier"/>
              </a:rPr>
              <a:t>return</a:t>
            </a:r>
            <a:r>
              <a:rPr lang="en-US" altLang="en-US" sz="1200" dirty="0">
                <a:solidFill>
                  <a:srgbClr val="333333"/>
                </a:solidFill>
                <a:latin typeface="Courier"/>
              </a:rPr>
              <a:t> </a:t>
            </a:r>
            <a:r>
              <a:rPr lang="en-US" altLang="en-US" sz="1200" dirty="0">
                <a:latin typeface="Courier"/>
              </a:rPr>
              <a:t>result</a:t>
            </a:r>
            <a:r>
              <a:rPr lang="en-US" altLang="en-US" sz="1200" dirty="0">
                <a:solidFill>
                  <a:srgbClr val="333333"/>
                </a:solidFill>
                <a:latin typeface="Courier"/>
              </a:rPr>
              <a:t> </a:t>
            </a:r>
          </a:p>
          <a:p>
            <a:pPr algn="l" eaLnBrk="0" fontAlgn="base" hangingPunct="0">
              <a:lnSpc>
                <a:spcPct val="100000"/>
              </a:lnSpc>
              <a:spcBef>
                <a:spcPct val="30000"/>
              </a:spcBef>
              <a:spcAft>
                <a:spcPct val="0"/>
              </a:spcAft>
              <a:buFontTx/>
              <a:buNone/>
            </a:pPr>
            <a:r>
              <a:rPr lang="en-US" altLang="en-US" sz="1200" dirty="0">
                <a:solidFill>
                  <a:srgbClr val="333333"/>
                </a:solidFill>
                <a:latin typeface="Courier"/>
              </a:rPr>
              <a:t>result = ‘Hello ’</a:t>
            </a:r>
            <a:endParaRPr lang="en-US" altLang="en-US" sz="1200" dirty="0">
              <a:solidFill>
                <a:srgbClr val="007020"/>
              </a:solidFill>
              <a:latin typeface="Courier"/>
            </a:endParaRPr>
          </a:p>
          <a:p>
            <a:pPr algn="l" eaLnBrk="0" fontAlgn="base" hangingPunct="0">
              <a:lnSpc>
                <a:spcPct val="100000"/>
              </a:lnSpc>
              <a:spcBef>
                <a:spcPct val="30000"/>
              </a:spcBef>
              <a:spcAft>
                <a:spcPct val="0"/>
              </a:spcAft>
            </a:pPr>
            <a:r>
              <a:rPr lang="en-US" altLang="en-US" sz="1200" dirty="0">
                <a:solidFill>
                  <a:srgbClr val="333333"/>
                </a:solidFill>
                <a:latin typeface="Courier"/>
              </a:rPr>
              <a:t>result = result + </a:t>
            </a:r>
            <a:r>
              <a:rPr lang="en-US" altLang="en-US" sz="1200" dirty="0" err="1">
                <a:latin typeface="Courier"/>
              </a:rPr>
              <a:t>lastFirst</a:t>
            </a:r>
            <a:r>
              <a:rPr lang="en-US" altLang="en-US" sz="1200" dirty="0">
                <a:solidFill>
                  <a:srgbClr val="333333"/>
                </a:solidFill>
                <a:latin typeface="Courier"/>
              </a:rPr>
              <a:t>(</a:t>
            </a:r>
            <a:r>
              <a:rPr lang="en-US" altLang="en-US" sz="1200" dirty="0">
                <a:solidFill>
                  <a:srgbClr val="4070A0"/>
                </a:solidFill>
                <a:latin typeface="Courier"/>
              </a:rPr>
              <a:t>'Benjamin'</a:t>
            </a:r>
            <a:r>
              <a:rPr lang="en-US" altLang="en-US" sz="1200" dirty="0">
                <a:solidFill>
                  <a:srgbClr val="333333"/>
                </a:solidFill>
                <a:latin typeface="Courier"/>
              </a:rPr>
              <a:t>, </a:t>
            </a:r>
            <a:r>
              <a:rPr lang="en-US" altLang="en-US" sz="1200" dirty="0">
                <a:solidFill>
                  <a:srgbClr val="4070A0"/>
                </a:solidFill>
                <a:latin typeface="Courier"/>
              </a:rPr>
              <a:t>'Franklin'</a:t>
            </a:r>
            <a:r>
              <a:rPr lang="en-US" altLang="en-US" sz="1200" dirty="0">
                <a:solidFill>
                  <a:srgbClr val="333333"/>
                </a:solidFill>
                <a:latin typeface="Courier"/>
              </a:rPr>
              <a:t>)) </a:t>
            </a:r>
          </a:p>
          <a:p>
            <a:pPr algn="l" eaLnBrk="0" fontAlgn="base" hangingPunct="0">
              <a:lnSpc>
                <a:spcPct val="100000"/>
              </a:lnSpc>
              <a:spcBef>
                <a:spcPct val="30000"/>
              </a:spcBef>
              <a:spcAft>
                <a:spcPct val="0"/>
              </a:spcAft>
              <a:buFontTx/>
              <a:buNone/>
            </a:pPr>
            <a:r>
              <a:rPr lang="en-US" altLang="en-US" sz="1200" dirty="0">
                <a:solidFill>
                  <a:srgbClr val="333333"/>
                </a:solidFill>
                <a:latin typeface="Courier"/>
              </a:rPr>
              <a:t>print(result)</a:t>
            </a:r>
            <a:endParaRPr lang="en-US" altLang="en-US" sz="1200" dirty="0">
              <a:latin typeface="Courier"/>
            </a:endParaRPr>
          </a:p>
        </p:txBody>
      </p:sp>
      <p:sp>
        <p:nvSpPr>
          <p:cNvPr id="9" name="TextBox 8">
            <a:extLst>
              <a:ext uri="{FF2B5EF4-FFF2-40B4-BE49-F238E27FC236}">
                <a16:creationId xmlns:a16="http://schemas.microsoft.com/office/drawing/2014/main" id="{1CE5A36C-9207-4883-B4B5-5CD8F8AE2374}"/>
              </a:ext>
            </a:extLst>
          </p:cNvPr>
          <p:cNvSpPr txBox="1"/>
          <p:nvPr/>
        </p:nvSpPr>
        <p:spPr>
          <a:xfrm>
            <a:off x="6649685" y="5461320"/>
            <a:ext cx="4396203" cy="369332"/>
          </a:xfrm>
          <a:prstGeom prst="rect">
            <a:avLst/>
          </a:prstGeom>
          <a:noFill/>
        </p:spPr>
        <p:txBody>
          <a:bodyPr wrap="none" rtlCol="0">
            <a:spAutoFit/>
          </a:bodyPr>
          <a:lstStyle/>
          <a:p>
            <a:r>
              <a:rPr lang="en-US" dirty="0"/>
              <a:t>Prints  :   Error : </a:t>
            </a:r>
            <a:r>
              <a:rPr lang="en-US" b="1" dirty="0">
                <a:solidFill>
                  <a:srgbClr val="C00000"/>
                </a:solidFill>
              </a:rPr>
              <a:t>result used before initialized</a:t>
            </a:r>
          </a:p>
        </p:txBody>
      </p:sp>
    </p:spTree>
    <p:extLst>
      <p:ext uri="{BB962C8B-B14F-4D97-AF65-F5344CB8AC3E}">
        <p14:creationId xmlns:p14="http://schemas.microsoft.com/office/powerpoint/2010/main" val="3938336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6620" y="347202"/>
            <a:ext cx="5689600" cy="800100"/>
          </a:xfrm>
        </p:spPr>
        <p:txBody>
          <a:bodyPr/>
          <a:lstStyle/>
          <a:p>
            <a:r>
              <a:rPr lang="en-US" b="1" dirty="0"/>
              <a:t>Some Python function facts</a:t>
            </a:r>
          </a:p>
        </p:txBody>
      </p:sp>
      <p:sp>
        <p:nvSpPr>
          <p:cNvPr id="4" name="Slide Number Placeholder 3"/>
          <p:cNvSpPr>
            <a:spLocks noGrp="1"/>
          </p:cNvSpPr>
          <p:nvPr>
            <p:ph type="sldNum" sz="quarter" idx="12"/>
          </p:nvPr>
        </p:nvSpPr>
        <p:spPr/>
        <p:txBody>
          <a:bodyPr/>
          <a:lstStyle/>
          <a:p>
            <a:fld id="{ED16D561-1DA1-4394-AB24-90D713FB944D}" type="slidenum">
              <a:rPr lang="en-US" smtClean="0"/>
              <a:t>9</a:t>
            </a:fld>
            <a:endParaRPr lang="en-US"/>
          </a:p>
        </p:txBody>
      </p:sp>
      <p:sp>
        <p:nvSpPr>
          <p:cNvPr id="5" name="Footer Placeholder 4">
            <a:extLst>
              <a:ext uri="{FF2B5EF4-FFF2-40B4-BE49-F238E27FC236}">
                <a16:creationId xmlns:a16="http://schemas.microsoft.com/office/drawing/2014/main" id="{374F0E51-01C2-4BB3-9516-9DAC08CBEB62}"/>
              </a:ext>
            </a:extLst>
          </p:cNvPr>
          <p:cNvSpPr>
            <a:spLocks noGrp="1"/>
          </p:cNvSpPr>
          <p:nvPr>
            <p:ph type="ftr" sz="quarter" idx="11"/>
          </p:nvPr>
        </p:nvSpPr>
        <p:spPr/>
        <p:txBody>
          <a:bodyPr/>
          <a:lstStyle/>
          <a:p>
            <a:r>
              <a:rPr lang="en-US"/>
              <a:t>Topic: Functions</a:t>
            </a:r>
            <a:endParaRPr lang="en-US" dirty="0"/>
          </a:p>
        </p:txBody>
      </p:sp>
      <p:sp>
        <p:nvSpPr>
          <p:cNvPr id="7" name="Rectangle 6">
            <a:extLst>
              <a:ext uri="{FF2B5EF4-FFF2-40B4-BE49-F238E27FC236}">
                <a16:creationId xmlns:a16="http://schemas.microsoft.com/office/drawing/2014/main" id="{13A08452-A227-45F9-88F1-37BC2A17F66D}"/>
              </a:ext>
            </a:extLst>
          </p:cNvPr>
          <p:cNvSpPr/>
          <p:nvPr/>
        </p:nvSpPr>
        <p:spPr>
          <a:xfrm>
            <a:off x="1621744" y="1492203"/>
            <a:ext cx="8564476" cy="4062651"/>
          </a:xfrm>
          <a:prstGeom prst="rect">
            <a:avLst/>
          </a:prstGeom>
        </p:spPr>
        <p:txBody>
          <a:bodyPr wrap="square">
            <a:spAutoFit/>
          </a:bodyPr>
          <a:lstStyle/>
          <a:p>
            <a:pPr marL="285750" indent="-285750">
              <a:buFont typeface="Arial" panose="020B0604020202020204" pitchFamily="34" charset="0"/>
              <a:buChar char="•"/>
            </a:pPr>
            <a:r>
              <a:rPr lang="en-US" sz="2400" b="1" dirty="0"/>
              <a:t>All</a:t>
            </a:r>
            <a:r>
              <a:rPr lang="en-US" sz="2400" dirty="0"/>
              <a:t> functions in Python have a </a:t>
            </a:r>
            <a:r>
              <a:rPr lang="en-US" sz="2400" b="1" dirty="0">
                <a:latin typeface="Courier"/>
              </a:rPr>
              <a:t>return</a:t>
            </a:r>
            <a:r>
              <a:rPr lang="en-US" sz="2400" dirty="0"/>
              <a:t> value  even if no </a:t>
            </a:r>
            <a:r>
              <a:rPr lang="en-US" sz="2400" b="1" dirty="0">
                <a:latin typeface="Courier"/>
              </a:rPr>
              <a:t>return</a:t>
            </a:r>
            <a:r>
              <a:rPr lang="en-US" sz="2400" dirty="0"/>
              <a:t> line inside the code. Functions without a </a:t>
            </a:r>
            <a:r>
              <a:rPr lang="en-US" sz="2400" b="1" dirty="0">
                <a:latin typeface="Courier"/>
              </a:rPr>
              <a:t>return</a:t>
            </a:r>
            <a:r>
              <a:rPr lang="en-US" sz="2400" dirty="0"/>
              <a:t> </a:t>
            </a:r>
            <a:r>
              <a:rPr lang="en-US" sz="2400" dirty="0" err="1"/>
              <a:t>return</a:t>
            </a:r>
            <a:r>
              <a:rPr lang="en-US" sz="2400" dirty="0"/>
              <a:t> the special value </a:t>
            </a:r>
            <a:r>
              <a:rPr lang="en-US" sz="2400" b="1" dirty="0"/>
              <a:t>None</a:t>
            </a:r>
            <a:r>
              <a:rPr lang="en-US" sz="2400" dirty="0"/>
              <a:t>.  This value will not be printed.</a:t>
            </a:r>
          </a:p>
          <a:p>
            <a:endParaRPr lang="en-US" sz="2400" dirty="0"/>
          </a:p>
          <a:p>
            <a:pPr marL="285750" indent="-285750">
              <a:buFont typeface="Arial" panose="020B0604020202020204" pitchFamily="34" charset="0"/>
              <a:buChar char="•"/>
            </a:pPr>
            <a:r>
              <a:rPr lang="en-US" sz="2400" dirty="0"/>
              <a:t>Some languages allow the same function (or method)  name to be used with different sets of parameters. Python does not allow this technique, each function name can only be used once.</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A Python method must be defined before it is referenced in an instruction.</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276666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TotalTime>
  <Words>642</Words>
  <Application>Microsoft Office PowerPoint</Application>
  <PresentationFormat>Widescreen</PresentationFormat>
  <Paragraphs>88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Courier</vt:lpstr>
      <vt:lpstr>Office Theme</vt:lpstr>
      <vt:lpstr>PowerPoint Presentation</vt:lpstr>
      <vt:lpstr>PowerPoint Presentation</vt:lpstr>
      <vt:lpstr>Common understanding of a function</vt:lpstr>
      <vt:lpstr> Benefits of Functions</vt:lpstr>
      <vt:lpstr>Defining functions</vt:lpstr>
      <vt:lpstr>Returning Function Values</vt:lpstr>
      <vt:lpstr>Default Values for Arguments</vt:lpstr>
      <vt:lpstr>A function using a local variable</vt:lpstr>
      <vt:lpstr>Some Python function facts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CST 1101 Problem Solving Using Computers</dc:title>
  <dc:creator>Panos Ipeirotis</dc:creator>
  <cp:lastModifiedBy>Douglas Moody</cp:lastModifiedBy>
  <cp:revision>34</cp:revision>
  <dcterms:created xsi:type="dcterms:W3CDTF">2016-08-19T19:32:56Z</dcterms:created>
  <dcterms:modified xsi:type="dcterms:W3CDTF">2018-08-11T01:24:36Z</dcterms:modified>
</cp:coreProperties>
</file>