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61" r:id="rId3"/>
    <p:sldId id="268" r:id="rId4"/>
    <p:sldId id="269" r:id="rId5"/>
    <p:sldId id="272" r:id="rId6"/>
    <p:sldId id="271" r:id="rId7"/>
    <p:sldId id="270" r:id="rId8"/>
    <p:sldId id="267" r:id="rId9"/>
    <p:sldId id="289" r:id="rId10"/>
    <p:sldId id="273" r:id="rId11"/>
    <p:sldId id="274" r:id="rId12"/>
    <p:sldId id="275" r:id="rId13"/>
    <p:sldId id="276" r:id="rId14"/>
    <p:sldId id="277" r:id="rId15"/>
    <p:sldId id="279" r:id="rId16"/>
    <p:sldId id="278" r:id="rId17"/>
    <p:sldId id="285" r:id="rId18"/>
    <p:sldId id="287" r:id="rId19"/>
    <p:sldId id="281" r:id="rId20"/>
    <p:sldId id="288" r:id="rId21"/>
    <p:sldId id="28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1" autoAdjust="0"/>
    <p:restoredTop sz="94660"/>
  </p:normalViewPr>
  <p:slideViewPr>
    <p:cSldViewPr snapToGrid="0">
      <p:cViewPr varScale="1">
        <p:scale>
          <a:sx n="65" d="100"/>
          <a:sy n="65" d="100"/>
        </p:scale>
        <p:origin x="536"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976F48-0949-4FBD-A493-D372806CE904}" type="datetimeFigureOut">
              <a:rPr lang="en-US" smtClean="0"/>
              <a:t>8/10/2018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2A1A98-D70B-4E36-A784-F4232F1F1BE2}" type="slidenum">
              <a:rPr lang="en-US" smtClean="0"/>
              <a:t>‹#›</a:t>
            </a:fld>
            <a:endParaRPr lang="en-US"/>
          </a:p>
        </p:txBody>
      </p:sp>
    </p:spTree>
    <p:extLst>
      <p:ext uri="{BB962C8B-B14F-4D97-AF65-F5344CB8AC3E}">
        <p14:creationId xmlns:p14="http://schemas.microsoft.com/office/powerpoint/2010/main" val="520800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8"/>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RPG/400</a:t>
            </a:r>
          </a:p>
        </p:txBody>
      </p:sp>
      <p:sp>
        <p:nvSpPr>
          <p:cNvPr id="17411" name="Rectangle 11"/>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0" fontAlgn="base" hangingPunct="0">
              <a:spcBef>
                <a:spcPct val="0"/>
              </a:spcBef>
              <a:spcAft>
                <a:spcPct val="0"/>
              </a:spcAft>
            </a:pPr>
            <a:fld id="{D2C9A080-EF4C-4AFA-B777-C3274230CE55}" type="datetime1">
              <a:rPr lang="en-US" altLang="en-US" smtClean="0">
                <a:latin typeface="Times New Roman" panose="02020603050405020304" pitchFamily="18" charset="0"/>
              </a:rPr>
              <a:pPr eaLnBrk="0" fontAlgn="base" hangingPunct="0">
                <a:spcBef>
                  <a:spcPct val="0"/>
                </a:spcBef>
                <a:spcAft>
                  <a:spcPct val="0"/>
                </a:spcAft>
              </a:pPr>
              <a:t>8/10/2018</a:t>
            </a:fld>
            <a:endParaRPr lang="en-US" altLang="en-US">
              <a:latin typeface="Times New Roman" panose="02020603050405020304" pitchFamily="18" charset="0"/>
            </a:endParaRPr>
          </a:p>
        </p:txBody>
      </p:sp>
      <p:sp>
        <p:nvSpPr>
          <p:cNvPr id="17412" name="Rectangle 1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96B094EB-347C-41CD-B80B-CC75C5EFE902}" type="slidenum">
              <a:rPr lang="en-US" altLang="en-US" smtClean="0">
                <a:latin typeface="Times New Roman" panose="02020603050405020304" pitchFamily="18" charset="0"/>
              </a:rPr>
              <a:pPr fontAlgn="base">
                <a:spcBef>
                  <a:spcPct val="0"/>
                </a:spcBef>
                <a:spcAft>
                  <a:spcPct val="0"/>
                </a:spcAft>
              </a:pPr>
              <a:t>19</a:t>
            </a:fld>
            <a:endParaRPr lang="en-US" altLang="en-US">
              <a:latin typeface="Times New Roman" panose="02020603050405020304" pitchFamily="18" charset="0"/>
            </a:endParaRPr>
          </a:p>
        </p:txBody>
      </p:sp>
      <p:sp>
        <p:nvSpPr>
          <p:cNvPr id="1741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latin typeface="Arial" panose="020B0604020202020204" pitchFamily="34" charset="0"/>
            </a:endParaRPr>
          </a:p>
          <a:p>
            <a:endParaRPr lang="en-US" altLang="en-US">
              <a:latin typeface="Arial" panose="020B0604020202020204" pitchFamily="34" charset="0"/>
            </a:endParaRPr>
          </a:p>
        </p:txBody>
      </p:sp>
    </p:spTree>
    <p:extLst>
      <p:ext uri="{BB962C8B-B14F-4D97-AF65-F5344CB8AC3E}">
        <p14:creationId xmlns:p14="http://schemas.microsoft.com/office/powerpoint/2010/main" val="141845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4769CE-DBFD-45A1-AB8A-EEE329F83C90}" type="datetime1">
              <a:rPr lang="en-US" smtClean="0"/>
              <a:t>8/10/2018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6D561-1DA1-4394-AB24-90D713FB944D}" type="slidenum">
              <a:rPr lang="en-US" smtClean="0"/>
              <a:t>‹#›</a:t>
            </a:fld>
            <a:endParaRPr lang="en-US"/>
          </a:p>
        </p:txBody>
      </p:sp>
    </p:spTree>
    <p:extLst>
      <p:ext uri="{BB962C8B-B14F-4D97-AF65-F5344CB8AC3E}">
        <p14:creationId xmlns:p14="http://schemas.microsoft.com/office/powerpoint/2010/main" val="595134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8355A0D-BF55-49E9-9601-3AE72B387285}" type="datetime1">
              <a:rPr lang="en-US" smtClean="0"/>
              <a:t>8/10/2018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16D561-1DA1-4394-AB24-90D713FB944D}" type="slidenum">
              <a:rPr lang="en-US" smtClean="0"/>
              <a:t>‹#›</a:t>
            </a:fld>
            <a:endParaRPr lang="en-US"/>
          </a:p>
        </p:txBody>
      </p:sp>
    </p:spTree>
    <p:extLst>
      <p:ext uri="{BB962C8B-B14F-4D97-AF65-F5344CB8AC3E}">
        <p14:creationId xmlns:p14="http://schemas.microsoft.com/office/powerpoint/2010/main" val="640132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902EFB-7164-4641-8A75-360FD212727B}" type="datetime1">
              <a:rPr lang="en-US" smtClean="0"/>
              <a:t>8/10/2018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6D561-1DA1-4394-AB24-90D713FB944D}" type="slidenum">
              <a:rPr lang="en-US" smtClean="0"/>
              <a:t>‹#›</a:t>
            </a:fld>
            <a:endParaRPr lang="en-US"/>
          </a:p>
        </p:txBody>
      </p:sp>
    </p:spTree>
    <p:extLst>
      <p:ext uri="{BB962C8B-B14F-4D97-AF65-F5344CB8AC3E}">
        <p14:creationId xmlns:p14="http://schemas.microsoft.com/office/powerpoint/2010/main" val="41205278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626887-C39D-4E84-A8B9-1A3526F78A74}" type="datetime1">
              <a:rPr lang="en-US" smtClean="0"/>
              <a:t>8/10/2018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6D561-1DA1-4394-AB24-90D713FB944D}" type="slidenum">
              <a:rPr lang="en-US" smtClean="0"/>
              <a:t>‹#›</a:t>
            </a:fld>
            <a:endParaRPr lang="en-US"/>
          </a:p>
        </p:txBody>
      </p:sp>
    </p:spTree>
    <p:extLst>
      <p:ext uri="{BB962C8B-B14F-4D97-AF65-F5344CB8AC3E}">
        <p14:creationId xmlns:p14="http://schemas.microsoft.com/office/powerpoint/2010/main" val="41268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4155" y="819150"/>
            <a:ext cx="10363200" cy="800100"/>
          </a:xfrm>
        </p:spPr>
        <p:txBody>
          <a:bodyPr>
            <a:normAutofit/>
          </a:bodyPr>
          <a:lstStyle>
            <a:lvl1pPr>
              <a:defRPr sz="3200"/>
            </a:lvl1pPr>
          </a:lstStyle>
          <a:p>
            <a:r>
              <a:rPr lang="en-US" dirty="0"/>
              <a:t>Click to edit Master title style</a:t>
            </a:r>
          </a:p>
        </p:txBody>
      </p:sp>
      <p:sp>
        <p:nvSpPr>
          <p:cNvPr id="3" name="Subtitle 2"/>
          <p:cNvSpPr>
            <a:spLocks noGrp="1"/>
          </p:cNvSpPr>
          <p:nvPr>
            <p:ph type="subTitle" idx="1"/>
          </p:nvPr>
        </p:nvSpPr>
        <p:spPr>
          <a:xfrm>
            <a:off x="1124155" y="1998406"/>
            <a:ext cx="8534400" cy="1752600"/>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Footer Placeholder 4"/>
          <p:cNvSpPr>
            <a:spLocks noGrp="1"/>
          </p:cNvSpPr>
          <p:nvPr>
            <p:ph type="ftr" sz="quarter" idx="11"/>
          </p:nvPr>
        </p:nvSpPr>
        <p:spPr>
          <a:xfrm>
            <a:off x="3330805" y="6356351"/>
            <a:ext cx="4695596" cy="365125"/>
          </a:xfrm>
        </p:spPr>
        <p:txBody>
          <a:bodyPr/>
          <a:lstStyle>
            <a:lvl1pPr>
              <a:defRPr sz="1600"/>
            </a:lvl1pPr>
          </a:lstStyle>
          <a:p>
            <a:r>
              <a:rPr lang="en-US"/>
              <a:t>Introduction to Python</a:t>
            </a:r>
            <a:endParaRPr lang="en-US" dirty="0"/>
          </a:p>
        </p:txBody>
      </p:sp>
      <p:sp>
        <p:nvSpPr>
          <p:cNvPr id="6" name="Slide Number Placeholder 5"/>
          <p:cNvSpPr>
            <a:spLocks noGrp="1"/>
          </p:cNvSpPr>
          <p:nvPr>
            <p:ph type="sldNum" sz="quarter" idx="12"/>
          </p:nvPr>
        </p:nvSpPr>
        <p:spPr/>
        <p:txBody>
          <a:bodyPr/>
          <a:lstStyle/>
          <a:p>
            <a:fld id="{3D6C6362-3187-468E-8728-2C1C97AED2FC}" type="slidenum">
              <a:rPr lang="en-US" smtClean="0"/>
              <a:t>‹#›</a:t>
            </a:fld>
            <a:endParaRPr lang="en-US"/>
          </a:p>
        </p:txBody>
      </p:sp>
      <p:pic>
        <p:nvPicPr>
          <p:cNvPr id="7" name="Picture 6" descr="city_tech_logo_banner.gif">
            <a:extLst>
              <a:ext uri="{FF2B5EF4-FFF2-40B4-BE49-F238E27FC236}">
                <a16:creationId xmlns:a16="http://schemas.microsoft.com/office/drawing/2014/main" id="{7C80124D-5B2B-4BA2-BCC7-00C9EB3B1C27}"/>
              </a:ext>
            </a:extLst>
          </p:cNvPr>
          <p:cNvPicPr>
            <a:picLocks noChangeAspect="1"/>
          </p:cNvPicPr>
          <p:nvPr userDrawn="1"/>
        </p:nvPicPr>
        <p:blipFill>
          <a:blip r:embed="rId2" cstate="print"/>
          <a:srcRect/>
          <a:stretch>
            <a:fillRect/>
          </a:stretch>
        </p:blipFill>
        <p:spPr bwMode="auto">
          <a:xfrm>
            <a:off x="1" y="0"/>
            <a:ext cx="3517900" cy="800100"/>
          </a:xfrm>
          <a:prstGeom prst="rect">
            <a:avLst/>
          </a:prstGeom>
          <a:noFill/>
          <a:ln w="9525">
            <a:noFill/>
            <a:miter lim="800000"/>
            <a:headEnd/>
            <a:tailEnd/>
          </a:ln>
        </p:spPr>
      </p:pic>
    </p:spTree>
    <p:extLst>
      <p:ext uri="{BB962C8B-B14F-4D97-AF65-F5344CB8AC3E}">
        <p14:creationId xmlns:p14="http://schemas.microsoft.com/office/powerpoint/2010/main" val="4257895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06B513-9D58-4A9D-895E-01523CA803A0}" type="datetime1">
              <a:rPr lang="en-US" smtClean="0"/>
              <a:t>8/10/2018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6D561-1DA1-4394-AB24-90D713FB944D}" type="slidenum">
              <a:rPr lang="en-US" smtClean="0"/>
              <a:t>‹#›</a:t>
            </a:fld>
            <a:endParaRPr lang="en-US"/>
          </a:p>
        </p:txBody>
      </p:sp>
    </p:spTree>
    <p:extLst>
      <p:ext uri="{BB962C8B-B14F-4D97-AF65-F5344CB8AC3E}">
        <p14:creationId xmlns:p14="http://schemas.microsoft.com/office/powerpoint/2010/main" val="2295709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E933327-6A31-493E-B189-78FD09217059}" type="datetime1">
              <a:rPr lang="en-US" smtClean="0"/>
              <a:t>8/10/2018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6D561-1DA1-4394-AB24-90D713FB944D}" type="slidenum">
              <a:rPr lang="en-US" smtClean="0"/>
              <a:t>‹#›</a:t>
            </a:fld>
            <a:endParaRPr lang="en-US"/>
          </a:p>
        </p:txBody>
      </p:sp>
    </p:spTree>
    <p:extLst>
      <p:ext uri="{BB962C8B-B14F-4D97-AF65-F5344CB8AC3E}">
        <p14:creationId xmlns:p14="http://schemas.microsoft.com/office/powerpoint/2010/main" val="1941397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8534BC8-52BB-47C2-A42E-5C2055E7AFF8}" type="datetime1">
              <a:rPr lang="en-US" smtClean="0"/>
              <a:t>8/10/2018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16D561-1DA1-4394-AB24-90D713FB944D}" type="slidenum">
              <a:rPr lang="en-US" smtClean="0"/>
              <a:t>‹#›</a:t>
            </a:fld>
            <a:endParaRPr lang="en-US"/>
          </a:p>
        </p:txBody>
      </p:sp>
    </p:spTree>
    <p:extLst>
      <p:ext uri="{BB962C8B-B14F-4D97-AF65-F5344CB8AC3E}">
        <p14:creationId xmlns:p14="http://schemas.microsoft.com/office/powerpoint/2010/main" val="1955597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FA126AD-E896-45DB-A927-138D7354CC47}" type="datetime1">
              <a:rPr lang="en-US" smtClean="0"/>
              <a:t>8/10/2018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16D561-1DA1-4394-AB24-90D713FB944D}" type="slidenum">
              <a:rPr lang="en-US" smtClean="0"/>
              <a:t>‹#›</a:t>
            </a:fld>
            <a:endParaRPr lang="en-US"/>
          </a:p>
        </p:txBody>
      </p:sp>
    </p:spTree>
    <p:extLst>
      <p:ext uri="{BB962C8B-B14F-4D97-AF65-F5344CB8AC3E}">
        <p14:creationId xmlns:p14="http://schemas.microsoft.com/office/powerpoint/2010/main" val="1757221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0D8EB15-1C69-415C-AB61-B92BC8BD40A9}" type="datetime1">
              <a:rPr lang="en-US" smtClean="0"/>
              <a:t>8/10/2018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16D561-1DA1-4394-AB24-90D713FB944D}" type="slidenum">
              <a:rPr lang="en-US" smtClean="0"/>
              <a:t>‹#›</a:t>
            </a:fld>
            <a:endParaRPr lang="en-US"/>
          </a:p>
        </p:txBody>
      </p:sp>
    </p:spTree>
    <p:extLst>
      <p:ext uri="{BB962C8B-B14F-4D97-AF65-F5344CB8AC3E}">
        <p14:creationId xmlns:p14="http://schemas.microsoft.com/office/powerpoint/2010/main" val="1406296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AC8CC7-3583-4378-959E-10250D6D24F1}" type="datetime1">
              <a:rPr lang="en-US" smtClean="0"/>
              <a:t>8/10/2018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16D561-1DA1-4394-AB24-90D713FB944D}" type="slidenum">
              <a:rPr lang="en-US" smtClean="0"/>
              <a:t>‹#›</a:t>
            </a:fld>
            <a:endParaRPr lang="en-US"/>
          </a:p>
        </p:txBody>
      </p:sp>
    </p:spTree>
    <p:extLst>
      <p:ext uri="{BB962C8B-B14F-4D97-AF65-F5344CB8AC3E}">
        <p14:creationId xmlns:p14="http://schemas.microsoft.com/office/powerpoint/2010/main" val="584675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CBCD997-E374-4D2F-AA71-69D7E1E328BA}" type="datetime1">
              <a:rPr lang="en-US" smtClean="0"/>
              <a:t>8/10/2018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16D561-1DA1-4394-AB24-90D713FB944D}" type="slidenum">
              <a:rPr lang="en-US" smtClean="0"/>
              <a:t>‹#›</a:t>
            </a:fld>
            <a:endParaRPr lang="en-US"/>
          </a:p>
        </p:txBody>
      </p:sp>
    </p:spTree>
    <p:extLst>
      <p:ext uri="{BB962C8B-B14F-4D97-AF65-F5344CB8AC3E}">
        <p14:creationId xmlns:p14="http://schemas.microsoft.com/office/powerpoint/2010/main" val="2544375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D3F9AE-13B1-4E4F-9778-0B76D2230D6B}" type="datetime1">
              <a:rPr lang="en-US" smtClean="0"/>
              <a:t>8/10/2018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16D561-1DA1-4394-AB24-90D713FB944D}" type="slidenum">
              <a:rPr lang="en-US" smtClean="0"/>
              <a:t>‹#›</a:t>
            </a:fld>
            <a:endParaRPr lang="en-US"/>
          </a:p>
        </p:txBody>
      </p:sp>
    </p:spTree>
    <p:extLst>
      <p:ext uri="{BB962C8B-B14F-4D97-AF65-F5344CB8AC3E}">
        <p14:creationId xmlns:p14="http://schemas.microsoft.com/office/powerpoint/2010/main" val="28639116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5.w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2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D16D561-1DA1-4394-AB24-90D713FB944D}" type="slidenum">
              <a:rPr lang="en-US" smtClean="0"/>
              <a:t>1</a:t>
            </a:fld>
            <a:endParaRPr lang="en-US"/>
          </a:p>
        </p:txBody>
      </p:sp>
      <p:sp>
        <p:nvSpPr>
          <p:cNvPr id="8" name="TextBox 7">
            <a:extLst>
              <a:ext uri="{FF2B5EF4-FFF2-40B4-BE49-F238E27FC236}">
                <a16:creationId xmlns:a16="http://schemas.microsoft.com/office/drawing/2014/main" id="{C66AC1A1-3AED-4244-A463-028ADB887B08}"/>
              </a:ext>
            </a:extLst>
          </p:cNvPr>
          <p:cNvSpPr txBox="1"/>
          <p:nvPr/>
        </p:nvSpPr>
        <p:spPr>
          <a:xfrm>
            <a:off x="3498836" y="2163952"/>
            <a:ext cx="4622291" cy="3046988"/>
          </a:xfrm>
          <a:prstGeom prst="rect">
            <a:avLst/>
          </a:prstGeom>
          <a:noFill/>
        </p:spPr>
        <p:txBody>
          <a:bodyPr wrap="none" rtlCol="0">
            <a:spAutoFit/>
          </a:bodyPr>
          <a:lstStyle/>
          <a:p>
            <a:pPr algn="ctr"/>
            <a:r>
              <a:rPr lang="en-US" sz="4800" b="1" dirty="0">
                <a:solidFill>
                  <a:prstClr val="black"/>
                </a:solidFill>
                <a:latin typeface="Calibri"/>
              </a:rPr>
              <a:t>TOPIC:</a:t>
            </a:r>
          </a:p>
          <a:p>
            <a:pPr algn="ctr"/>
            <a:endParaRPr lang="en-US" sz="4800" b="1" dirty="0">
              <a:solidFill>
                <a:prstClr val="black"/>
              </a:solidFill>
              <a:latin typeface="Calibri"/>
            </a:endParaRPr>
          </a:p>
          <a:p>
            <a:pPr algn="ctr"/>
            <a:r>
              <a:rPr lang="en-US" sz="4800" b="1" dirty="0">
                <a:solidFill>
                  <a:prstClr val="black"/>
                </a:solidFill>
                <a:latin typeface="Calibri"/>
              </a:rPr>
              <a:t>Decisions and </a:t>
            </a:r>
          </a:p>
          <a:p>
            <a:pPr algn="ctr"/>
            <a:r>
              <a:rPr lang="en-US" sz="4800" b="1" dirty="0">
                <a:solidFill>
                  <a:prstClr val="black"/>
                </a:solidFill>
                <a:latin typeface="Calibri"/>
              </a:rPr>
              <a:t>Logical Operators</a:t>
            </a:r>
          </a:p>
        </p:txBody>
      </p:sp>
      <p:pic>
        <p:nvPicPr>
          <p:cNvPr id="9" name="Picture 8">
            <a:extLst>
              <a:ext uri="{FF2B5EF4-FFF2-40B4-BE49-F238E27FC236}">
                <a16:creationId xmlns:a16="http://schemas.microsoft.com/office/drawing/2014/main" id="{35B4A755-49A1-4E3C-9F06-9F896366D33C}"/>
              </a:ext>
            </a:extLst>
          </p:cNvPr>
          <p:cNvPicPr>
            <a:picLocks noChangeAspect="1"/>
          </p:cNvPicPr>
          <p:nvPr/>
        </p:nvPicPr>
        <p:blipFill>
          <a:blip r:embed="rId2"/>
          <a:stretch>
            <a:fillRect/>
          </a:stretch>
        </p:blipFill>
        <p:spPr>
          <a:xfrm>
            <a:off x="8072439" y="751656"/>
            <a:ext cx="3281361" cy="2352674"/>
          </a:xfrm>
          <a:prstGeom prst="rect">
            <a:avLst/>
          </a:prstGeom>
        </p:spPr>
      </p:pic>
    </p:spTree>
    <p:extLst>
      <p:ext uri="{BB962C8B-B14F-4D97-AF65-F5344CB8AC3E}">
        <p14:creationId xmlns:p14="http://schemas.microsoft.com/office/powerpoint/2010/main" val="2250669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rgbClr val="0070C0"/>
                </a:solidFill>
                <a:latin typeface="Courier"/>
              </a:rPr>
              <a:t>if </a:t>
            </a:r>
            <a:r>
              <a:rPr lang="en-US" b="1" dirty="0"/>
              <a:t>Statement in Python</a:t>
            </a:r>
            <a:endParaRPr lang="en-US" dirty="0"/>
          </a:p>
        </p:txBody>
      </p:sp>
      <p:sp>
        <p:nvSpPr>
          <p:cNvPr id="4" name="Rectangle 1"/>
          <p:cNvSpPr>
            <a:spLocks noGrp="1" noChangeArrowheads="1"/>
          </p:cNvSpPr>
          <p:nvPr>
            <p:ph type="subTitle" idx="1"/>
          </p:nvPr>
        </p:nvSpPr>
        <p:spPr bwMode="auto">
          <a:prstGeom prst="rect">
            <a:avLst/>
          </a:prstGeom>
          <a:solidFill>
            <a:srgbClr val="DDFF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480" tIns="63480" rIns="63480" bIns="6348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66"/>
                </a:solidFill>
                <a:effectLst/>
                <a:latin typeface="Courier"/>
                <a:cs typeface="Courier New" panose="02070309020205020404" pitchFamily="49" charset="0"/>
              </a:rPr>
              <a:t>if condition_1: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dirty="0">
                <a:solidFill>
                  <a:srgbClr val="000066"/>
                </a:solidFill>
                <a:latin typeface="Courier"/>
                <a:cs typeface="Courier New" panose="02070309020205020404" pitchFamily="49" charset="0"/>
              </a:rPr>
              <a:t>	</a:t>
            </a:r>
            <a:r>
              <a:rPr kumimoji="0" lang="en-US" altLang="en-US" sz="2400" b="0" i="0" u="none" strike="noStrike" cap="none" normalizeH="0" baseline="0" dirty="0">
                <a:ln>
                  <a:noFill/>
                </a:ln>
                <a:solidFill>
                  <a:srgbClr val="000066"/>
                </a:solidFill>
                <a:effectLst/>
                <a:latin typeface="Courier"/>
                <a:cs typeface="Courier New" panose="02070309020205020404" pitchFamily="49" charset="0"/>
              </a:rPr>
              <a:t>statement_block_1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66"/>
                </a:solidFill>
                <a:effectLst/>
                <a:latin typeface="Courier"/>
                <a:cs typeface="Courier New" panose="02070309020205020404" pitchFamily="49" charset="0"/>
              </a:rPr>
              <a:t>else: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dirty="0">
                <a:solidFill>
                  <a:srgbClr val="000066"/>
                </a:solidFill>
                <a:latin typeface="Courier"/>
                <a:cs typeface="Courier New" panose="02070309020205020404" pitchFamily="49" charset="0"/>
              </a:rPr>
              <a:t>	</a:t>
            </a:r>
            <a:r>
              <a:rPr kumimoji="0" lang="en-US" altLang="en-US" sz="2400" b="0" i="0" u="none" strike="noStrike" cap="none" normalizeH="0" baseline="0" dirty="0">
                <a:ln>
                  <a:noFill/>
                </a:ln>
                <a:solidFill>
                  <a:srgbClr val="000066"/>
                </a:solidFill>
                <a:effectLst/>
                <a:latin typeface="Courier"/>
                <a:cs typeface="Courier New" panose="02070309020205020404" pitchFamily="49" charset="0"/>
              </a:rPr>
              <a:t>statement_block_2</a:t>
            </a:r>
            <a:r>
              <a:rPr kumimoji="0" lang="en-US" altLang="en-US" sz="2400" b="0" i="0" u="none" strike="noStrike" cap="none" normalizeH="0" baseline="0" dirty="0">
                <a:ln>
                  <a:noFill/>
                </a:ln>
                <a:solidFill>
                  <a:schemeClr val="tx1"/>
                </a:solidFill>
                <a:effectLst/>
                <a:latin typeface="Courier"/>
              </a:rPr>
              <a:t> </a:t>
            </a:r>
          </a:p>
        </p:txBody>
      </p:sp>
      <p:sp>
        <p:nvSpPr>
          <p:cNvPr id="3" name="Slide Number Placeholder 2"/>
          <p:cNvSpPr>
            <a:spLocks noGrp="1"/>
          </p:cNvSpPr>
          <p:nvPr>
            <p:ph type="sldNum" sz="quarter" idx="12"/>
          </p:nvPr>
        </p:nvSpPr>
        <p:spPr/>
        <p:txBody>
          <a:bodyPr/>
          <a:lstStyle/>
          <a:p>
            <a:fld id="{ED16D561-1DA1-4394-AB24-90D713FB944D}" type="slidenum">
              <a:rPr lang="en-US" smtClean="0"/>
              <a:t>10</a:t>
            </a:fld>
            <a:endParaRPr lang="en-US"/>
          </a:p>
        </p:txBody>
      </p:sp>
      <p:sp>
        <p:nvSpPr>
          <p:cNvPr id="5" name="TextBox 4"/>
          <p:cNvSpPr txBox="1"/>
          <p:nvPr/>
        </p:nvSpPr>
        <p:spPr>
          <a:xfrm>
            <a:off x="838200" y="4617521"/>
            <a:ext cx="6837898" cy="1569660"/>
          </a:xfrm>
          <a:prstGeom prst="rect">
            <a:avLst/>
          </a:prstGeom>
          <a:noFill/>
        </p:spPr>
        <p:txBody>
          <a:bodyPr wrap="none" rtlCol="0">
            <a:spAutoFit/>
          </a:bodyPr>
          <a:lstStyle/>
          <a:p>
            <a:r>
              <a:rPr lang="en-US" sz="3200" dirty="0">
                <a:solidFill>
                  <a:srgbClr val="C00000"/>
                </a:solidFill>
              </a:rPr>
              <a:t>Note: </a:t>
            </a:r>
          </a:p>
          <a:p>
            <a:r>
              <a:rPr lang="en-US" sz="3200" dirty="0">
                <a:solidFill>
                  <a:srgbClr val="C00000"/>
                </a:solidFill>
              </a:rPr>
              <a:t>	Use of indentation for blocks </a:t>
            </a:r>
          </a:p>
          <a:p>
            <a:r>
              <a:rPr lang="en-US" sz="3200" dirty="0">
                <a:solidFill>
                  <a:srgbClr val="C00000"/>
                </a:solidFill>
              </a:rPr>
              <a:t>	Colon (:) after Boolean expression </a:t>
            </a:r>
          </a:p>
        </p:txBody>
      </p:sp>
      <p:sp>
        <p:nvSpPr>
          <p:cNvPr id="6" name="Rectangle 1">
            <a:extLst>
              <a:ext uri="{FF2B5EF4-FFF2-40B4-BE49-F238E27FC236}">
                <a16:creationId xmlns:a16="http://schemas.microsoft.com/office/drawing/2014/main" id="{E639FECF-AFF2-4640-A22C-15FCAACC8C9B}"/>
              </a:ext>
            </a:extLst>
          </p:cNvPr>
          <p:cNvSpPr txBox="1">
            <a:spLocks noChangeArrowheads="1"/>
          </p:cNvSpPr>
          <p:nvPr/>
        </p:nvSpPr>
        <p:spPr bwMode="auto">
          <a:xfrm>
            <a:off x="6096000" y="1982008"/>
            <a:ext cx="4369746" cy="2344191"/>
          </a:xfrm>
          <a:prstGeom prst="rect">
            <a:avLst/>
          </a:prstGeom>
          <a:solidFill>
            <a:srgbClr val="DDFF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480" tIns="63480" rIns="63480" bIns="63480" numCol="1" rtlCol="0" anchor="ctr" anchorCtr="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0" fontAlgn="base" hangingPunct="0">
              <a:lnSpc>
                <a:spcPct val="100000"/>
              </a:lnSpc>
              <a:spcBef>
                <a:spcPct val="0"/>
              </a:spcBef>
              <a:spcAft>
                <a:spcPct val="0"/>
              </a:spcAft>
              <a:buFontTx/>
              <a:buNone/>
            </a:pPr>
            <a:r>
              <a:rPr lang="en-US" altLang="en-US" sz="2400">
                <a:solidFill>
                  <a:srgbClr val="000066"/>
                </a:solidFill>
                <a:latin typeface="Courier"/>
                <a:cs typeface="Courier New" panose="02070309020205020404" pitchFamily="49" charset="0"/>
              </a:rPr>
              <a:t>if condition_1: </a:t>
            </a:r>
          </a:p>
          <a:p>
            <a:pPr marL="0" indent="0" eaLnBrk="0" fontAlgn="base" hangingPunct="0">
              <a:lnSpc>
                <a:spcPct val="100000"/>
              </a:lnSpc>
              <a:spcBef>
                <a:spcPct val="0"/>
              </a:spcBef>
              <a:spcAft>
                <a:spcPct val="0"/>
              </a:spcAft>
              <a:buFontTx/>
              <a:buNone/>
            </a:pPr>
            <a:r>
              <a:rPr lang="en-US" altLang="en-US" sz="2400">
                <a:solidFill>
                  <a:srgbClr val="000066"/>
                </a:solidFill>
                <a:latin typeface="Courier"/>
                <a:cs typeface="Courier New" panose="02070309020205020404" pitchFamily="49" charset="0"/>
              </a:rPr>
              <a:t>	statement_block_1 </a:t>
            </a:r>
          </a:p>
          <a:p>
            <a:pPr marL="0" indent="0" eaLnBrk="0" fontAlgn="base" hangingPunct="0">
              <a:lnSpc>
                <a:spcPct val="100000"/>
              </a:lnSpc>
              <a:spcBef>
                <a:spcPct val="0"/>
              </a:spcBef>
              <a:spcAft>
                <a:spcPct val="0"/>
              </a:spcAft>
              <a:buFontTx/>
              <a:buNone/>
            </a:pPr>
            <a:r>
              <a:rPr lang="en-US" altLang="en-US" sz="2400">
                <a:solidFill>
                  <a:srgbClr val="000066"/>
                </a:solidFill>
                <a:latin typeface="Courier"/>
                <a:cs typeface="Courier New" panose="02070309020205020404" pitchFamily="49" charset="0"/>
              </a:rPr>
              <a:t>elif condition_2: </a:t>
            </a:r>
          </a:p>
          <a:p>
            <a:pPr marL="0" indent="0" eaLnBrk="0" fontAlgn="base" hangingPunct="0">
              <a:lnSpc>
                <a:spcPct val="100000"/>
              </a:lnSpc>
              <a:spcBef>
                <a:spcPct val="0"/>
              </a:spcBef>
              <a:spcAft>
                <a:spcPct val="0"/>
              </a:spcAft>
              <a:buFontTx/>
              <a:buNone/>
            </a:pPr>
            <a:r>
              <a:rPr lang="en-US" altLang="en-US" sz="2400">
                <a:solidFill>
                  <a:srgbClr val="000066"/>
                </a:solidFill>
                <a:latin typeface="Courier"/>
                <a:cs typeface="Courier New" panose="02070309020205020404" pitchFamily="49" charset="0"/>
              </a:rPr>
              <a:t>	statement_block_2 </a:t>
            </a:r>
          </a:p>
          <a:p>
            <a:pPr marL="0" indent="0" eaLnBrk="0" fontAlgn="base" hangingPunct="0">
              <a:lnSpc>
                <a:spcPct val="100000"/>
              </a:lnSpc>
              <a:spcBef>
                <a:spcPct val="0"/>
              </a:spcBef>
              <a:spcAft>
                <a:spcPct val="0"/>
              </a:spcAft>
              <a:buFontTx/>
              <a:buNone/>
            </a:pPr>
            <a:r>
              <a:rPr lang="en-US" altLang="en-US" sz="2400">
                <a:solidFill>
                  <a:srgbClr val="000066"/>
                </a:solidFill>
                <a:latin typeface="Courier"/>
                <a:cs typeface="Courier New" panose="02070309020205020404" pitchFamily="49" charset="0"/>
              </a:rPr>
              <a:t>else: </a:t>
            </a:r>
          </a:p>
          <a:p>
            <a:pPr marL="0" indent="0" eaLnBrk="0" fontAlgn="base" hangingPunct="0">
              <a:lnSpc>
                <a:spcPct val="100000"/>
              </a:lnSpc>
              <a:spcBef>
                <a:spcPct val="0"/>
              </a:spcBef>
              <a:spcAft>
                <a:spcPct val="0"/>
              </a:spcAft>
              <a:buFontTx/>
              <a:buNone/>
            </a:pPr>
            <a:r>
              <a:rPr lang="en-US" altLang="en-US" sz="2400">
                <a:solidFill>
                  <a:srgbClr val="000066"/>
                </a:solidFill>
                <a:latin typeface="Courier"/>
                <a:cs typeface="Courier New" panose="02070309020205020404" pitchFamily="49" charset="0"/>
              </a:rPr>
              <a:t>	statement_block_3</a:t>
            </a:r>
            <a:r>
              <a:rPr lang="en-US" altLang="en-US" sz="2400">
                <a:latin typeface="Courier"/>
              </a:rPr>
              <a:t> </a:t>
            </a:r>
            <a:endParaRPr lang="en-US" altLang="en-US" sz="2400" dirty="0">
              <a:latin typeface="Courier"/>
            </a:endParaRPr>
          </a:p>
        </p:txBody>
      </p:sp>
    </p:spTree>
    <p:extLst>
      <p:ext uri="{BB962C8B-B14F-4D97-AF65-F5344CB8AC3E}">
        <p14:creationId xmlns:p14="http://schemas.microsoft.com/office/powerpoint/2010/main" val="3233955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Indentation</a:t>
            </a:r>
          </a:p>
        </p:txBody>
      </p:sp>
      <p:sp>
        <p:nvSpPr>
          <p:cNvPr id="3" name="Content Placeholder 2"/>
          <p:cNvSpPr>
            <a:spLocks noGrp="1"/>
          </p:cNvSpPr>
          <p:nvPr>
            <p:ph type="subTitle" idx="1"/>
          </p:nvPr>
        </p:nvSpPr>
        <p:spPr/>
        <p:txBody>
          <a:bodyPr>
            <a:noAutofit/>
          </a:bodyPr>
          <a:lstStyle/>
          <a:p>
            <a:pPr algn="l"/>
            <a:r>
              <a:rPr lang="en-US" sz="2000" dirty="0"/>
              <a:t>Whitespace is meaningful in Python: especially indentation and placement of newlines. </a:t>
            </a:r>
          </a:p>
          <a:p>
            <a:pPr algn="l"/>
            <a:r>
              <a:rPr lang="en-US" sz="2000" b="1" dirty="0">
                <a:solidFill>
                  <a:srgbClr val="FF0000"/>
                </a:solidFill>
              </a:rPr>
              <a:t>Indentation </a:t>
            </a:r>
            <a:r>
              <a:rPr lang="en-US" sz="2000" dirty="0"/>
              <a:t>matters to the meaning of the code: </a:t>
            </a:r>
          </a:p>
          <a:p>
            <a:pPr lvl="1" algn="l"/>
            <a:r>
              <a:rPr lang="en-US" sz="2000" dirty="0"/>
              <a:t>Block structure indicated by indentation.</a:t>
            </a:r>
          </a:p>
          <a:p>
            <a:pPr lvl="2" algn="l"/>
            <a:r>
              <a:rPr lang="en-US" dirty="0"/>
              <a:t>Beginning of a block of often marked by </a:t>
            </a:r>
            <a:r>
              <a:rPr lang="en-US" b="1" dirty="0">
                <a:solidFill>
                  <a:srgbClr val="FF0000"/>
                </a:solidFill>
              </a:rPr>
              <a:t>:</a:t>
            </a:r>
            <a:endParaRPr lang="en-US" dirty="0"/>
          </a:p>
          <a:p>
            <a:pPr algn="l"/>
            <a:r>
              <a:rPr lang="en-US" sz="2000" dirty="0"/>
              <a:t>Use a newline to end a line of code. </a:t>
            </a:r>
          </a:p>
          <a:p>
            <a:pPr lvl="1" algn="l"/>
            <a:r>
              <a:rPr lang="en-US" sz="2000" dirty="0"/>
              <a:t>Use </a:t>
            </a:r>
            <a:r>
              <a:rPr lang="en-US" sz="2000" dirty="0">
                <a:solidFill>
                  <a:srgbClr val="FF0000"/>
                </a:solidFill>
              </a:rPr>
              <a:t>\</a:t>
            </a:r>
            <a:r>
              <a:rPr lang="en-US" sz="2000" dirty="0"/>
              <a:t> when must go to next line prematurely. </a:t>
            </a:r>
          </a:p>
          <a:p>
            <a:pPr lvl="1" algn="l"/>
            <a:r>
              <a:rPr lang="en-US" sz="2000" dirty="0"/>
              <a:t>Use consistent indentation. </a:t>
            </a:r>
          </a:p>
          <a:p>
            <a:pPr lvl="2" algn="l"/>
            <a:r>
              <a:rPr lang="en-US" dirty="0"/>
              <a:t>The first line with less indentation is outside of the block. </a:t>
            </a:r>
          </a:p>
          <a:p>
            <a:pPr lvl="2" algn="l"/>
            <a:r>
              <a:rPr lang="en-US" dirty="0"/>
              <a:t>The first line with more indentation starts a nested block</a:t>
            </a:r>
            <a:r>
              <a:rPr lang="en-US" dirty="0">
                <a:sym typeface="Wingdings" panose="05000000000000000000" pitchFamily="2" charset="2"/>
              </a:rPr>
              <a:t>.</a:t>
            </a:r>
            <a:r>
              <a:rPr lang="en-US" dirty="0"/>
              <a:t> Often a colon appears at the start of a new block. (E.g. for function and class definitions.)</a:t>
            </a:r>
          </a:p>
          <a:p>
            <a:pPr algn="l"/>
            <a:r>
              <a:rPr lang="en-US" sz="2000" dirty="0"/>
              <a:t>IDLE is helpful with indentation</a:t>
            </a:r>
          </a:p>
        </p:txBody>
      </p:sp>
      <p:sp>
        <p:nvSpPr>
          <p:cNvPr id="4" name="Slide Number Placeholder 3"/>
          <p:cNvSpPr>
            <a:spLocks noGrp="1"/>
          </p:cNvSpPr>
          <p:nvPr>
            <p:ph type="sldNum" sz="quarter" idx="12"/>
          </p:nvPr>
        </p:nvSpPr>
        <p:spPr/>
        <p:txBody>
          <a:bodyPr/>
          <a:lstStyle/>
          <a:p>
            <a:fld id="{ED16D561-1DA1-4394-AB24-90D713FB944D}" type="slidenum">
              <a:rPr lang="en-US" smtClean="0"/>
              <a:t>11</a:t>
            </a:fld>
            <a:endParaRPr lang="en-US"/>
          </a:p>
        </p:txBody>
      </p:sp>
    </p:spTree>
    <p:extLst>
      <p:ext uri="{BB962C8B-B14F-4D97-AF65-F5344CB8AC3E}">
        <p14:creationId xmlns:p14="http://schemas.microsoft.com/office/powerpoint/2010/main" val="1034072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Indenting code</a:t>
            </a:r>
          </a:p>
        </p:txBody>
      </p:sp>
      <p:sp>
        <p:nvSpPr>
          <p:cNvPr id="3" name="Content Placeholder 2"/>
          <p:cNvSpPr>
            <a:spLocks noGrp="1"/>
          </p:cNvSpPr>
          <p:nvPr>
            <p:ph type="subTitle" idx="1"/>
          </p:nvPr>
        </p:nvSpPr>
        <p:spPr>
          <a:xfrm>
            <a:off x="481781" y="1998405"/>
            <a:ext cx="6252092" cy="3438833"/>
          </a:xfrm>
        </p:spPr>
        <p:txBody>
          <a:bodyPr>
            <a:noAutofit/>
          </a:bodyPr>
          <a:lstStyle/>
          <a:p>
            <a:pPr algn="l"/>
            <a:r>
              <a:rPr lang="en-US" dirty="0"/>
              <a:t>Code blocks are defined by their indentation. In the case of Python </a:t>
            </a:r>
            <a:r>
              <a:rPr lang="en-US" b="1" dirty="0">
                <a:solidFill>
                  <a:srgbClr val="FF0000"/>
                </a:solidFill>
              </a:rPr>
              <a:t>it is a language requirement not a matter of style</a:t>
            </a:r>
            <a:r>
              <a:rPr lang="en-US" dirty="0"/>
              <a:t>. </a:t>
            </a:r>
          </a:p>
          <a:p>
            <a:pPr algn="l"/>
            <a:r>
              <a:rPr lang="en-US" dirty="0"/>
              <a:t>This principle makes it easier to read and understand other people's Python code. </a:t>
            </a:r>
          </a:p>
          <a:p>
            <a:pPr algn="l"/>
            <a:r>
              <a:rPr lang="en-US" dirty="0"/>
              <a:t>All statements with the same distance to the right belong to the same block of code.</a:t>
            </a:r>
          </a:p>
          <a:p>
            <a:pPr algn="l"/>
            <a:r>
              <a:rPr lang="en-US" dirty="0"/>
              <a:t>Loops and Conditional statements end with a colon ":" - the same is true for functions and other structures introducing blocks.</a:t>
            </a:r>
          </a:p>
        </p:txBody>
      </p:sp>
      <p:sp>
        <p:nvSpPr>
          <p:cNvPr id="4" name="Slide Number Placeholder 3"/>
          <p:cNvSpPr>
            <a:spLocks noGrp="1"/>
          </p:cNvSpPr>
          <p:nvPr>
            <p:ph type="sldNum" sz="quarter" idx="12"/>
          </p:nvPr>
        </p:nvSpPr>
        <p:spPr/>
        <p:txBody>
          <a:bodyPr/>
          <a:lstStyle/>
          <a:p>
            <a:fld id="{ED16D561-1DA1-4394-AB24-90D713FB944D}" type="slidenum">
              <a:rPr lang="en-US" smtClean="0"/>
              <a:t>12</a:t>
            </a:fld>
            <a:endParaRPr lang="en-US"/>
          </a:p>
        </p:txBody>
      </p:sp>
      <p:pic>
        <p:nvPicPr>
          <p:cNvPr id="1026" name="Picture 2" descr="Blocks in Python through indent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3873" y="1825625"/>
            <a:ext cx="5458127" cy="3312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3544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Use of Indentation and “:” for block identification</a:t>
            </a:r>
          </a:p>
        </p:txBody>
      </p:sp>
      <p:sp>
        <p:nvSpPr>
          <p:cNvPr id="3" name="Slide Number Placeholder 2"/>
          <p:cNvSpPr>
            <a:spLocks noGrp="1"/>
          </p:cNvSpPr>
          <p:nvPr>
            <p:ph type="sldNum" sz="quarter" idx="12"/>
          </p:nvPr>
        </p:nvSpPr>
        <p:spPr/>
        <p:txBody>
          <a:bodyPr/>
          <a:lstStyle/>
          <a:p>
            <a:fld id="{ED16D561-1DA1-4394-AB24-90D713FB944D}" type="slidenum">
              <a:rPr lang="en-US" smtClean="0"/>
              <a:t>13</a:t>
            </a:fld>
            <a:endParaRPr lang="en-US"/>
          </a:p>
        </p:txBody>
      </p:sp>
      <p:pic>
        <p:nvPicPr>
          <p:cNvPr id="5" name="Picture 4">
            <a:extLst>
              <a:ext uri="{FF2B5EF4-FFF2-40B4-BE49-F238E27FC236}">
                <a16:creationId xmlns:a16="http://schemas.microsoft.com/office/drawing/2014/main" id="{5BF45390-F0E0-45CF-90A0-DB4216B0931A}"/>
              </a:ext>
            </a:extLst>
          </p:cNvPr>
          <p:cNvPicPr>
            <a:picLocks noChangeAspect="1"/>
          </p:cNvPicPr>
          <p:nvPr/>
        </p:nvPicPr>
        <p:blipFill>
          <a:blip r:embed="rId2"/>
          <a:stretch>
            <a:fillRect/>
          </a:stretch>
        </p:blipFill>
        <p:spPr>
          <a:xfrm>
            <a:off x="1607097" y="2109130"/>
            <a:ext cx="5802696" cy="4251661"/>
          </a:xfrm>
          <a:prstGeom prst="rect">
            <a:avLst/>
          </a:prstGeom>
          <a:ln w="73025">
            <a:solidFill>
              <a:schemeClr val="accent1"/>
            </a:solidFill>
          </a:ln>
        </p:spPr>
      </p:pic>
    </p:spTree>
    <p:extLst>
      <p:ext uri="{BB962C8B-B14F-4D97-AF65-F5344CB8AC3E}">
        <p14:creationId xmlns:p14="http://schemas.microsoft.com/office/powerpoint/2010/main" val="1731051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Reminder that Indentation is Important</a:t>
            </a:r>
          </a:p>
        </p:txBody>
      </p:sp>
      <p:sp>
        <p:nvSpPr>
          <p:cNvPr id="3" name="Content Placeholder 2"/>
          <p:cNvSpPr>
            <a:spLocks noGrp="1"/>
          </p:cNvSpPr>
          <p:nvPr>
            <p:ph type="subTitle" idx="1"/>
          </p:nvPr>
        </p:nvSpPr>
        <p:spPr/>
        <p:txBody>
          <a:bodyPr>
            <a:normAutofit/>
          </a:bodyPr>
          <a:lstStyle/>
          <a:p>
            <a:pPr marL="0" indent="0">
              <a:buNone/>
            </a:pPr>
            <a:r>
              <a:rPr lang="en-US" dirty="0"/>
              <a:t>If x is even, then the code on the left will print the value of x/2 while the code  on the right will print the value of x/2 twice (on separate lines). </a:t>
            </a:r>
          </a:p>
        </p:txBody>
      </p:sp>
      <p:sp>
        <p:nvSpPr>
          <p:cNvPr id="6" name="Slide Number Placeholder 5"/>
          <p:cNvSpPr>
            <a:spLocks noGrp="1"/>
          </p:cNvSpPr>
          <p:nvPr>
            <p:ph type="sldNum" sz="quarter" idx="12"/>
          </p:nvPr>
        </p:nvSpPr>
        <p:spPr/>
        <p:txBody>
          <a:bodyPr/>
          <a:lstStyle/>
          <a:p>
            <a:fld id="{ED16D561-1DA1-4394-AB24-90D713FB944D}" type="slidenum">
              <a:rPr lang="en-US" smtClean="0"/>
              <a:t>14</a:t>
            </a:fld>
            <a:endParaRPr lang="en-US"/>
          </a:p>
        </p:txBody>
      </p:sp>
      <p:sp>
        <p:nvSpPr>
          <p:cNvPr id="10" name="Content Placeholder 2"/>
          <p:cNvSpPr txBox="1">
            <a:spLocks/>
          </p:cNvSpPr>
          <p:nvPr/>
        </p:nvSpPr>
        <p:spPr>
          <a:xfrm>
            <a:off x="851453" y="1464362"/>
            <a:ext cx="10515600" cy="16049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 - modulo operation:</a:t>
            </a:r>
          </a:p>
        </p:txBody>
      </p:sp>
      <p:sp>
        <p:nvSpPr>
          <p:cNvPr id="7" name="TextBox 6">
            <a:extLst>
              <a:ext uri="{FF2B5EF4-FFF2-40B4-BE49-F238E27FC236}">
                <a16:creationId xmlns:a16="http://schemas.microsoft.com/office/drawing/2014/main" id="{1AEE4BE4-84E9-4F79-B128-F747CBB3C416}"/>
              </a:ext>
            </a:extLst>
          </p:cNvPr>
          <p:cNvSpPr txBox="1"/>
          <p:nvPr/>
        </p:nvSpPr>
        <p:spPr>
          <a:xfrm>
            <a:off x="4567103" y="3448481"/>
            <a:ext cx="2138835" cy="1815882"/>
          </a:xfrm>
          <a:prstGeom prst="rect">
            <a:avLst/>
          </a:prstGeom>
          <a:noFill/>
          <a:ln w="57150">
            <a:solidFill>
              <a:schemeClr val="tx1">
                <a:lumMod val="50000"/>
                <a:lumOff val="50000"/>
              </a:schemeClr>
            </a:solidFill>
          </a:ln>
        </p:spPr>
        <p:txBody>
          <a:bodyPr wrap="square" rtlCol="0">
            <a:spAutoFit/>
          </a:bodyPr>
          <a:lstStyle/>
          <a:p>
            <a:r>
              <a:rPr lang="en-US" sz="2800" b="1" dirty="0">
                <a:solidFill>
                  <a:srgbClr val="C00000"/>
                </a:solidFill>
                <a:latin typeface="Courier New" panose="02070309020205020404" pitchFamily="49" charset="0"/>
                <a:cs typeface="Courier New" panose="02070309020205020404" pitchFamily="49" charset="0"/>
              </a:rPr>
              <a:t>&gt;&gt;&gt;</a:t>
            </a:r>
            <a:r>
              <a:rPr lang="en-US" sz="2800" b="1" dirty="0">
                <a:latin typeface="Courier New" panose="02070309020205020404" pitchFamily="49" charset="0"/>
                <a:cs typeface="Courier New" panose="02070309020205020404" pitchFamily="49" charset="0"/>
              </a:rPr>
              <a:t> 27%7</a:t>
            </a:r>
          </a:p>
          <a:p>
            <a:r>
              <a:rPr lang="en-US" sz="2800" b="1" dirty="0">
                <a:solidFill>
                  <a:schemeClr val="accent1"/>
                </a:solidFill>
                <a:latin typeface="Courier New" panose="02070309020205020404" pitchFamily="49" charset="0"/>
                <a:cs typeface="Courier New" panose="02070309020205020404" pitchFamily="49" charset="0"/>
              </a:rPr>
              <a:t>6</a:t>
            </a:r>
          </a:p>
          <a:p>
            <a:r>
              <a:rPr lang="en-US" sz="2800" b="1" dirty="0">
                <a:solidFill>
                  <a:srgbClr val="C00000"/>
                </a:solidFill>
                <a:latin typeface="Courier New" panose="02070309020205020404" pitchFamily="49" charset="0"/>
                <a:cs typeface="Courier New" panose="02070309020205020404" pitchFamily="49" charset="0"/>
              </a:rPr>
              <a:t>&gt;&gt;&gt;</a:t>
            </a:r>
            <a:r>
              <a:rPr lang="en-US" sz="2800" b="1" dirty="0">
                <a:latin typeface="Courier New" panose="02070309020205020404" pitchFamily="49" charset="0"/>
                <a:cs typeface="Courier New" panose="02070309020205020404" pitchFamily="49" charset="0"/>
              </a:rPr>
              <a:t> 25%4</a:t>
            </a:r>
          </a:p>
          <a:p>
            <a:r>
              <a:rPr lang="en-US" sz="2800" b="1" dirty="0">
                <a:solidFill>
                  <a:schemeClr val="accent1"/>
                </a:solidFill>
                <a:latin typeface="Courier New" panose="02070309020205020404" pitchFamily="49" charset="0"/>
                <a:cs typeface="Courier New" panose="02070309020205020404" pitchFamily="49" charset="0"/>
              </a:rPr>
              <a:t>1</a:t>
            </a:r>
            <a:endParaRPr lang="en-US" sz="2800" dirty="0">
              <a:latin typeface="Courier New" panose="02070309020205020404" pitchFamily="49" charset="0"/>
              <a:cs typeface="Courier New" panose="02070309020205020404" pitchFamily="49" charset="0"/>
            </a:endParaRPr>
          </a:p>
        </p:txBody>
      </p:sp>
      <p:sp>
        <p:nvSpPr>
          <p:cNvPr id="12" name="TextBox 11">
            <a:extLst>
              <a:ext uri="{FF2B5EF4-FFF2-40B4-BE49-F238E27FC236}">
                <a16:creationId xmlns:a16="http://schemas.microsoft.com/office/drawing/2014/main" id="{73BFD3E9-3257-4AA5-99DF-DED12158470F}"/>
              </a:ext>
            </a:extLst>
          </p:cNvPr>
          <p:cNvSpPr txBox="1"/>
          <p:nvPr/>
        </p:nvSpPr>
        <p:spPr>
          <a:xfrm>
            <a:off x="525819" y="3412409"/>
            <a:ext cx="3720661" cy="2677656"/>
          </a:xfrm>
          <a:prstGeom prst="rect">
            <a:avLst/>
          </a:prstGeom>
          <a:noFill/>
          <a:ln w="57150">
            <a:solidFill>
              <a:schemeClr val="tx1">
                <a:lumMod val="50000"/>
                <a:lumOff val="50000"/>
              </a:schemeClr>
            </a:solidFill>
          </a:ln>
        </p:spPr>
        <p:txBody>
          <a:bodyPr wrap="square" rtlCol="0">
            <a:spAutoFit/>
          </a:bodyPr>
          <a:lstStyle/>
          <a:p>
            <a:r>
              <a:rPr lang="en-US" sz="2800" b="1" dirty="0">
                <a:solidFill>
                  <a:schemeClr val="accent2"/>
                </a:solidFill>
                <a:latin typeface="Courier New" panose="02070309020205020404" pitchFamily="49" charset="0"/>
                <a:cs typeface="Courier New" panose="02070309020205020404" pitchFamily="49" charset="0"/>
              </a:rPr>
              <a:t>if</a:t>
            </a:r>
            <a:r>
              <a:rPr lang="en-US" sz="2800" b="1" dirty="0">
                <a:latin typeface="Courier New" panose="02070309020205020404" pitchFamily="49" charset="0"/>
                <a:cs typeface="Courier New" panose="02070309020205020404" pitchFamily="49" charset="0"/>
              </a:rPr>
              <a:t> x%2 == 0:</a:t>
            </a:r>
          </a:p>
          <a:p>
            <a:r>
              <a:rPr lang="en-US" sz="2800" b="1" dirty="0">
                <a:latin typeface="Courier New" panose="02070309020205020404" pitchFamily="49" charset="0"/>
                <a:cs typeface="Courier New" panose="02070309020205020404" pitchFamily="49" charset="0"/>
              </a:rPr>
              <a:t>	y = x/2</a:t>
            </a:r>
          </a:p>
          <a:p>
            <a:r>
              <a:rPr lang="en-US" sz="2800" b="1" dirty="0">
                <a:latin typeface="Courier New" panose="02070309020205020404" pitchFamily="49" charset="0"/>
                <a:cs typeface="Courier New" panose="02070309020205020404" pitchFamily="49" charset="0"/>
              </a:rPr>
              <a:t>	</a:t>
            </a:r>
            <a:r>
              <a:rPr lang="en-US" sz="2800" b="1" dirty="0">
                <a:solidFill>
                  <a:schemeClr val="accent2"/>
                </a:solidFill>
                <a:latin typeface="Courier New" panose="02070309020205020404" pitchFamily="49" charset="0"/>
                <a:cs typeface="Courier New" panose="02070309020205020404" pitchFamily="49" charset="0"/>
              </a:rPr>
              <a:t>print</a:t>
            </a:r>
            <a:r>
              <a:rPr lang="en-US" sz="2800" b="1" dirty="0">
                <a:latin typeface="Courier New" panose="02070309020205020404" pitchFamily="49" charset="0"/>
                <a:cs typeface="Courier New" panose="02070309020205020404" pitchFamily="49" charset="0"/>
              </a:rPr>
              <a:t> (y)</a:t>
            </a:r>
          </a:p>
          <a:p>
            <a:r>
              <a:rPr lang="en-US" sz="2800" b="1" dirty="0">
                <a:solidFill>
                  <a:schemeClr val="accent2"/>
                </a:solidFill>
                <a:latin typeface="Courier New" panose="02070309020205020404" pitchFamily="49" charset="0"/>
                <a:cs typeface="Courier New" panose="02070309020205020404" pitchFamily="49" charset="0"/>
              </a:rPr>
              <a:t>else</a:t>
            </a:r>
            <a:r>
              <a:rPr lang="en-US" sz="2800" b="1" dirty="0">
                <a:latin typeface="Courier New" panose="02070309020205020404" pitchFamily="49" charset="0"/>
                <a:cs typeface="Courier New" panose="02070309020205020404" pitchFamily="49" charset="0"/>
              </a:rPr>
              <a:t>:</a:t>
            </a:r>
          </a:p>
          <a:p>
            <a:r>
              <a:rPr lang="en-US" sz="2800" b="1" dirty="0">
                <a:latin typeface="Courier New" panose="02070309020205020404" pitchFamily="49" charset="0"/>
                <a:cs typeface="Courier New" panose="02070309020205020404" pitchFamily="49" charset="0"/>
              </a:rPr>
              <a:t>	y = (x+1)/2</a:t>
            </a:r>
          </a:p>
          <a:p>
            <a:r>
              <a:rPr lang="en-US" sz="2800" b="1" dirty="0">
                <a:latin typeface="Courier New" panose="02070309020205020404" pitchFamily="49" charset="0"/>
                <a:cs typeface="Courier New" panose="02070309020205020404" pitchFamily="49" charset="0"/>
              </a:rPr>
              <a:t>	</a:t>
            </a:r>
            <a:r>
              <a:rPr lang="en-US" sz="2800" b="1" dirty="0">
                <a:solidFill>
                  <a:schemeClr val="accent2"/>
                </a:solidFill>
                <a:latin typeface="Courier New" panose="02070309020205020404" pitchFamily="49" charset="0"/>
                <a:cs typeface="Courier New" panose="02070309020205020404" pitchFamily="49" charset="0"/>
              </a:rPr>
              <a:t>print</a:t>
            </a:r>
            <a:r>
              <a:rPr lang="en-US" sz="2800" b="1" dirty="0">
                <a:latin typeface="Courier New" panose="02070309020205020404" pitchFamily="49" charset="0"/>
                <a:cs typeface="Courier New" panose="02070309020205020404" pitchFamily="49" charset="0"/>
              </a:rPr>
              <a:t> (y)</a:t>
            </a:r>
          </a:p>
        </p:txBody>
      </p:sp>
      <p:sp>
        <p:nvSpPr>
          <p:cNvPr id="13" name="TextBox 12">
            <a:extLst>
              <a:ext uri="{FF2B5EF4-FFF2-40B4-BE49-F238E27FC236}">
                <a16:creationId xmlns:a16="http://schemas.microsoft.com/office/drawing/2014/main" id="{13628C17-9418-4727-9873-99A437C4E42B}"/>
              </a:ext>
            </a:extLst>
          </p:cNvPr>
          <p:cNvSpPr txBox="1"/>
          <p:nvPr/>
        </p:nvSpPr>
        <p:spPr>
          <a:xfrm>
            <a:off x="7347184" y="3448481"/>
            <a:ext cx="3720661" cy="2677656"/>
          </a:xfrm>
          <a:prstGeom prst="rect">
            <a:avLst/>
          </a:prstGeom>
          <a:noFill/>
          <a:ln w="57150">
            <a:solidFill>
              <a:schemeClr val="tx1">
                <a:lumMod val="50000"/>
                <a:lumOff val="50000"/>
              </a:schemeClr>
            </a:solidFill>
          </a:ln>
        </p:spPr>
        <p:txBody>
          <a:bodyPr wrap="square" rtlCol="0">
            <a:spAutoFit/>
          </a:bodyPr>
          <a:lstStyle/>
          <a:p>
            <a:r>
              <a:rPr lang="en-US" sz="2800" b="1" dirty="0">
                <a:solidFill>
                  <a:schemeClr val="accent2"/>
                </a:solidFill>
                <a:latin typeface="Courier New" panose="02070309020205020404" pitchFamily="49" charset="0"/>
                <a:cs typeface="Courier New" panose="02070309020205020404" pitchFamily="49" charset="0"/>
              </a:rPr>
              <a:t>if</a:t>
            </a:r>
            <a:r>
              <a:rPr lang="en-US" sz="2800" b="1" dirty="0">
                <a:latin typeface="Courier New" panose="02070309020205020404" pitchFamily="49" charset="0"/>
                <a:cs typeface="Courier New" panose="02070309020205020404" pitchFamily="49" charset="0"/>
              </a:rPr>
              <a:t> x%2 == 0:</a:t>
            </a:r>
          </a:p>
          <a:p>
            <a:r>
              <a:rPr lang="en-US" sz="2800" b="1" dirty="0">
                <a:latin typeface="Courier New" panose="02070309020205020404" pitchFamily="49" charset="0"/>
                <a:cs typeface="Courier New" panose="02070309020205020404" pitchFamily="49" charset="0"/>
              </a:rPr>
              <a:t>	y = x/2</a:t>
            </a:r>
          </a:p>
          <a:p>
            <a:r>
              <a:rPr lang="en-US" sz="2800" b="1" dirty="0">
                <a:latin typeface="Courier New" panose="02070309020205020404" pitchFamily="49" charset="0"/>
                <a:cs typeface="Courier New" panose="02070309020205020404" pitchFamily="49" charset="0"/>
              </a:rPr>
              <a:t>	</a:t>
            </a:r>
            <a:r>
              <a:rPr lang="en-US" sz="2800" b="1" dirty="0">
                <a:solidFill>
                  <a:schemeClr val="accent2"/>
                </a:solidFill>
                <a:latin typeface="Courier New" panose="02070309020205020404" pitchFamily="49" charset="0"/>
                <a:cs typeface="Courier New" panose="02070309020205020404" pitchFamily="49" charset="0"/>
              </a:rPr>
              <a:t>print</a:t>
            </a:r>
            <a:r>
              <a:rPr lang="en-US" sz="2800" b="1" dirty="0">
                <a:latin typeface="Courier New" panose="02070309020205020404" pitchFamily="49" charset="0"/>
                <a:cs typeface="Courier New" panose="02070309020205020404" pitchFamily="49" charset="0"/>
              </a:rPr>
              <a:t> (y)</a:t>
            </a:r>
          </a:p>
          <a:p>
            <a:r>
              <a:rPr lang="en-US" sz="2800" b="1" dirty="0">
                <a:solidFill>
                  <a:schemeClr val="accent2"/>
                </a:solidFill>
                <a:latin typeface="Courier New" panose="02070309020205020404" pitchFamily="49" charset="0"/>
                <a:cs typeface="Courier New" panose="02070309020205020404" pitchFamily="49" charset="0"/>
              </a:rPr>
              <a:t>else</a:t>
            </a:r>
            <a:r>
              <a:rPr lang="en-US" sz="2800" b="1" dirty="0">
                <a:latin typeface="Courier New" panose="02070309020205020404" pitchFamily="49" charset="0"/>
                <a:cs typeface="Courier New" panose="02070309020205020404" pitchFamily="49" charset="0"/>
              </a:rPr>
              <a:t>:</a:t>
            </a:r>
          </a:p>
          <a:p>
            <a:r>
              <a:rPr lang="en-US" sz="2800" b="1" dirty="0">
                <a:latin typeface="Courier New" panose="02070309020205020404" pitchFamily="49" charset="0"/>
                <a:cs typeface="Courier New" panose="02070309020205020404" pitchFamily="49" charset="0"/>
              </a:rPr>
              <a:t>	y = (x+1)/2</a:t>
            </a:r>
          </a:p>
          <a:p>
            <a:r>
              <a:rPr lang="en-US" sz="2800" b="1" dirty="0">
                <a:solidFill>
                  <a:schemeClr val="accent2"/>
                </a:solidFill>
                <a:latin typeface="Courier New" panose="02070309020205020404" pitchFamily="49" charset="0"/>
                <a:cs typeface="Courier New" panose="02070309020205020404" pitchFamily="49" charset="0"/>
              </a:rPr>
              <a:t>print</a:t>
            </a:r>
            <a:r>
              <a:rPr lang="en-US" sz="2800" b="1" dirty="0">
                <a:latin typeface="Courier New" panose="02070309020205020404" pitchFamily="49" charset="0"/>
                <a:cs typeface="Courier New" panose="02070309020205020404" pitchFamily="49" charset="0"/>
              </a:rPr>
              <a:t> (y)</a:t>
            </a:r>
          </a:p>
        </p:txBody>
      </p:sp>
    </p:spTree>
    <p:extLst>
      <p:ext uri="{BB962C8B-B14F-4D97-AF65-F5344CB8AC3E}">
        <p14:creationId xmlns:p14="http://schemas.microsoft.com/office/powerpoint/2010/main" val="32687041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4496620" y="593008"/>
            <a:ext cx="2680929" cy="800100"/>
          </a:xfrm>
        </p:spPr>
        <p:txBody>
          <a:bodyPr/>
          <a:lstStyle/>
          <a:p>
            <a:r>
              <a:rPr lang="en-US" altLang="en-US" b="1" dirty="0"/>
              <a:t>Class Exercise</a:t>
            </a:r>
          </a:p>
        </p:txBody>
      </p:sp>
      <p:sp>
        <p:nvSpPr>
          <p:cNvPr id="6" name="Content Placeholder 2"/>
          <p:cNvSpPr>
            <a:spLocks noGrp="1"/>
          </p:cNvSpPr>
          <p:nvPr>
            <p:ph type="subTitle" idx="1"/>
          </p:nvPr>
        </p:nvSpPr>
        <p:spPr/>
        <p:txBody>
          <a:bodyPr>
            <a:normAutofit fontScale="25000" lnSpcReduction="20000"/>
          </a:bodyPr>
          <a:lstStyle/>
          <a:p>
            <a:r>
              <a:rPr lang="en-US" sz="11200" dirty="0"/>
              <a:t>Create a Python script that outputs a letter grade that corresponds to the numeric grade</a:t>
            </a:r>
          </a:p>
          <a:p>
            <a:pPr marL="0" indent="0">
              <a:buNone/>
            </a:pPr>
            <a:endParaRPr lang="en-US" sz="11200" dirty="0"/>
          </a:p>
          <a:p>
            <a:pPr marL="0" indent="0">
              <a:buNone/>
            </a:pPr>
            <a:r>
              <a:rPr lang="en-US" sz="11200" dirty="0"/>
              <a:t>		 A	90 – 100</a:t>
            </a:r>
          </a:p>
          <a:p>
            <a:pPr marL="0" indent="0">
              <a:buNone/>
            </a:pPr>
            <a:r>
              <a:rPr lang="en-US" sz="11200" dirty="0"/>
              <a:t> 		B	80 – 89</a:t>
            </a:r>
          </a:p>
          <a:p>
            <a:pPr marL="0" indent="0">
              <a:buNone/>
            </a:pPr>
            <a:r>
              <a:rPr lang="en-US" sz="11200" dirty="0"/>
              <a:t>		C	70 – 79</a:t>
            </a:r>
          </a:p>
          <a:p>
            <a:pPr marL="0" indent="0">
              <a:buNone/>
            </a:pPr>
            <a:r>
              <a:rPr lang="en-US" sz="11200" dirty="0"/>
              <a:t>	   F	&lt; 70</a:t>
            </a:r>
          </a:p>
          <a:p>
            <a:pPr marL="0" indent="0">
              <a:buNone/>
            </a:pPr>
            <a:endParaRPr lang="en-US" dirty="0"/>
          </a:p>
        </p:txBody>
      </p:sp>
      <p:sp>
        <p:nvSpPr>
          <p:cNvPr id="5" name="Slide Number Placeholder 4"/>
          <p:cNvSpPr>
            <a:spLocks noGrp="1"/>
          </p:cNvSpPr>
          <p:nvPr>
            <p:ph type="sldNum" sz="quarter" idx="12"/>
          </p:nvPr>
        </p:nvSpPr>
        <p:spPr/>
        <p:txBody>
          <a:bodyPr/>
          <a:lstStyle/>
          <a:p>
            <a:pPr>
              <a:defRPr/>
            </a:pPr>
            <a:fld id="{74977774-E99F-4431-8371-30A20526F8C3}" type="slidenum">
              <a:rPr lang="en-US" smtClean="0"/>
              <a:pPr>
                <a:defRPr/>
              </a:pPr>
              <a:t>15</a:t>
            </a:fld>
            <a:endParaRPr lang="en-US"/>
          </a:p>
        </p:txBody>
      </p:sp>
    </p:spTree>
    <p:extLst>
      <p:ext uri="{BB962C8B-B14F-4D97-AF65-F5344CB8AC3E}">
        <p14:creationId xmlns:p14="http://schemas.microsoft.com/office/powerpoint/2010/main" val="1023351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91123" y="136525"/>
            <a:ext cx="3870632" cy="800100"/>
          </a:xfrm>
        </p:spPr>
        <p:txBody>
          <a:bodyPr/>
          <a:lstStyle/>
          <a:p>
            <a:r>
              <a:rPr lang="en-US" b="1" dirty="0"/>
              <a:t>Coding Alternatives </a:t>
            </a:r>
          </a:p>
        </p:txBody>
      </p:sp>
      <p:sp>
        <p:nvSpPr>
          <p:cNvPr id="3" name="Content Placeholder 2"/>
          <p:cNvSpPr>
            <a:spLocks noGrp="1"/>
          </p:cNvSpPr>
          <p:nvPr>
            <p:ph type="subTitle" idx="1"/>
          </p:nvPr>
        </p:nvSpPr>
        <p:spPr>
          <a:xfrm>
            <a:off x="2018891" y="1676400"/>
            <a:ext cx="8534400" cy="1752600"/>
          </a:xfrm>
        </p:spPr>
        <p:txBody>
          <a:bodyPr>
            <a:noAutofit/>
          </a:bodyPr>
          <a:lstStyle/>
          <a:p>
            <a:r>
              <a:rPr lang="en-US" dirty="0"/>
              <a:t>Given a numeric test score between 0 and 100, print out the letter grade according to the following rules: </a:t>
            </a:r>
          </a:p>
          <a:p>
            <a:pPr marL="0" indent="0">
              <a:buNone/>
            </a:pPr>
            <a:endParaRPr lang="en-US" dirty="0"/>
          </a:p>
          <a:p>
            <a:pPr marL="0" indent="0">
              <a:buNone/>
            </a:pPr>
            <a:r>
              <a:rPr lang="en-US" dirty="0"/>
              <a:t>		A	90 – 100</a:t>
            </a:r>
          </a:p>
          <a:p>
            <a:pPr marL="0" indent="0">
              <a:buNone/>
            </a:pPr>
            <a:r>
              <a:rPr lang="en-US" dirty="0"/>
              <a:t> 		B	80 – 89</a:t>
            </a:r>
          </a:p>
          <a:p>
            <a:pPr marL="0" indent="0">
              <a:buNone/>
            </a:pPr>
            <a:r>
              <a:rPr lang="en-US" dirty="0"/>
              <a:t>	     C	70 – 79</a:t>
            </a:r>
          </a:p>
          <a:p>
            <a:pPr marL="0" indent="0">
              <a:buNone/>
            </a:pPr>
            <a:r>
              <a:rPr lang="en-US" dirty="0"/>
              <a:t>	   F	&lt; 70</a:t>
            </a:r>
          </a:p>
          <a:p>
            <a:r>
              <a:rPr lang="en-US" altLang="en-US" dirty="0">
                <a:solidFill>
                  <a:srgbClr val="FF0000"/>
                </a:solidFill>
                <a:latin typeface="+mj-lt"/>
              </a:rPr>
              <a:t>Nested </a:t>
            </a:r>
            <a:r>
              <a:rPr lang="en-US" altLang="en-US" b="1" dirty="0">
                <a:solidFill>
                  <a:srgbClr val="FF0000"/>
                </a:solidFill>
                <a:latin typeface="+mj-lt"/>
              </a:rPr>
              <a:t>if/else</a:t>
            </a:r>
            <a:r>
              <a:rPr lang="en-US" altLang="en-US" dirty="0">
                <a:solidFill>
                  <a:srgbClr val="FF0000"/>
                </a:solidFill>
                <a:latin typeface="+mj-lt"/>
              </a:rPr>
              <a:t> structures</a:t>
            </a:r>
          </a:p>
          <a:p>
            <a:pPr lvl="1"/>
            <a:r>
              <a:rPr lang="en-US" altLang="en-US" dirty="0">
                <a:latin typeface="+mj-lt"/>
              </a:rPr>
              <a:t>One inside another, test for multiple cases </a:t>
            </a:r>
          </a:p>
          <a:p>
            <a:pPr lvl="1"/>
            <a:r>
              <a:rPr lang="en-US" altLang="en-US" dirty="0">
                <a:latin typeface="+mj-lt"/>
              </a:rPr>
              <a:t>Once condition met, other statements skipped</a:t>
            </a:r>
          </a:p>
        </p:txBody>
      </p:sp>
      <p:sp>
        <p:nvSpPr>
          <p:cNvPr id="4" name="Slide Number Placeholder 3"/>
          <p:cNvSpPr>
            <a:spLocks noGrp="1"/>
          </p:cNvSpPr>
          <p:nvPr>
            <p:ph type="sldNum" sz="quarter" idx="12"/>
          </p:nvPr>
        </p:nvSpPr>
        <p:spPr/>
        <p:txBody>
          <a:bodyPr/>
          <a:lstStyle/>
          <a:p>
            <a:fld id="{ED16D561-1DA1-4394-AB24-90D713FB944D}" type="slidenum">
              <a:rPr lang="en-US" smtClean="0"/>
              <a:t>16</a:t>
            </a:fld>
            <a:endParaRPr lang="en-US"/>
          </a:p>
        </p:txBody>
      </p:sp>
    </p:spTree>
    <p:extLst>
      <p:ext uri="{BB962C8B-B14F-4D97-AF65-F5344CB8AC3E}">
        <p14:creationId xmlns:p14="http://schemas.microsoft.com/office/powerpoint/2010/main" val="8054861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DC54C-0CF8-4401-A65C-C7CE1F41D450}"/>
              </a:ext>
            </a:extLst>
          </p:cNvPr>
          <p:cNvSpPr>
            <a:spLocks noGrp="1"/>
          </p:cNvSpPr>
          <p:nvPr>
            <p:ph type="ctrTitle"/>
          </p:nvPr>
        </p:nvSpPr>
        <p:spPr>
          <a:xfrm>
            <a:off x="4142658" y="682625"/>
            <a:ext cx="6387690" cy="800100"/>
          </a:xfrm>
        </p:spPr>
        <p:txBody>
          <a:bodyPr/>
          <a:lstStyle/>
          <a:p>
            <a:r>
              <a:rPr lang="en-US" b="1" dirty="0"/>
              <a:t>Letter Grade Computation with ELIF</a:t>
            </a:r>
          </a:p>
        </p:txBody>
      </p:sp>
      <p:sp>
        <p:nvSpPr>
          <p:cNvPr id="4" name="Slide Number Placeholder 3">
            <a:extLst>
              <a:ext uri="{FF2B5EF4-FFF2-40B4-BE49-F238E27FC236}">
                <a16:creationId xmlns:a16="http://schemas.microsoft.com/office/drawing/2014/main" id="{40251596-6AAE-45CC-B85C-C34B88248110}"/>
              </a:ext>
            </a:extLst>
          </p:cNvPr>
          <p:cNvSpPr>
            <a:spLocks noGrp="1"/>
          </p:cNvSpPr>
          <p:nvPr>
            <p:ph type="sldNum" sz="quarter" idx="12"/>
          </p:nvPr>
        </p:nvSpPr>
        <p:spPr/>
        <p:txBody>
          <a:bodyPr/>
          <a:lstStyle/>
          <a:p>
            <a:fld id="{ED16D561-1DA1-4394-AB24-90D713FB944D}" type="slidenum">
              <a:rPr lang="en-US" smtClean="0"/>
              <a:t>17</a:t>
            </a:fld>
            <a:endParaRPr lang="en-US"/>
          </a:p>
        </p:txBody>
      </p:sp>
      <p:pic>
        <p:nvPicPr>
          <p:cNvPr id="6" name="Content Placeholder 5">
            <a:extLst>
              <a:ext uri="{FF2B5EF4-FFF2-40B4-BE49-F238E27FC236}">
                <a16:creationId xmlns:a16="http://schemas.microsoft.com/office/drawing/2014/main" id="{4A550FB8-BDAC-485E-ACDA-616FFA3A5C75}"/>
              </a:ext>
            </a:extLst>
          </p:cNvPr>
          <p:cNvPicPr>
            <a:picLocks noGrp="1" noChangeAspect="1"/>
          </p:cNvPicPr>
          <p:nvPr>
            <p:ph idx="4294967295"/>
          </p:nvPr>
        </p:nvPicPr>
        <p:blipFill>
          <a:blip r:embed="rId2"/>
          <a:stretch>
            <a:fillRect/>
          </a:stretch>
        </p:blipFill>
        <p:spPr>
          <a:xfrm>
            <a:off x="1661652" y="1482725"/>
            <a:ext cx="5124450" cy="5094288"/>
          </a:xfrm>
          <a:prstGeom prst="rect">
            <a:avLst/>
          </a:prstGeom>
        </p:spPr>
      </p:pic>
    </p:spTree>
    <p:extLst>
      <p:ext uri="{BB962C8B-B14F-4D97-AF65-F5344CB8AC3E}">
        <p14:creationId xmlns:p14="http://schemas.microsoft.com/office/powerpoint/2010/main" val="28951174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DC54C-0CF8-4401-A65C-C7CE1F41D450}"/>
              </a:ext>
            </a:extLst>
          </p:cNvPr>
          <p:cNvSpPr>
            <a:spLocks noGrp="1"/>
          </p:cNvSpPr>
          <p:nvPr>
            <p:ph type="ctrTitle"/>
          </p:nvPr>
        </p:nvSpPr>
        <p:spPr>
          <a:xfrm>
            <a:off x="435897" y="875608"/>
            <a:ext cx="7370916" cy="800100"/>
          </a:xfrm>
        </p:spPr>
        <p:txBody>
          <a:bodyPr>
            <a:noAutofit/>
          </a:bodyPr>
          <a:lstStyle/>
          <a:p>
            <a:r>
              <a:rPr lang="en-US" sz="3200" b="1" dirty="0"/>
              <a:t>Letter Grade Computation with nested IF</a:t>
            </a:r>
          </a:p>
        </p:txBody>
      </p:sp>
      <p:sp>
        <p:nvSpPr>
          <p:cNvPr id="4" name="Slide Number Placeholder 3">
            <a:extLst>
              <a:ext uri="{FF2B5EF4-FFF2-40B4-BE49-F238E27FC236}">
                <a16:creationId xmlns:a16="http://schemas.microsoft.com/office/drawing/2014/main" id="{40251596-6AAE-45CC-B85C-C34B88248110}"/>
              </a:ext>
            </a:extLst>
          </p:cNvPr>
          <p:cNvSpPr>
            <a:spLocks noGrp="1"/>
          </p:cNvSpPr>
          <p:nvPr>
            <p:ph type="sldNum" sz="quarter" idx="12"/>
          </p:nvPr>
        </p:nvSpPr>
        <p:spPr/>
        <p:txBody>
          <a:bodyPr/>
          <a:lstStyle/>
          <a:p>
            <a:fld id="{ED16D561-1DA1-4394-AB24-90D713FB944D}" type="slidenum">
              <a:rPr lang="en-US" smtClean="0"/>
              <a:t>18</a:t>
            </a:fld>
            <a:endParaRPr lang="en-US"/>
          </a:p>
        </p:txBody>
      </p:sp>
      <p:pic>
        <p:nvPicPr>
          <p:cNvPr id="8" name="Content Placeholder 7">
            <a:extLst>
              <a:ext uri="{FF2B5EF4-FFF2-40B4-BE49-F238E27FC236}">
                <a16:creationId xmlns:a16="http://schemas.microsoft.com/office/drawing/2014/main" id="{6030CF96-F8E9-4CD9-8157-92C4EE37800E}"/>
              </a:ext>
            </a:extLst>
          </p:cNvPr>
          <p:cNvPicPr>
            <a:picLocks noGrp="1" noChangeAspect="1"/>
          </p:cNvPicPr>
          <p:nvPr>
            <p:ph idx="4294967295"/>
          </p:nvPr>
        </p:nvPicPr>
        <p:blipFill>
          <a:blip r:embed="rId2"/>
          <a:stretch>
            <a:fillRect/>
          </a:stretch>
        </p:blipFill>
        <p:spPr>
          <a:xfrm>
            <a:off x="3674058" y="1675708"/>
            <a:ext cx="6008258" cy="4427537"/>
          </a:xfrm>
          <a:prstGeom prst="rect">
            <a:avLst/>
          </a:prstGeom>
        </p:spPr>
      </p:pic>
      <p:sp>
        <p:nvSpPr>
          <p:cNvPr id="6" name="Title 1">
            <a:extLst>
              <a:ext uri="{FF2B5EF4-FFF2-40B4-BE49-F238E27FC236}">
                <a16:creationId xmlns:a16="http://schemas.microsoft.com/office/drawing/2014/main" id="{A9CD0FEB-D777-43E2-BBEF-DD578262AD36}"/>
              </a:ext>
            </a:extLst>
          </p:cNvPr>
          <p:cNvSpPr txBox="1">
            <a:spLocks/>
          </p:cNvSpPr>
          <p:nvPr/>
        </p:nvSpPr>
        <p:spPr>
          <a:xfrm>
            <a:off x="4231149" y="47228"/>
            <a:ext cx="7370916" cy="8001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b="1" dirty="0"/>
              <a:t>Sample Logic</a:t>
            </a:r>
          </a:p>
        </p:txBody>
      </p:sp>
    </p:spTree>
    <p:extLst>
      <p:ext uri="{BB962C8B-B14F-4D97-AF65-F5344CB8AC3E}">
        <p14:creationId xmlns:p14="http://schemas.microsoft.com/office/powerpoint/2010/main" val="16874786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p:txBody>
          <a:bodyPr/>
          <a:lstStyle/>
          <a:p>
            <a:r>
              <a:rPr lang="en-US" altLang="en-US" b="1"/>
              <a:t>Compound  Condition</a:t>
            </a:r>
          </a:p>
        </p:txBody>
      </p:sp>
      <p:sp>
        <p:nvSpPr>
          <p:cNvPr id="16387" name="Rectangle 7"/>
          <p:cNvSpPr>
            <a:spLocks noGrp="1" noChangeArrowheads="1"/>
          </p:cNvSpPr>
          <p:nvPr>
            <p:ph type="subTitle" idx="1"/>
          </p:nvPr>
        </p:nvSpPr>
        <p:spPr>
          <a:xfrm>
            <a:off x="1124155" y="1998405"/>
            <a:ext cx="8534400" cy="4274575"/>
          </a:xfrm>
        </p:spPr>
        <p:txBody>
          <a:bodyPr>
            <a:normAutofit/>
          </a:bodyPr>
          <a:lstStyle/>
          <a:p>
            <a:r>
              <a:rPr lang="en-US" altLang="en-US" dirty="0"/>
              <a:t>Use </a:t>
            </a:r>
            <a:r>
              <a:rPr lang="en-US" altLang="en-US" dirty="0">
                <a:solidFill>
                  <a:srgbClr val="C00000"/>
                </a:solidFill>
              </a:rPr>
              <a:t>AND</a:t>
            </a:r>
            <a:r>
              <a:rPr lang="en-US" altLang="en-US" dirty="0"/>
              <a:t> or </a:t>
            </a:r>
            <a:r>
              <a:rPr lang="en-US" altLang="en-US" dirty="0" err="1">
                <a:solidFill>
                  <a:srgbClr val="C00000"/>
                </a:solidFill>
              </a:rPr>
              <a:t>OR</a:t>
            </a:r>
            <a:r>
              <a:rPr lang="en-US" altLang="en-US" dirty="0"/>
              <a:t> to connect many conditions</a:t>
            </a:r>
          </a:p>
          <a:p>
            <a:endParaRPr lang="en-US" altLang="en-US" sz="800" dirty="0"/>
          </a:p>
          <a:p>
            <a:r>
              <a:rPr lang="en-US" altLang="en-US" dirty="0"/>
              <a:t>Each </a:t>
            </a:r>
            <a:r>
              <a:rPr lang="en-US" altLang="en-US" dirty="0">
                <a:solidFill>
                  <a:srgbClr val="C00000"/>
                </a:solidFill>
              </a:rPr>
              <a:t>AND</a:t>
            </a:r>
            <a:r>
              <a:rPr lang="en-US" altLang="en-US" dirty="0"/>
              <a:t> &amp; </a:t>
            </a:r>
            <a:r>
              <a:rPr lang="en-US" altLang="en-US" dirty="0">
                <a:solidFill>
                  <a:srgbClr val="C00000"/>
                </a:solidFill>
              </a:rPr>
              <a:t>OR</a:t>
            </a:r>
            <a:r>
              <a:rPr lang="en-US" altLang="en-US" dirty="0"/>
              <a:t> links two conditions</a:t>
            </a:r>
          </a:p>
          <a:p>
            <a:endParaRPr lang="en-US" altLang="en-US" sz="800" dirty="0"/>
          </a:p>
          <a:p>
            <a:r>
              <a:rPr lang="en-US" altLang="en-US" dirty="0">
                <a:solidFill>
                  <a:srgbClr val="C00000"/>
                </a:solidFill>
              </a:rPr>
              <a:t>AND</a:t>
            </a:r>
            <a:r>
              <a:rPr lang="en-US" altLang="en-US" dirty="0"/>
              <a:t> means both conditions must be true </a:t>
            </a:r>
          </a:p>
          <a:p>
            <a:pPr lvl="1"/>
            <a:r>
              <a:rPr lang="en-US" altLang="en-US" dirty="0"/>
              <a:t>Replaces nested if</a:t>
            </a:r>
          </a:p>
          <a:p>
            <a:endParaRPr lang="en-US" altLang="en-US" sz="800" dirty="0"/>
          </a:p>
          <a:p>
            <a:r>
              <a:rPr lang="en-US" altLang="en-US" dirty="0">
                <a:solidFill>
                  <a:srgbClr val="C00000"/>
                </a:solidFill>
              </a:rPr>
              <a:t>OR</a:t>
            </a:r>
            <a:r>
              <a:rPr lang="en-US" altLang="en-US" dirty="0"/>
              <a:t> means either one or both conditions must be true</a:t>
            </a:r>
          </a:p>
          <a:p>
            <a:pPr lvl="1"/>
            <a:r>
              <a:rPr lang="en-US" altLang="en-US" dirty="0"/>
              <a:t>Replaces multiple ifs</a:t>
            </a:r>
          </a:p>
        </p:txBody>
      </p:sp>
      <p:sp>
        <p:nvSpPr>
          <p:cNvPr id="1638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fld id="{C26DD042-2629-4DD1-9F32-75717E820163}" type="slidenum">
              <a:rPr kumimoji="1" lang="en-US" altLang="en-US" sz="1400">
                <a:solidFill>
                  <a:schemeClr val="hlink"/>
                </a:solidFill>
                <a:latin typeface="Arial" panose="020B0604020202020204" pitchFamily="34" charset="0"/>
              </a:rPr>
              <a:pPr fontAlgn="base">
                <a:spcBef>
                  <a:spcPct val="0"/>
                </a:spcBef>
                <a:spcAft>
                  <a:spcPct val="0"/>
                </a:spcAft>
                <a:buFontTx/>
                <a:buNone/>
              </a:pPr>
              <a:t>19</a:t>
            </a:fld>
            <a:endParaRPr kumimoji="1" lang="en-US" altLang="en-US" sz="1400">
              <a:solidFill>
                <a:schemeClr val="hlink"/>
              </a:solidFill>
              <a:latin typeface="Arial" panose="020B0604020202020204" pitchFamily="34" charset="0"/>
            </a:endParaRPr>
          </a:p>
        </p:txBody>
      </p:sp>
      <p:graphicFrame>
        <p:nvGraphicFramePr>
          <p:cNvPr id="16389" name="Object 0"/>
          <p:cNvGraphicFramePr>
            <a:graphicFrameLocks noChangeAspect="1"/>
          </p:cNvGraphicFramePr>
          <p:nvPr/>
        </p:nvGraphicFramePr>
        <p:xfrm>
          <a:off x="8686800" y="119064"/>
          <a:ext cx="1550988" cy="1328737"/>
        </p:xfrm>
        <a:graphic>
          <a:graphicData uri="http://schemas.openxmlformats.org/presentationml/2006/ole">
            <mc:AlternateContent xmlns:mc="http://schemas.openxmlformats.org/markup-compatibility/2006">
              <mc:Choice xmlns:v="urn:schemas-microsoft-com:vml" Requires="v">
                <p:oleObj spid="_x0000_s1051" name="Clip" r:id="rId4" imgW="3709988" imgH="2963863" progId="MS_ClipArt_Gallery.5">
                  <p:embed/>
                </p:oleObj>
              </mc:Choice>
              <mc:Fallback>
                <p:oleObj name="Clip" r:id="rId4" imgW="3709988" imgH="2963863" progId="MS_ClipArt_Gallery.5">
                  <p:embed/>
                  <p:pic>
                    <p:nvPicPr>
                      <p:cNvPr id="16389" name="Object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86800" y="119064"/>
                        <a:ext cx="1550988" cy="1328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643077721"/>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lstStyle/>
          <a:p>
            <a:pPr eaLnBrk="1" hangingPunct="1"/>
            <a:r>
              <a:rPr lang="en-US" altLang="en-US" sz="4000" b="1"/>
              <a:t>Branching or Selection</a:t>
            </a:r>
          </a:p>
        </p:txBody>
      </p:sp>
      <p:sp>
        <p:nvSpPr>
          <p:cNvPr id="6147" name="Rectangle 3"/>
          <p:cNvSpPr>
            <a:spLocks noGrp="1" noChangeArrowheads="1"/>
          </p:cNvSpPr>
          <p:nvPr>
            <p:ph type="subTitle" idx="1"/>
          </p:nvPr>
        </p:nvSpPr>
        <p:spPr>
          <a:xfrm>
            <a:off x="1016000" y="1676400"/>
            <a:ext cx="8534400" cy="1752600"/>
          </a:xfrm>
        </p:spPr>
        <p:txBody>
          <a:bodyPr>
            <a:normAutofit fontScale="92500" lnSpcReduction="20000"/>
          </a:bodyPr>
          <a:lstStyle/>
          <a:p>
            <a:pPr algn="l" eaLnBrk="1" hangingPunct="1"/>
            <a:r>
              <a:rPr lang="en-US" altLang="en-US" sz="2400" dirty="0"/>
              <a:t>Branching is achieved with the </a:t>
            </a:r>
            <a:r>
              <a:rPr lang="en-US" altLang="en-US" sz="2400" b="1" dirty="0">
                <a:latin typeface="Courier New" panose="02070309020205020404" pitchFamily="49" charset="0"/>
                <a:cs typeface="Courier New" panose="02070309020205020404" pitchFamily="49" charset="0"/>
              </a:rPr>
              <a:t>if</a:t>
            </a:r>
            <a:r>
              <a:rPr lang="en-US" altLang="en-US" sz="2400" dirty="0"/>
              <a:t> structure</a:t>
            </a:r>
          </a:p>
          <a:p>
            <a:pPr algn="l"/>
            <a:r>
              <a:rPr lang="en-US" altLang="en-US" sz="2400" dirty="0"/>
              <a:t>Selection/branching structure: choose among alternative courses of action</a:t>
            </a:r>
          </a:p>
          <a:p>
            <a:pPr algn="l" eaLnBrk="1" hangingPunct="1"/>
            <a:r>
              <a:rPr lang="en-US" altLang="en-US" sz="2400" dirty="0"/>
              <a:t>If a specified condition is </a:t>
            </a:r>
            <a:r>
              <a:rPr lang="en-US" altLang="en-US" sz="2400" b="1" dirty="0">
                <a:latin typeface="Courier New" panose="02070309020205020404" pitchFamily="49" charset="0"/>
                <a:cs typeface="Courier New" panose="02070309020205020404" pitchFamily="49" charset="0"/>
              </a:rPr>
              <a:t>true</a:t>
            </a:r>
            <a:r>
              <a:rPr lang="en-US" altLang="en-US" sz="2400" dirty="0"/>
              <a:t>, one block of code is executed</a:t>
            </a:r>
          </a:p>
          <a:p>
            <a:pPr algn="l" eaLnBrk="1" hangingPunct="1"/>
            <a:r>
              <a:rPr lang="en-US" altLang="en-US" sz="2400" dirty="0"/>
              <a:t>If the condition is </a:t>
            </a:r>
            <a:r>
              <a:rPr lang="en-US" altLang="en-US" sz="2400" b="1" dirty="0">
                <a:latin typeface="Courier New" panose="02070309020205020404" pitchFamily="49" charset="0"/>
                <a:cs typeface="Courier New" panose="02070309020205020404" pitchFamily="49" charset="0"/>
              </a:rPr>
              <a:t>false</a:t>
            </a:r>
            <a:r>
              <a:rPr lang="en-US" altLang="en-US" sz="2400" dirty="0"/>
              <a:t>, another block of code is executed</a:t>
            </a:r>
          </a:p>
        </p:txBody>
      </p:sp>
      <p:sp>
        <p:nvSpPr>
          <p:cNvPr id="3" name="Slide Number Placeholder 2"/>
          <p:cNvSpPr>
            <a:spLocks noGrp="1"/>
          </p:cNvSpPr>
          <p:nvPr>
            <p:ph type="sldNum" sz="quarter" idx="12"/>
          </p:nvPr>
        </p:nvSpPr>
        <p:spPr/>
        <p:txBody>
          <a:bodyPr/>
          <a:lstStyle/>
          <a:p>
            <a:pPr>
              <a:defRPr/>
            </a:pPr>
            <a:fld id="{2FAF5486-DA5E-4997-9DF8-FCB1018D0E41}" type="slidenum">
              <a:rPr lang="en-US" smtClean="0"/>
              <a:pPr>
                <a:defRPr/>
              </a:pPr>
              <a:t>2</a:t>
            </a:fld>
            <a:endParaRPr lang="en-US"/>
          </a:p>
        </p:txBody>
      </p:sp>
      <p:sp>
        <p:nvSpPr>
          <p:cNvPr id="5" name="TextBox 4"/>
          <p:cNvSpPr txBox="1"/>
          <p:nvPr/>
        </p:nvSpPr>
        <p:spPr>
          <a:xfrm>
            <a:off x="7688553" y="4601177"/>
            <a:ext cx="922047" cy="1200329"/>
          </a:xfrm>
          <a:prstGeom prst="rect">
            <a:avLst/>
          </a:prstGeom>
          <a:noFill/>
        </p:spPr>
        <p:txBody>
          <a:bodyPr wrap="none" rtlCol="0">
            <a:spAutoFit/>
          </a:bodyPr>
          <a:lstStyle/>
          <a:p>
            <a:pPr algn="ctr"/>
            <a:r>
              <a:rPr lang="en-US" sz="2400" b="1" u="sng" dirty="0">
                <a:solidFill>
                  <a:srgbClr val="C00000"/>
                </a:solidFill>
                <a:latin typeface="Courier New" panose="02070309020205020404" pitchFamily="49" charset="0"/>
                <a:cs typeface="Courier New" panose="02070309020205020404" pitchFamily="49" charset="0"/>
              </a:rPr>
              <a:t>TRUE</a:t>
            </a:r>
          </a:p>
          <a:p>
            <a:pPr algn="ctr"/>
            <a:r>
              <a:rPr lang="en-US" sz="2400" dirty="0"/>
              <a:t>Yes </a:t>
            </a:r>
          </a:p>
          <a:p>
            <a:pPr algn="ctr"/>
            <a:r>
              <a:rPr lang="en-US" sz="2400" dirty="0"/>
              <a:t>1</a:t>
            </a:r>
            <a:endParaRPr lang="en-US" dirty="0"/>
          </a:p>
        </p:txBody>
      </p:sp>
      <p:sp>
        <p:nvSpPr>
          <p:cNvPr id="9" name="TextBox 8"/>
          <p:cNvSpPr txBox="1"/>
          <p:nvPr/>
        </p:nvSpPr>
        <p:spPr>
          <a:xfrm>
            <a:off x="2408431" y="4601177"/>
            <a:ext cx="1106392" cy="1200329"/>
          </a:xfrm>
          <a:prstGeom prst="rect">
            <a:avLst/>
          </a:prstGeom>
          <a:noFill/>
        </p:spPr>
        <p:txBody>
          <a:bodyPr wrap="none" rtlCol="0">
            <a:spAutoFit/>
          </a:bodyPr>
          <a:lstStyle/>
          <a:p>
            <a:pPr algn="ctr"/>
            <a:r>
              <a:rPr lang="en-US" sz="2400" b="1" u="sng" dirty="0">
                <a:solidFill>
                  <a:srgbClr val="C00000"/>
                </a:solidFill>
                <a:latin typeface="Courier New" panose="02070309020205020404" pitchFamily="49" charset="0"/>
                <a:cs typeface="Courier New" panose="02070309020205020404" pitchFamily="49" charset="0"/>
              </a:rPr>
              <a:t>FALSE</a:t>
            </a:r>
          </a:p>
          <a:p>
            <a:pPr algn="ctr"/>
            <a:r>
              <a:rPr lang="en-US" sz="2400" dirty="0"/>
              <a:t>No </a:t>
            </a:r>
          </a:p>
          <a:p>
            <a:pPr algn="ctr"/>
            <a:r>
              <a:rPr lang="en-US" sz="2400" dirty="0"/>
              <a:t>0</a:t>
            </a:r>
            <a:endParaRPr lang="en-US" dirty="0"/>
          </a:p>
        </p:txBody>
      </p:sp>
      <p:pic>
        <p:nvPicPr>
          <p:cNvPr id="2" name="Picture 1"/>
          <p:cNvPicPr>
            <a:picLocks noChangeAspect="1"/>
          </p:cNvPicPr>
          <p:nvPr/>
        </p:nvPicPr>
        <p:blipFill>
          <a:blip r:embed="rId2"/>
          <a:stretch>
            <a:fillRect/>
          </a:stretch>
        </p:blipFill>
        <p:spPr>
          <a:xfrm>
            <a:off x="4152900" y="3387498"/>
            <a:ext cx="3105622" cy="3333977"/>
          </a:xfrm>
          <a:prstGeom prst="rect">
            <a:avLst/>
          </a:prstGeom>
        </p:spPr>
      </p:pic>
    </p:spTree>
    <p:extLst>
      <p:ext uri="{BB962C8B-B14F-4D97-AF65-F5344CB8AC3E}">
        <p14:creationId xmlns:p14="http://schemas.microsoft.com/office/powerpoint/2010/main" val="8140187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277060A-E407-4B1E-A5FD-AD6B7E671C7B}"/>
              </a:ext>
            </a:extLst>
          </p:cNvPr>
          <p:cNvSpPr>
            <a:spLocks noGrp="1"/>
          </p:cNvSpPr>
          <p:nvPr>
            <p:ph type="sldNum" sz="quarter" idx="12"/>
          </p:nvPr>
        </p:nvSpPr>
        <p:spPr/>
        <p:txBody>
          <a:bodyPr/>
          <a:lstStyle/>
          <a:p>
            <a:fld id="{ED16D561-1DA1-4394-AB24-90D713FB944D}" type="slidenum">
              <a:rPr lang="en-US" smtClean="0"/>
              <a:t>20</a:t>
            </a:fld>
            <a:endParaRPr lang="en-US"/>
          </a:p>
        </p:txBody>
      </p:sp>
      <p:pic>
        <p:nvPicPr>
          <p:cNvPr id="5" name="Content Placeholder 4">
            <a:extLst>
              <a:ext uri="{FF2B5EF4-FFF2-40B4-BE49-F238E27FC236}">
                <a16:creationId xmlns:a16="http://schemas.microsoft.com/office/drawing/2014/main" id="{056EA0B7-0AE7-4FCF-BA2B-42E5D09CA52D}"/>
              </a:ext>
            </a:extLst>
          </p:cNvPr>
          <p:cNvPicPr>
            <a:picLocks noGrp="1" noChangeAspect="1"/>
          </p:cNvPicPr>
          <p:nvPr>
            <p:ph idx="4294967295"/>
          </p:nvPr>
        </p:nvPicPr>
        <p:blipFill>
          <a:blip r:embed="rId2"/>
          <a:stretch>
            <a:fillRect/>
          </a:stretch>
        </p:blipFill>
        <p:spPr>
          <a:xfrm>
            <a:off x="1819275" y="1776539"/>
            <a:ext cx="8553450" cy="1846262"/>
          </a:xfrm>
          <a:prstGeom prst="rect">
            <a:avLst/>
          </a:prstGeom>
          <a:ln w="44450">
            <a:solidFill>
              <a:schemeClr val="tx1">
                <a:lumMod val="50000"/>
                <a:lumOff val="50000"/>
              </a:schemeClr>
            </a:solidFill>
          </a:ln>
        </p:spPr>
      </p:pic>
      <p:pic>
        <p:nvPicPr>
          <p:cNvPr id="6" name="Picture 5">
            <a:extLst>
              <a:ext uri="{FF2B5EF4-FFF2-40B4-BE49-F238E27FC236}">
                <a16:creationId xmlns:a16="http://schemas.microsoft.com/office/drawing/2014/main" id="{19E41BDB-D68D-409D-9AFD-A184117E4835}"/>
              </a:ext>
            </a:extLst>
          </p:cNvPr>
          <p:cNvPicPr>
            <a:picLocks noChangeAspect="1"/>
          </p:cNvPicPr>
          <p:nvPr/>
        </p:nvPicPr>
        <p:blipFill>
          <a:blip r:embed="rId3"/>
          <a:stretch>
            <a:fillRect/>
          </a:stretch>
        </p:blipFill>
        <p:spPr>
          <a:xfrm>
            <a:off x="623185" y="3808991"/>
            <a:ext cx="4644344" cy="745082"/>
          </a:xfrm>
          <a:prstGeom prst="rect">
            <a:avLst/>
          </a:prstGeom>
        </p:spPr>
      </p:pic>
      <p:pic>
        <p:nvPicPr>
          <p:cNvPr id="7" name="Picture 6">
            <a:extLst>
              <a:ext uri="{FF2B5EF4-FFF2-40B4-BE49-F238E27FC236}">
                <a16:creationId xmlns:a16="http://schemas.microsoft.com/office/drawing/2014/main" id="{706F2338-8B95-40CF-A685-37EB95E80C40}"/>
              </a:ext>
            </a:extLst>
          </p:cNvPr>
          <p:cNvPicPr>
            <a:picLocks noChangeAspect="1"/>
          </p:cNvPicPr>
          <p:nvPr/>
        </p:nvPicPr>
        <p:blipFill>
          <a:blip r:embed="rId4"/>
          <a:stretch>
            <a:fillRect/>
          </a:stretch>
        </p:blipFill>
        <p:spPr>
          <a:xfrm>
            <a:off x="6138628" y="3808991"/>
            <a:ext cx="5161292" cy="745082"/>
          </a:xfrm>
          <a:prstGeom prst="rect">
            <a:avLst/>
          </a:prstGeom>
        </p:spPr>
      </p:pic>
      <p:pic>
        <p:nvPicPr>
          <p:cNvPr id="8" name="Picture 7">
            <a:extLst>
              <a:ext uri="{FF2B5EF4-FFF2-40B4-BE49-F238E27FC236}">
                <a16:creationId xmlns:a16="http://schemas.microsoft.com/office/drawing/2014/main" id="{40391597-E6B0-475F-BC0B-8B573A7AC829}"/>
              </a:ext>
            </a:extLst>
          </p:cNvPr>
          <p:cNvPicPr>
            <a:picLocks noChangeAspect="1"/>
          </p:cNvPicPr>
          <p:nvPr/>
        </p:nvPicPr>
        <p:blipFill>
          <a:blip r:embed="rId5"/>
          <a:stretch>
            <a:fillRect/>
          </a:stretch>
        </p:blipFill>
        <p:spPr>
          <a:xfrm>
            <a:off x="623185" y="4925673"/>
            <a:ext cx="5178896" cy="650373"/>
          </a:xfrm>
          <a:prstGeom prst="rect">
            <a:avLst/>
          </a:prstGeom>
        </p:spPr>
      </p:pic>
      <p:pic>
        <p:nvPicPr>
          <p:cNvPr id="9" name="Picture 8">
            <a:extLst>
              <a:ext uri="{FF2B5EF4-FFF2-40B4-BE49-F238E27FC236}">
                <a16:creationId xmlns:a16="http://schemas.microsoft.com/office/drawing/2014/main" id="{D0A14805-4EA4-4ACE-9B91-F3553097A1DE}"/>
              </a:ext>
            </a:extLst>
          </p:cNvPr>
          <p:cNvPicPr>
            <a:picLocks noChangeAspect="1"/>
          </p:cNvPicPr>
          <p:nvPr/>
        </p:nvPicPr>
        <p:blipFill>
          <a:blip r:embed="rId6"/>
          <a:stretch>
            <a:fillRect/>
          </a:stretch>
        </p:blipFill>
        <p:spPr>
          <a:xfrm>
            <a:off x="6138627" y="4926454"/>
            <a:ext cx="5371853" cy="730275"/>
          </a:xfrm>
          <a:prstGeom prst="rect">
            <a:avLst/>
          </a:prstGeom>
        </p:spPr>
      </p:pic>
      <p:sp>
        <p:nvSpPr>
          <p:cNvPr id="10" name="TextBox 9">
            <a:extLst>
              <a:ext uri="{FF2B5EF4-FFF2-40B4-BE49-F238E27FC236}">
                <a16:creationId xmlns:a16="http://schemas.microsoft.com/office/drawing/2014/main" id="{AF30483A-9B12-4CFD-A6E6-54B18276B9A7}"/>
              </a:ext>
            </a:extLst>
          </p:cNvPr>
          <p:cNvSpPr txBox="1"/>
          <p:nvPr/>
        </p:nvSpPr>
        <p:spPr>
          <a:xfrm>
            <a:off x="484093" y="914031"/>
            <a:ext cx="10292061" cy="707886"/>
          </a:xfrm>
          <a:prstGeom prst="rect">
            <a:avLst/>
          </a:prstGeom>
          <a:noFill/>
        </p:spPr>
        <p:txBody>
          <a:bodyPr wrap="square" rtlCol="0">
            <a:spAutoFit/>
          </a:bodyPr>
          <a:lstStyle/>
          <a:p>
            <a:r>
              <a:rPr lang="en-US" sz="2000" dirty="0"/>
              <a:t>Create a Python script which tests whether a person can vote or not given </a:t>
            </a:r>
          </a:p>
          <a:p>
            <a:r>
              <a:rPr lang="en-US" sz="2000" dirty="0"/>
              <a:t>the age and the citizenship information.</a:t>
            </a:r>
          </a:p>
        </p:txBody>
      </p:sp>
      <p:sp>
        <p:nvSpPr>
          <p:cNvPr id="11" name="Title 1">
            <a:extLst>
              <a:ext uri="{FF2B5EF4-FFF2-40B4-BE49-F238E27FC236}">
                <a16:creationId xmlns:a16="http://schemas.microsoft.com/office/drawing/2014/main" id="{B9931050-522D-45EE-ABF2-D7FC2830B48E}"/>
              </a:ext>
            </a:extLst>
          </p:cNvPr>
          <p:cNvSpPr>
            <a:spLocks noGrp="1"/>
          </p:cNvSpPr>
          <p:nvPr>
            <p:ph type="ctrTitle"/>
          </p:nvPr>
        </p:nvSpPr>
        <p:spPr>
          <a:xfrm>
            <a:off x="4231149" y="47228"/>
            <a:ext cx="7370916" cy="800100"/>
          </a:xfrm>
        </p:spPr>
        <p:txBody>
          <a:bodyPr>
            <a:noAutofit/>
          </a:bodyPr>
          <a:lstStyle/>
          <a:p>
            <a:r>
              <a:rPr lang="en-US" sz="3200" b="1" dirty="0"/>
              <a:t>Example Logical Operator</a:t>
            </a:r>
          </a:p>
        </p:txBody>
      </p:sp>
    </p:spTree>
    <p:extLst>
      <p:ext uri="{BB962C8B-B14F-4D97-AF65-F5344CB8AC3E}">
        <p14:creationId xmlns:p14="http://schemas.microsoft.com/office/powerpoint/2010/main" val="38275195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51201" y="101601"/>
            <a:ext cx="4427794" cy="800100"/>
          </a:xfrm>
        </p:spPr>
        <p:txBody>
          <a:bodyPr/>
          <a:lstStyle/>
          <a:p>
            <a:r>
              <a:rPr lang="en-US" b="1" dirty="0"/>
              <a:t>Exercise</a:t>
            </a:r>
          </a:p>
        </p:txBody>
      </p:sp>
      <p:sp>
        <p:nvSpPr>
          <p:cNvPr id="3" name="Content Placeholder 2"/>
          <p:cNvSpPr>
            <a:spLocks noGrp="1"/>
          </p:cNvSpPr>
          <p:nvPr>
            <p:ph type="subTitle" idx="1"/>
          </p:nvPr>
        </p:nvSpPr>
        <p:spPr>
          <a:xfrm>
            <a:off x="514555" y="1167268"/>
            <a:ext cx="11028516" cy="1752600"/>
          </a:xfrm>
        </p:spPr>
        <p:txBody>
          <a:bodyPr>
            <a:normAutofit fontScale="92500" lnSpcReduction="10000"/>
          </a:bodyPr>
          <a:lstStyle/>
          <a:p>
            <a:pPr marL="0" indent="0" algn="l">
              <a:buNone/>
            </a:pPr>
            <a:r>
              <a:rPr lang="en-US" dirty="0"/>
              <a:t>Create a Python script that calculate a user’s weekly paycheck. The programs should prompt the user for his/her name, rate of pay, hours worked, and whether their employer pays overtime at “time and a half” for hours over 40 in one week ( 42 hours = 2 hours of OT, which earns 3 hours of pay ) Use an IF branch to determine if OT pay applies based on this Input. Use an IF branch to determine the OT pay (if any is deserved ). Calculate the user’s pay. Strive to duplicate this in Python. </a:t>
            </a:r>
          </a:p>
          <a:p>
            <a:endParaRPr lang="en-US" dirty="0"/>
          </a:p>
        </p:txBody>
      </p:sp>
      <p:sp>
        <p:nvSpPr>
          <p:cNvPr id="5" name="Slide Number Placeholder 4"/>
          <p:cNvSpPr>
            <a:spLocks noGrp="1"/>
          </p:cNvSpPr>
          <p:nvPr>
            <p:ph type="sldNum" sz="quarter" idx="12"/>
          </p:nvPr>
        </p:nvSpPr>
        <p:spPr/>
        <p:txBody>
          <a:bodyPr/>
          <a:lstStyle/>
          <a:p>
            <a:fld id="{ED16D561-1DA1-4394-AB24-90D713FB944D}" type="slidenum">
              <a:rPr lang="en-US" smtClean="0"/>
              <a:t>21</a:t>
            </a:fld>
            <a:endParaRPr lang="en-US"/>
          </a:p>
        </p:txBody>
      </p:sp>
      <p:pic>
        <p:nvPicPr>
          <p:cNvPr id="6" name="Picture 5"/>
          <p:cNvPicPr>
            <a:picLocks noChangeAspect="1"/>
          </p:cNvPicPr>
          <p:nvPr/>
        </p:nvPicPr>
        <p:blipFill>
          <a:blip r:embed="rId2"/>
          <a:stretch>
            <a:fillRect/>
          </a:stretch>
        </p:blipFill>
        <p:spPr>
          <a:xfrm>
            <a:off x="514555" y="3285444"/>
            <a:ext cx="6232122" cy="1305377"/>
          </a:xfrm>
          <a:prstGeom prst="rect">
            <a:avLst/>
          </a:prstGeom>
        </p:spPr>
      </p:pic>
      <p:pic>
        <p:nvPicPr>
          <p:cNvPr id="7" name="Picture 6"/>
          <p:cNvPicPr>
            <a:picLocks noChangeAspect="1"/>
          </p:cNvPicPr>
          <p:nvPr/>
        </p:nvPicPr>
        <p:blipFill>
          <a:blip r:embed="rId3"/>
          <a:stretch>
            <a:fillRect/>
          </a:stretch>
        </p:blipFill>
        <p:spPr>
          <a:xfrm>
            <a:off x="5233198" y="4938036"/>
            <a:ext cx="6873363" cy="1418313"/>
          </a:xfrm>
          <a:prstGeom prst="rect">
            <a:avLst/>
          </a:prstGeom>
        </p:spPr>
      </p:pic>
      <p:sp>
        <p:nvSpPr>
          <p:cNvPr id="8" name="Oval 7"/>
          <p:cNvSpPr/>
          <p:nvPr/>
        </p:nvSpPr>
        <p:spPr>
          <a:xfrm>
            <a:off x="4933787" y="4016788"/>
            <a:ext cx="598822" cy="29967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0080173" y="5747656"/>
            <a:ext cx="598822" cy="29967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2230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44652" y="268544"/>
            <a:ext cx="4637548" cy="800100"/>
          </a:xfrm>
        </p:spPr>
        <p:txBody>
          <a:bodyPr/>
          <a:lstStyle/>
          <a:p>
            <a:r>
              <a:rPr lang="en-US" b="1" dirty="0"/>
              <a:t>Relational Operators</a:t>
            </a:r>
          </a:p>
        </p:txBody>
      </p:sp>
      <p:sp>
        <p:nvSpPr>
          <p:cNvPr id="3" name="Slide Number Placeholder 2"/>
          <p:cNvSpPr>
            <a:spLocks noGrp="1"/>
          </p:cNvSpPr>
          <p:nvPr>
            <p:ph type="sldNum" sz="quarter" idx="12"/>
          </p:nvPr>
        </p:nvSpPr>
        <p:spPr/>
        <p:txBody>
          <a:bodyPr/>
          <a:lstStyle/>
          <a:p>
            <a:fld id="{ED16D561-1DA1-4394-AB24-90D713FB944D}" type="slidenum">
              <a:rPr lang="en-US" smtClean="0"/>
              <a:t>3</a:t>
            </a:fld>
            <a:endParaRPr lang="en-US"/>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1423380524"/>
              </p:ext>
            </p:extLst>
          </p:nvPr>
        </p:nvGraphicFramePr>
        <p:xfrm>
          <a:off x="5599831" y="2936800"/>
          <a:ext cx="5176324" cy="3108960"/>
        </p:xfrm>
        <a:graphic>
          <a:graphicData uri="http://schemas.openxmlformats.org/drawingml/2006/table">
            <a:tbl>
              <a:tblPr firstRow="1" bandRow="1">
                <a:tableStyleId>{5C22544A-7EE6-4342-B048-85BDC9FD1C3A}</a:tableStyleId>
              </a:tblPr>
              <a:tblGrid>
                <a:gridCol w="998518">
                  <a:extLst>
                    <a:ext uri="{9D8B030D-6E8A-4147-A177-3AD203B41FA5}">
                      <a16:colId xmlns:a16="http://schemas.microsoft.com/office/drawing/2014/main" val="4287635878"/>
                    </a:ext>
                  </a:extLst>
                </a:gridCol>
                <a:gridCol w="4177806">
                  <a:extLst>
                    <a:ext uri="{9D8B030D-6E8A-4147-A177-3AD203B41FA5}">
                      <a16:colId xmlns:a16="http://schemas.microsoft.com/office/drawing/2014/main" val="3149056405"/>
                    </a:ext>
                  </a:extLst>
                </a:gridCol>
              </a:tblGrid>
              <a:tr h="434509">
                <a:tc>
                  <a:txBody>
                    <a:bodyPr/>
                    <a:lstStyle/>
                    <a:p>
                      <a:r>
                        <a:rPr lang="en-US" sz="2800" b="1" dirty="0">
                          <a:solidFill>
                            <a:schemeClr val="tx1"/>
                          </a:solidFill>
                        </a:rPr>
                        <a:t>&lt;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b="0" dirty="0">
                          <a:solidFill>
                            <a:schemeClr val="tx1"/>
                          </a:solidFill>
                        </a:rPr>
                        <a:t>Less then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72794921"/>
                  </a:ext>
                </a:extLst>
              </a:tr>
              <a:tr h="434509">
                <a:tc>
                  <a:txBody>
                    <a:bodyPr/>
                    <a:lstStyle/>
                    <a:p>
                      <a:r>
                        <a:rPr lang="en-US" sz="2800" b="1" dirty="0">
                          <a:solidFill>
                            <a:schemeClr val="tx1"/>
                          </a:solidFill>
                        </a:rPr>
                        <a:t>&gt;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a:solidFill>
                            <a:schemeClr val="tx1"/>
                          </a:solidFill>
                        </a:rPr>
                        <a:t>Greater then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29707175"/>
                  </a:ext>
                </a:extLst>
              </a:tr>
              <a:tr h="434509">
                <a:tc>
                  <a:txBody>
                    <a:bodyPr/>
                    <a:lstStyle/>
                    <a:p>
                      <a:r>
                        <a:rPr lang="en-US" sz="2800" b="1" dirty="0">
                          <a:solidFill>
                            <a:schemeClr val="tx1"/>
                          </a:solidFill>
                        </a:rPr>
                        <a:t>&lt;=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a:solidFill>
                            <a:schemeClr val="tx1"/>
                          </a:solidFill>
                        </a:rPr>
                        <a:t>Less than or equal to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24618674"/>
                  </a:ext>
                </a:extLst>
              </a:tr>
              <a:tr h="434509">
                <a:tc>
                  <a:txBody>
                    <a:bodyPr/>
                    <a:lstStyle/>
                    <a:p>
                      <a:r>
                        <a:rPr lang="en-US" sz="2800" b="1" dirty="0">
                          <a:solidFill>
                            <a:schemeClr val="tx1"/>
                          </a:solidFill>
                        </a:rPr>
                        <a:t>&gt;=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a:solidFill>
                            <a:schemeClr val="tx1"/>
                          </a:solidFill>
                        </a:rPr>
                        <a:t>Greater than</a:t>
                      </a:r>
                      <a:r>
                        <a:rPr lang="en-US" sz="2800" baseline="0" dirty="0">
                          <a:solidFill>
                            <a:schemeClr val="tx1"/>
                          </a:solidFill>
                        </a:rPr>
                        <a:t> or equal to </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53777029"/>
                  </a:ext>
                </a:extLst>
              </a:tr>
              <a:tr h="434509">
                <a:tc>
                  <a:txBody>
                    <a:bodyPr/>
                    <a:lstStyle/>
                    <a:p>
                      <a:r>
                        <a:rPr lang="en-US" sz="2800" b="1"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a:solidFill>
                            <a:schemeClr val="tx1"/>
                          </a:solidFill>
                        </a:rPr>
                        <a:t>Equal 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0635356"/>
                  </a:ext>
                </a:extLst>
              </a:tr>
              <a:tr h="434509">
                <a:tc>
                  <a:txBody>
                    <a:bodyPr/>
                    <a:lstStyle/>
                    <a:p>
                      <a:r>
                        <a:rPr lang="en-US" sz="2800" b="1"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a:solidFill>
                            <a:schemeClr val="tx1"/>
                          </a:solidFill>
                        </a:rPr>
                        <a:t>Not equal to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2441158"/>
                  </a:ext>
                </a:extLst>
              </a:tr>
            </a:tbl>
          </a:graphicData>
        </a:graphic>
      </p:graphicFrame>
      <p:sp>
        <p:nvSpPr>
          <p:cNvPr id="6" name="Rectangle 3">
            <a:extLst>
              <a:ext uri="{FF2B5EF4-FFF2-40B4-BE49-F238E27FC236}">
                <a16:creationId xmlns:a16="http://schemas.microsoft.com/office/drawing/2014/main" id="{F4821B5B-168E-413F-A7CA-2408D1AB0D9D}"/>
              </a:ext>
            </a:extLst>
          </p:cNvPr>
          <p:cNvSpPr>
            <a:spLocks noGrp="1" noChangeArrowheads="1"/>
          </p:cNvSpPr>
          <p:nvPr>
            <p:ph type="subTitle" idx="1"/>
          </p:nvPr>
        </p:nvSpPr>
        <p:spPr>
          <a:xfrm>
            <a:off x="1272254" y="1166994"/>
            <a:ext cx="9789036" cy="1671456"/>
          </a:xfrm>
        </p:spPr>
        <p:txBody>
          <a:bodyPr>
            <a:noAutofit/>
          </a:bodyPr>
          <a:lstStyle/>
          <a:p>
            <a:pPr marL="342900" indent="-342900" algn="l" eaLnBrk="1" hangingPunct="1">
              <a:buFont typeface="Arial" panose="020B0604020202020204" pitchFamily="34" charset="0"/>
              <a:buChar char="•"/>
            </a:pPr>
            <a:r>
              <a:rPr lang="en-US" altLang="en-US" sz="2000" dirty="0"/>
              <a:t>Relational operators are used to compare the values of numbers or strings. These operators result in a TRUE or FALSE value after performing the requested comparison</a:t>
            </a:r>
          </a:p>
          <a:p>
            <a:pPr marL="342900" indent="-342900" algn="l">
              <a:buFont typeface="Arial" panose="020B0604020202020204" pitchFamily="34" charset="0"/>
              <a:buChar char="•"/>
            </a:pPr>
            <a:r>
              <a:rPr lang="en-US" altLang="en-US" sz="2000" dirty="0"/>
              <a:t>If X = 4 ,  Y=5  then </a:t>
            </a:r>
          </a:p>
          <a:p>
            <a:pPr algn="l"/>
            <a:r>
              <a:rPr lang="en-US" altLang="en-US" sz="2000" dirty="0"/>
              <a:t> 	</a:t>
            </a:r>
            <a:r>
              <a:rPr lang="en-US" altLang="en-US" sz="2000" b="1" dirty="0">
                <a:solidFill>
                  <a:schemeClr val="accent1">
                    <a:lumMod val="50000"/>
                  </a:schemeClr>
                </a:solidFill>
              </a:rPr>
              <a:t>X  &lt;  Y   results in  TRUE</a:t>
            </a:r>
          </a:p>
          <a:p>
            <a:pPr algn="l"/>
            <a:r>
              <a:rPr lang="en-US" altLang="en-US" sz="2000" b="1" dirty="0">
                <a:solidFill>
                  <a:schemeClr val="accent1">
                    <a:lumMod val="50000"/>
                  </a:schemeClr>
                </a:solidFill>
              </a:rPr>
              <a:t>                X  &gt;= Y results in  FALSE</a:t>
            </a:r>
          </a:p>
          <a:p>
            <a:pPr algn="l"/>
            <a:r>
              <a:rPr lang="en-US" altLang="en-US" sz="2000" b="1" dirty="0">
                <a:solidFill>
                  <a:schemeClr val="accent1">
                    <a:lumMod val="50000"/>
                  </a:schemeClr>
                </a:solidFill>
              </a:rPr>
              <a:t>	X  !=  Y  results in TRUE</a:t>
            </a:r>
          </a:p>
          <a:p>
            <a:pPr algn="l"/>
            <a:r>
              <a:rPr lang="en-US" altLang="en-US" sz="2000" dirty="0"/>
              <a:t>                </a:t>
            </a:r>
          </a:p>
          <a:p>
            <a:pPr algn="l"/>
            <a:r>
              <a:rPr lang="en-US" altLang="en-US" sz="2000" dirty="0"/>
              <a:t>	</a:t>
            </a:r>
          </a:p>
        </p:txBody>
      </p:sp>
    </p:spTree>
    <p:extLst>
      <p:ext uri="{BB962C8B-B14F-4D97-AF65-F5344CB8AC3E}">
        <p14:creationId xmlns:p14="http://schemas.microsoft.com/office/powerpoint/2010/main" val="3933041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99975" y="57150"/>
            <a:ext cx="5551948" cy="800100"/>
          </a:xfrm>
        </p:spPr>
        <p:txBody>
          <a:bodyPr/>
          <a:lstStyle/>
          <a:p>
            <a:r>
              <a:rPr lang="en-US" b="1" dirty="0"/>
              <a:t>Relational Operations in Action</a:t>
            </a:r>
          </a:p>
        </p:txBody>
      </p:sp>
      <p:sp>
        <p:nvSpPr>
          <p:cNvPr id="3" name="Slide Number Placeholder 2"/>
          <p:cNvSpPr>
            <a:spLocks noGrp="1"/>
          </p:cNvSpPr>
          <p:nvPr>
            <p:ph type="sldNum" sz="quarter" idx="12"/>
          </p:nvPr>
        </p:nvSpPr>
        <p:spPr/>
        <p:txBody>
          <a:bodyPr/>
          <a:lstStyle/>
          <a:p>
            <a:fld id="{ED16D561-1DA1-4394-AB24-90D713FB944D}" type="slidenum">
              <a:rPr lang="en-US" smtClean="0"/>
              <a:t>4</a:t>
            </a:fld>
            <a:endParaRPr lang="en-US"/>
          </a:p>
        </p:txBody>
      </p:sp>
      <p:pic>
        <p:nvPicPr>
          <p:cNvPr id="7" name="Picture 6"/>
          <p:cNvPicPr>
            <a:picLocks noChangeAspect="1"/>
          </p:cNvPicPr>
          <p:nvPr/>
        </p:nvPicPr>
        <p:blipFill>
          <a:blip r:embed="rId2"/>
          <a:stretch>
            <a:fillRect/>
          </a:stretch>
        </p:blipFill>
        <p:spPr>
          <a:xfrm>
            <a:off x="2201102" y="1412392"/>
            <a:ext cx="3029397" cy="4988408"/>
          </a:xfrm>
          <a:prstGeom prst="rect">
            <a:avLst/>
          </a:prstGeom>
          <a:ln w="31750">
            <a:solidFill>
              <a:schemeClr val="tx1">
                <a:lumMod val="50000"/>
                <a:lumOff val="50000"/>
              </a:schemeClr>
            </a:solidFill>
          </a:ln>
        </p:spPr>
      </p:pic>
      <p:sp>
        <p:nvSpPr>
          <p:cNvPr id="8" name="TextBox 7"/>
          <p:cNvSpPr txBox="1"/>
          <p:nvPr/>
        </p:nvSpPr>
        <p:spPr>
          <a:xfrm>
            <a:off x="6096000" y="1690688"/>
            <a:ext cx="5671930" cy="1815882"/>
          </a:xfrm>
          <a:prstGeom prst="rect">
            <a:avLst/>
          </a:prstGeom>
          <a:noFill/>
        </p:spPr>
        <p:txBody>
          <a:bodyPr wrap="square" rtlCol="0">
            <a:spAutoFit/>
          </a:bodyPr>
          <a:lstStyle/>
          <a:p>
            <a:r>
              <a:rPr lang="en-US" sz="2800" dirty="0"/>
              <a:t>If the expression of the left is a different numerical type than the expression on the right, everything is converted to float</a:t>
            </a:r>
          </a:p>
        </p:txBody>
      </p:sp>
    </p:spTree>
    <p:extLst>
      <p:ext uri="{BB962C8B-B14F-4D97-AF65-F5344CB8AC3E}">
        <p14:creationId xmlns:p14="http://schemas.microsoft.com/office/powerpoint/2010/main" val="1163993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4620" y="285163"/>
            <a:ext cx="5574890" cy="800100"/>
          </a:xfrm>
        </p:spPr>
        <p:txBody>
          <a:bodyPr/>
          <a:lstStyle/>
          <a:p>
            <a:r>
              <a:rPr lang="en-US" b="1" dirty="0"/>
              <a:t>Assignment vs Comparison</a:t>
            </a:r>
          </a:p>
        </p:txBody>
      </p:sp>
      <p:sp>
        <p:nvSpPr>
          <p:cNvPr id="3" name="Content Placeholder 2"/>
          <p:cNvSpPr>
            <a:spLocks noGrp="1"/>
          </p:cNvSpPr>
          <p:nvPr>
            <p:ph type="subTitle" idx="1"/>
          </p:nvPr>
        </p:nvSpPr>
        <p:spPr>
          <a:xfrm>
            <a:off x="648713" y="1271993"/>
            <a:ext cx="8534400" cy="1048420"/>
          </a:xfrm>
        </p:spPr>
        <p:txBody>
          <a:bodyPr>
            <a:normAutofit fontScale="85000" lnSpcReduction="20000"/>
          </a:bodyPr>
          <a:lstStyle/>
          <a:p>
            <a:r>
              <a:rPr lang="en-US" dirty="0"/>
              <a:t>Assignment: single equality sign:</a:t>
            </a:r>
          </a:p>
          <a:p>
            <a:r>
              <a:rPr lang="en-US" dirty="0"/>
              <a:t>Comparison: double equality sign:</a:t>
            </a:r>
          </a:p>
          <a:p>
            <a:pPr marL="0" indent="0">
              <a:buNone/>
            </a:pPr>
            <a:r>
              <a:rPr lang="en-US" dirty="0"/>
              <a:t>	</a:t>
            </a:r>
          </a:p>
        </p:txBody>
      </p:sp>
      <p:sp>
        <p:nvSpPr>
          <p:cNvPr id="5" name="Slide Number Placeholder 4"/>
          <p:cNvSpPr>
            <a:spLocks noGrp="1"/>
          </p:cNvSpPr>
          <p:nvPr>
            <p:ph type="sldNum" sz="quarter" idx="12"/>
          </p:nvPr>
        </p:nvSpPr>
        <p:spPr/>
        <p:txBody>
          <a:bodyPr/>
          <a:lstStyle/>
          <a:p>
            <a:fld id="{ED16D561-1DA1-4394-AB24-90D713FB944D}" type="slidenum">
              <a:rPr lang="en-US" smtClean="0"/>
              <a:t>5</a:t>
            </a:fld>
            <a:endParaRPr lang="en-US"/>
          </a:p>
        </p:txBody>
      </p:sp>
      <p:pic>
        <p:nvPicPr>
          <p:cNvPr id="4" name="Picture 3"/>
          <p:cNvPicPr>
            <a:picLocks noChangeAspect="1"/>
          </p:cNvPicPr>
          <p:nvPr/>
        </p:nvPicPr>
        <p:blipFill>
          <a:blip r:embed="rId2"/>
          <a:stretch>
            <a:fillRect/>
          </a:stretch>
        </p:blipFill>
        <p:spPr>
          <a:xfrm>
            <a:off x="3353205" y="3024593"/>
            <a:ext cx="3125416" cy="2950010"/>
          </a:xfrm>
          <a:prstGeom prst="rect">
            <a:avLst/>
          </a:prstGeom>
          <a:ln w="38100">
            <a:solidFill>
              <a:schemeClr val="tx1">
                <a:lumMod val="50000"/>
                <a:lumOff val="50000"/>
              </a:schemeClr>
            </a:solidFill>
          </a:ln>
        </p:spPr>
      </p:pic>
    </p:spTree>
    <p:extLst>
      <p:ext uri="{BB962C8B-B14F-4D97-AF65-F5344CB8AC3E}">
        <p14:creationId xmlns:p14="http://schemas.microsoft.com/office/powerpoint/2010/main" val="565518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74813" y="136525"/>
            <a:ext cx="3723148" cy="800100"/>
          </a:xfrm>
        </p:spPr>
        <p:txBody>
          <a:bodyPr/>
          <a:lstStyle/>
          <a:p>
            <a:r>
              <a:rPr lang="en-US" b="1" dirty="0"/>
              <a:t>String Comparison</a:t>
            </a:r>
          </a:p>
        </p:txBody>
      </p:sp>
      <p:sp>
        <p:nvSpPr>
          <p:cNvPr id="3" name="Content Placeholder 2"/>
          <p:cNvSpPr>
            <a:spLocks noGrp="1"/>
          </p:cNvSpPr>
          <p:nvPr>
            <p:ph type="subTitle" idx="1"/>
          </p:nvPr>
        </p:nvSpPr>
        <p:spPr>
          <a:xfrm>
            <a:off x="674418" y="1162664"/>
            <a:ext cx="8534400" cy="1752600"/>
          </a:xfrm>
        </p:spPr>
        <p:txBody>
          <a:bodyPr>
            <a:normAutofit lnSpcReduction="10000"/>
          </a:bodyPr>
          <a:lstStyle/>
          <a:p>
            <a:pPr marL="0" indent="0" algn="l">
              <a:buNone/>
            </a:pPr>
            <a:r>
              <a:rPr lang="en-US" dirty="0"/>
              <a:t>Comparing for alphabetical order: if string1 &lt; string2 is true then string1 comes before string2 in the “extended dictionary” based on the ordering of the characters:</a:t>
            </a:r>
          </a:p>
          <a:p>
            <a:pPr marL="0" indent="0" algn="l">
              <a:buNone/>
            </a:pPr>
            <a:r>
              <a:rPr lang="en-US" sz="2400" dirty="0"/>
              <a:t>“_0123456789ABCDEFGHIJKLMNOPQRSTUVWXYZabcdefghijklmnopqrstuvwxyz”</a:t>
            </a:r>
            <a:endParaRPr lang="en-US" dirty="0"/>
          </a:p>
        </p:txBody>
      </p:sp>
      <p:sp>
        <p:nvSpPr>
          <p:cNvPr id="5" name="Slide Number Placeholder 4"/>
          <p:cNvSpPr>
            <a:spLocks noGrp="1"/>
          </p:cNvSpPr>
          <p:nvPr>
            <p:ph type="sldNum" sz="quarter" idx="12"/>
          </p:nvPr>
        </p:nvSpPr>
        <p:spPr/>
        <p:txBody>
          <a:bodyPr/>
          <a:lstStyle/>
          <a:p>
            <a:fld id="{ED16D561-1DA1-4394-AB24-90D713FB944D}" type="slidenum">
              <a:rPr lang="en-US" smtClean="0"/>
              <a:t>6</a:t>
            </a:fld>
            <a:endParaRPr lang="en-US"/>
          </a:p>
        </p:txBody>
      </p:sp>
      <p:pic>
        <p:nvPicPr>
          <p:cNvPr id="4" name="Picture 3"/>
          <p:cNvPicPr>
            <a:picLocks noChangeAspect="1"/>
          </p:cNvPicPr>
          <p:nvPr/>
        </p:nvPicPr>
        <p:blipFill>
          <a:blip r:embed="rId2"/>
          <a:stretch>
            <a:fillRect/>
          </a:stretch>
        </p:blipFill>
        <p:spPr>
          <a:xfrm>
            <a:off x="3053173" y="3396297"/>
            <a:ext cx="3776889" cy="2479019"/>
          </a:xfrm>
          <a:prstGeom prst="rect">
            <a:avLst/>
          </a:prstGeom>
          <a:ln w="31750">
            <a:solidFill>
              <a:schemeClr val="tx1">
                <a:lumMod val="50000"/>
                <a:lumOff val="50000"/>
              </a:schemeClr>
            </a:solidFill>
          </a:ln>
        </p:spPr>
      </p:pic>
    </p:spTree>
    <p:extLst>
      <p:ext uri="{BB962C8B-B14F-4D97-AF65-F5344CB8AC3E}">
        <p14:creationId xmlns:p14="http://schemas.microsoft.com/office/powerpoint/2010/main" val="3265675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String Comparison</a:t>
            </a:r>
          </a:p>
        </p:txBody>
      </p:sp>
      <p:sp>
        <p:nvSpPr>
          <p:cNvPr id="3" name="Content Placeholder 2"/>
          <p:cNvSpPr>
            <a:spLocks noGrp="1"/>
          </p:cNvSpPr>
          <p:nvPr>
            <p:ph type="subTitle" idx="1"/>
          </p:nvPr>
        </p:nvSpPr>
        <p:spPr/>
        <p:txBody>
          <a:bodyPr/>
          <a:lstStyle/>
          <a:p>
            <a:pPr marL="0" indent="0">
              <a:buNone/>
            </a:pPr>
            <a:r>
              <a:rPr lang="en-US" dirty="0"/>
              <a:t>Two strings are equal if they have the same length and agree in each position</a:t>
            </a:r>
          </a:p>
        </p:txBody>
      </p:sp>
      <p:sp>
        <p:nvSpPr>
          <p:cNvPr id="5" name="Slide Number Placeholder 4"/>
          <p:cNvSpPr>
            <a:spLocks noGrp="1"/>
          </p:cNvSpPr>
          <p:nvPr>
            <p:ph type="sldNum" sz="quarter" idx="12"/>
          </p:nvPr>
        </p:nvSpPr>
        <p:spPr/>
        <p:txBody>
          <a:bodyPr/>
          <a:lstStyle/>
          <a:p>
            <a:fld id="{ED16D561-1DA1-4394-AB24-90D713FB944D}" type="slidenum">
              <a:rPr lang="en-US" smtClean="0"/>
              <a:t>7</a:t>
            </a:fld>
            <a:endParaRPr lang="en-US"/>
          </a:p>
        </p:txBody>
      </p:sp>
      <p:pic>
        <p:nvPicPr>
          <p:cNvPr id="4" name="Picture 3"/>
          <p:cNvPicPr>
            <a:picLocks noChangeAspect="1"/>
          </p:cNvPicPr>
          <p:nvPr/>
        </p:nvPicPr>
        <p:blipFill>
          <a:blip r:embed="rId2"/>
          <a:stretch>
            <a:fillRect/>
          </a:stretch>
        </p:blipFill>
        <p:spPr>
          <a:xfrm>
            <a:off x="3306624" y="2862192"/>
            <a:ext cx="4769162" cy="2345912"/>
          </a:xfrm>
          <a:prstGeom prst="rect">
            <a:avLst/>
          </a:prstGeom>
          <a:ln w="31750">
            <a:solidFill>
              <a:schemeClr val="tx1">
                <a:lumMod val="50000"/>
                <a:lumOff val="50000"/>
              </a:schemeClr>
            </a:solidFill>
          </a:ln>
        </p:spPr>
      </p:pic>
    </p:spTree>
    <p:extLst>
      <p:ext uri="{BB962C8B-B14F-4D97-AF65-F5344CB8AC3E}">
        <p14:creationId xmlns:p14="http://schemas.microsoft.com/office/powerpoint/2010/main" val="1335239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30453" y="307873"/>
            <a:ext cx="4457290" cy="800100"/>
          </a:xfrm>
        </p:spPr>
        <p:txBody>
          <a:bodyPr/>
          <a:lstStyle/>
          <a:p>
            <a:r>
              <a:rPr lang="en-US" b="1" dirty="0"/>
              <a:t>Truth Tables</a:t>
            </a:r>
          </a:p>
        </p:txBody>
      </p:sp>
      <p:sp>
        <p:nvSpPr>
          <p:cNvPr id="3" name="Slide Number Placeholder 2"/>
          <p:cNvSpPr>
            <a:spLocks noGrp="1"/>
          </p:cNvSpPr>
          <p:nvPr>
            <p:ph type="sldNum" sz="quarter" idx="12"/>
          </p:nvPr>
        </p:nvSpPr>
        <p:spPr/>
        <p:txBody>
          <a:bodyPr/>
          <a:lstStyle/>
          <a:p>
            <a:fld id="{ED16D561-1DA1-4394-AB24-90D713FB944D}" type="slidenum">
              <a:rPr lang="en-US" smtClean="0"/>
              <a:t>8</a:t>
            </a:fld>
            <a:endParaRPr lang="en-US"/>
          </a:p>
        </p:txBody>
      </p:sp>
      <p:pic>
        <p:nvPicPr>
          <p:cNvPr id="2050" name="Picture 2" descr="Image result for truth tables">
            <a:extLst>
              <a:ext uri="{FF2B5EF4-FFF2-40B4-BE49-F238E27FC236}">
                <a16:creationId xmlns:a16="http://schemas.microsoft.com/office/drawing/2014/main" id="{7112F2B4-463E-422A-8C6F-538B7A8B9A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9804" y="3257318"/>
            <a:ext cx="5581075" cy="265582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B74122C1-F61F-4084-9A66-8DD7D4CF6E70}"/>
              </a:ext>
            </a:extLst>
          </p:cNvPr>
          <p:cNvPicPr>
            <a:picLocks noChangeAspect="1"/>
          </p:cNvPicPr>
          <p:nvPr/>
        </p:nvPicPr>
        <p:blipFill>
          <a:blip r:embed="rId3"/>
          <a:stretch>
            <a:fillRect/>
          </a:stretch>
        </p:blipFill>
        <p:spPr>
          <a:xfrm>
            <a:off x="8455741" y="3257318"/>
            <a:ext cx="2464005" cy="2781531"/>
          </a:xfrm>
          <a:prstGeom prst="rect">
            <a:avLst/>
          </a:prstGeom>
        </p:spPr>
      </p:pic>
      <p:sp>
        <p:nvSpPr>
          <p:cNvPr id="12" name="Rectangle 3">
            <a:extLst>
              <a:ext uri="{FF2B5EF4-FFF2-40B4-BE49-F238E27FC236}">
                <a16:creationId xmlns:a16="http://schemas.microsoft.com/office/drawing/2014/main" id="{75CAF0BA-08CF-4176-861C-14C80C872492}"/>
              </a:ext>
            </a:extLst>
          </p:cNvPr>
          <p:cNvSpPr>
            <a:spLocks noGrp="1" noChangeArrowheads="1"/>
          </p:cNvSpPr>
          <p:nvPr>
            <p:ph type="subTitle" idx="1"/>
          </p:nvPr>
        </p:nvSpPr>
        <p:spPr>
          <a:xfrm>
            <a:off x="1272254" y="1268362"/>
            <a:ext cx="8534400" cy="1671456"/>
          </a:xfrm>
        </p:spPr>
        <p:txBody>
          <a:bodyPr>
            <a:noAutofit/>
          </a:bodyPr>
          <a:lstStyle/>
          <a:p>
            <a:pPr algn="l" eaLnBrk="1" hangingPunct="1"/>
            <a:r>
              <a:rPr lang="en-US" altLang="en-US" sz="2000" dirty="0"/>
              <a:t>“Truth” tables show the result of </a:t>
            </a:r>
            <a:r>
              <a:rPr lang="en-US" altLang="en-US" sz="2000" dirty="0" err="1"/>
              <a:t>perfoming</a:t>
            </a:r>
            <a:r>
              <a:rPr lang="en-US" altLang="en-US" sz="2000" dirty="0"/>
              <a:t> logical operations between 2 value than contain TRUE or FALSE</a:t>
            </a:r>
          </a:p>
          <a:p>
            <a:pPr algn="l"/>
            <a:r>
              <a:rPr lang="en-US" altLang="en-US" sz="2000" dirty="0"/>
              <a:t>The three key logical operators are  OR   ,   AND,  NOT.  There are others such as Exclusive OR that can be learned later.</a:t>
            </a:r>
          </a:p>
        </p:txBody>
      </p:sp>
    </p:spTree>
    <p:extLst>
      <p:ext uri="{BB962C8B-B14F-4D97-AF65-F5344CB8AC3E}">
        <p14:creationId xmlns:p14="http://schemas.microsoft.com/office/powerpoint/2010/main" val="1717327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7329" y="136525"/>
            <a:ext cx="6115562" cy="800100"/>
          </a:xfrm>
        </p:spPr>
        <p:txBody>
          <a:bodyPr/>
          <a:lstStyle/>
          <a:p>
            <a:r>
              <a:rPr lang="en-US" b="1" dirty="0"/>
              <a:t>Example use of Logical Operators</a:t>
            </a:r>
          </a:p>
        </p:txBody>
      </p:sp>
      <p:sp>
        <p:nvSpPr>
          <p:cNvPr id="3" name="Slide Number Placeholder 2"/>
          <p:cNvSpPr>
            <a:spLocks noGrp="1"/>
          </p:cNvSpPr>
          <p:nvPr>
            <p:ph type="sldNum" sz="quarter" idx="12"/>
          </p:nvPr>
        </p:nvSpPr>
        <p:spPr/>
        <p:txBody>
          <a:bodyPr/>
          <a:lstStyle/>
          <a:p>
            <a:fld id="{ED16D561-1DA1-4394-AB24-90D713FB944D}" type="slidenum">
              <a:rPr lang="en-US" smtClean="0"/>
              <a:t>9</a:t>
            </a:fld>
            <a:endParaRPr lang="en-US"/>
          </a:p>
        </p:txBody>
      </p:sp>
      <p:pic>
        <p:nvPicPr>
          <p:cNvPr id="7" name="Content Placeholder 6"/>
          <p:cNvPicPr>
            <a:picLocks noGrp="1" noChangeAspect="1"/>
          </p:cNvPicPr>
          <p:nvPr>
            <p:ph idx="4294967295"/>
          </p:nvPr>
        </p:nvPicPr>
        <p:blipFill>
          <a:blip r:embed="rId2"/>
          <a:stretch>
            <a:fillRect/>
          </a:stretch>
        </p:blipFill>
        <p:spPr>
          <a:xfrm>
            <a:off x="3008671" y="1208446"/>
            <a:ext cx="5184775" cy="4102100"/>
          </a:xfrm>
          <a:prstGeom prst="rect">
            <a:avLst/>
          </a:prstGeom>
        </p:spPr>
      </p:pic>
    </p:spTree>
    <p:extLst>
      <p:ext uri="{BB962C8B-B14F-4D97-AF65-F5344CB8AC3E}">
        <p14:creationId xmlns:p14="http://schemas.microsoft.com/office/powerpoint/2010/main" val="15035472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TotalTime>
  <Words>765</Words>
  <Application>Microsoft Office PowerPoint</Application>
  <PresentationFormat>Widescreen</PresentationFormat>
  <Paragraphs>159</Paragraphs>
  <Slides>21</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30" baseType="lpstr">
      <vt:lpstr>Arial</vt:lpstr>
      <vt:lpstr>Calibri</vt:lpstr>
      <vt:lpstr>Calibri Light</vt:lpstr>
      <vt:lpstr>Courier</vt:lpstr>
      <vt:lpstr>Courier New</vt:lpstr>
      <vt:lpstr>Times New Roman</vt:lpstr>
      <vt:lpstr>Wingdings</vt:lpstr>
      <vt:lpstr>Office Theme</vt:lpstr>
      <vt:lpstr>Clip</vt:lpstr>
      <vt:lpstr>PowerPoint Presentation</vt:lpstr>
      <vt:lpstr>Branching or Selection</vt:lpstr>
      <vt:lpstr>Relational Operators</vt:lpstr>
      <vt:lpstr>Relational Operations in Action</vt:lpstr>
      <vt:lpstr>Assignment vs Comparison</vt:lpstr>
      <vt:lpstr>String Comparison</vt:lpstr>
      <vt:lpstr>String Comparison</vt:lpstr>
      <vt:lpstr>Truth Tables</vt:lpstr>
      <vt:lpstr>Example use of Logical Operators</vt:lpstr>
      <vt:lpstr>if Statement in Python</vt:lpstr>
      <vt:lpstr>Indentation</vt:lpstr>
      <vt:lpstr>Indenting code</vt:lpstr>
      <vt:lpstr>Use of Indentation and “:” for block identification</vt:lpstr>
      <vt:lpstr>Reminder that Indentation is Important</vt:lpstr>
      <vt:lpstr>Class Exercise</vt:lpstr>
      <vt:lpstr>Coding Alternatives </vt:lpstr>
      <vt:lpstr>Letter Grade Computation with ELIF</vt:lpstr>
      <vt:lpstr>Letter Grade Computation with nested IF</vt:lpstr>
      <vt:lpstr>Compound  Condition</vt:lpstr>
      <vt:lpstr>Example Logical Operator</vt:lpstr>
      <vt:lpstr>Exercise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CST 1101 Problem Solving Using Computers</dc:title>
  <dc:creator>Panos Ipeirotis</dc:creator>
  <cp:lastModifiedBy>Douglas Moody</cp:lastModifiedBy>
  <cp:revision>28</cp:revision>
  <cp:lastPrinted>2017-10-06T16:47:47Z</cp:lastPrinted>
  <dcterms:created xsi:type="dcterms:W3CDTF">2016-08-19T19:32:56Z</dcterms:created>
  <dcterms:modified xsi:type="dcterms:W3CDTF">2018-08-10T16:16:40Z</dcterms:modified>
</cp:coreProperties>
</file>