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4" r:id="rId2"/>
    <p:sldId id="295" r:id="rId3"/>
    <p:sldId id="311" r:id="rId4"/>
    <p:sldId id="296" r:id="rId5"/>
    <p:sldId id="302" r:id="rId6"/>
    <p:sldId id="303" r:id="rId7"/>
    <p:sldId id="298" r:id="rId8"/>
    <p:sldId id="305" r:id="rId9"/>
    <p:sldId id="309" r:id="rId10"/>
    <p:sldId id="310" r:id="rId11"/>
    <p:sldId id="308" r:id="rId12"/>
    <p:sldId id="30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17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1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1F054-74F9-4912-8A7F-3FCAE7493D22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788A1-04FD-4181-BDAA-095F01B0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43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4155" y="819150"/>
            <a:ext cx="10363200" cy="8001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4155" y="1998406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0805" y="6356351"/>
            <a:ext cx="4695596" cy="365125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Topic:  Python Inputs /  Outputs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6362-3187-468E-8728-2C1C97AED2F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ty_tech_logo_banner.gif">
            <a:extLst>
              <a:ext uri="{FF2B5EF4-FFF2-40B4-BE49-F238E27FC236}">
                <a16:creationId xmlns:a16="http://schemas.microsoft.com/office/drawing/2014/main" id="{7C80124D-5B2B-4BA2-BCC7-00C9EB3B1C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35179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251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Topic:  Python Inputs /  Outputs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13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Topic:  Python Inputs /  Outputs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27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Topic:  Python Inputs /  Outputs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Topic:  Python Inputs /  Outputs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3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Topic:  Python Inputs /  Outputs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Topic:  Python Inputs /  Outputs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9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Topic:  Python Inputs /  Outputs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97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Topic:  Python Inputs /  Outputs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2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Topic:  Python Inputs /  Outputs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96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Topic:  Python Inputs /  Outputs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75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Topic:  Python Inputs /  Outputs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7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Topic:  Python Inputs /  Outputs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6D561-1DA1-4394-AB24-90D713FB9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2323" y="3245823"/>
            <a:ext cx="3369187" cy="800100"/>
          </a:xfrm>
        </p:spPr>
        <p:txBody>
          <a:bodyPr/>
          <a:lstStyle/>
          <a:p>
            <a:r>
              <a:rPr lang="en-US" b="1" dirty="0"/>
              <a:t>Inputs / Outputs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011CCD-06E5-421F-B4B3-9B09CEA0A0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1875" y="1383072"/>
            <a:ext cx="3971925" cy="1152525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947CCA5-E665-452F-8499-3A28A1B13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Topic:  Python Inputs /  Outputs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367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Python help for the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print() </a:t>
            </a:r>
            <a:r>
              <a:rPr lang="en-US" b="1" dirty="0"/>
              <a:t>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10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436562" y="1745789"/>
            <a:ext cx="10917238" cy="3676650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71D11-6DD8-4E2B-A10A-2CC62BB1C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Topic:  Python Inputs /  Outputs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901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print() </a:t>
            </a:r>
            <a:r>
              <a:rPr lang="en-US" b="1" dirty="0"/>
              <a:t>function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CA4A4E-ABCE-4782-8664-07F1F0F22A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11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786" y="1690688"/>
            <a:ext cx="5005210" cy="4390798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6045200" y="2677886"/>
            <a:ext cx="538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default, the value of the separator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sep</a:t>
            </a:r>
            <a:r>
              <a:rPr lang="en-US" dirty="0"/>
              <a:t>) is a white space; to change this behavior you need to assign the desired value to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sep</a:t>
            </a:r>
            <a:r>
              <a:rPr lang="en-US" dirty="0"/>
              <a:t> variable</a:t>
            </a:r>
          </a:p>
        </p:txBody>
      </p:sp>
      <p:cxnSp>
        <p:nvCxnSpPr>
          <p:cNvPr id="11" name="Straight Arrow Connector 10"/>
          <p:cNvCxnSpPr>
            <a:stCxn id="9" idx="1"/>
          </p:cNvCxnSpPr>
          <p:nvPr/>
        </p:nvCxnSpPr>
        <p:spPr>
          <a:xfrm flipH="1" flipV="1">
            <a:off x="1647372" y="2946400"/>
            <a:ext cx="4397828" cy="193151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" idx="1"/>
          </p:cNvCxnSpPr>
          <p:nvPr/>
        </p:nvCxnSpPr>
        <p:spPr>
          <a:xfrm flipH="1">
            <a:off x="4695372" y="3139551"/>
            <a:ext cx="1349828" cy="4248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45200" y="3831442"/>
            <a:ext cx="538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“\n”</a:t>
            </a:r>
            <a:r>
              <a:rPr lang="en-US" dirty="0"/>
              <a:t> is a special character that forces the Python interpreter to go to the next line and is not printed on the screen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“\t” </a:t>
            </a:r>
            <a:r>
              <a:rPr lang="en-US" dirty="0"/>
              <a:t>is a special character for tabulation</a:t>
            </a:r>
          </a:p>
          <a:p>
            <a:endParaRPr lang="en-US" dirty="0"/>
          </a:p>
        </p:txBody>
      </p:sp>
      <p:cxnSp>
        <p:nvCxnSpPr>
          <p:cNvPr id="16" name="Straight Arrow Connector 15"/>
          <p:cNvCxnSpPr>
            <a:stCxn id="15" idx="1"/>
          </p:cNvCxnSpPr>
          <p:nvPr/>
        </p:nvCxnSpPr>
        <p:spPr>
          <a:xfrm flipH="1" flipV="1">
            <a:off x="3000592" y="3877912"/>
            <a:ext cx="3044608" cy="692194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1"/>
          </p:cNvCxnSpPr>
          <p:nvPr/>
        </p:nvCxnSpPr>
        <p:spPr>
          <a:xfrm flipH="1">
            <a:off x="4992914" y="4570106"/>
            <a:ext cx="1052286" cy="738361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2315B-9B3E-4D20-A60A-BDD44F3DF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Topic:  Python Inputs /  Outputs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681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print() </a:t>
            </a:r>
            <a:r>
              <a:rPr lang="en-US" b="1" dirty="0"/>
              <a:t>function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B342BD0-4A90-489F-AB2E-69F2DE2636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12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01737" y="700855"/>
            <a:ext cx="3752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default, the print call is ended by a newline; to change this behavior you need to assign the desired value to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dirty="0"/>
              <a:t> variable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641" y="1947823"/>
            <a:ext cx="7988776" cy="4558232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8FD780-EF63-4D87-9961-EA7B60CD1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Topic:  Python Inputs /  Outputs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20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2470" y="182922"/>
            <a:ext cx="4231149" cy="800100"/>
          </a:xfrm>
        </p:spPr>
        <p:txBody>
          <a:bodyPr>
            <a:normAutofit/>
          </a:bodyPr>
          <a:lstStyle/>
          <a:p>
            <a:r>
              <a:rPr lang="en-US" b="1" dirty="0"/>
              <a:t>Input – Process - Output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6EC18-8D11-456D-8323-CD6B4CDDD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Topic:  Python Inputs /  Outputs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7BCB1C0-7775-49BA-9266-1BE76167E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664" y="1862077"/>
            <a:ext cx="8409859" cy="415362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Many  programs involving capturing input from the user,  processing that data, and presenting some form of output.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Examples include: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Accepting an amount of money in dollars, doing calculations to determine the amount of euros, outputting the amount in euros.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Capturing all  the test scores for a student, calculating the average an determining the letter grade,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displayin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the letter grade on the screen.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Inputting a building address, figuring the set of directions from the current location to that address, showing the sequence of directions.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1D9D5F2-83B0-4A7B-AF87-C62316D403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5241" y="842298"/>
            <a:ext cx="3230340" cy="9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408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5924" y="209550"/>
            <a:ext cx="3460954" cy="800100"/>
          </a:xfrm>
        </p:spPr>
        <p:txBody>
          <a:bodyPr/>
          <a:lstStyle/>
          <a:p>
            <a:r>
              <a:rPr lang="en-US" b="1" dirty="0"/>
              <a:t>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552551" y="1633279"/>
            <a:ext cx="8534400" cy="4097595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sz="5100" dirty="0"/>
              <a:t>When the </a:t>
            </a:r>
            <a:r>
              <a:rPr lang="en-US" sz="5100" b="1" dirty="0">
                <a:latin typeface="Courier"/>
              </a:rPr>
              <a:t>input()</a:t>
            </a:r>
            <a:r>
              <a:rPr lang="en-US" sz="5100" dirty="0"/>
              <a:t> function is called, the program flow will be stopped until the user has given an input and has ended the input with the return key. </a:t>
            </a:r>
          </a:p>
          <a:p>
            <a:pPr algn="l"/>
            <a:endParaRPr lang="en-US" sz="5100" dirty="0"/>
          </a:p>
          <a:p>
            <a:pPr algn="l"/>
            <a:r>
              <a:rPr lang="en-US" sz="5100" dirty="0"/>
              <a:t>The </a:t>
            </a:r>
            <a:r>
              <a:rPr lang="en-US" sz="5100" b="1" dirty="0">
                <a:latin typeface="Courier"/>
              </a:rPr>
              <a:t>input()</a:t>
            </a:r>
            <a:r>
              <a:rPr lang="en-US" sz="5100" dirty="0"/>
              <a:t> provided by the user will be interpreted:</a:t>
            </a:r>
          </a:p>
          <a:p>
            <a:pPr lvl="1" algn="l"/>
            <a:r>
              <a:rPr lang="en-US" sz="5100" b="1" dirty="0">
                <a:solidFill>
                  <a:schemeClr val="accent1">
                    <a:lumMod val="50000"/>
                  </a:schemeClr>
                </a:solidFill>
              </a:rPr>
              <a:t>If the user puts in an integer or float value, the </a:t>
            </a:r>
            <a:r>
              <a:rPr lang="en-US" sz="5100" b="1" dirty="0">
                <a:solidFill>
                  <a:schemeClr val="accent1">
                    <a:lumMod val="50000"/>
                  </a:schemeClr>
                </a:solidFill>
                <a:latin typeface="Courier"/>
              </a:rPr>
              <a:t>input()</a:t>
            </a:r>
            <a:r>
              <a:rPr lang="en-US" sz="5100" b="1" dirty="0">
                <a:solidFill>
                  <a:schemeClr val="accent1">
                    <a:lumMod val="50000"/>
                  </a:schemeClr>
                </a:solidFill>
              </a:rPr>
              <a:t> function returns this integer value. NO QUOTES WHILE SUBMITTING THE VALUE.</a:t>
            </a:r>
          </a:p>
          <a:p>
            <a:pPr lvl="1" algn="l"/>
            <a:r>
              <a:rPr lang="en-US" sz="5100" b="1" dirty="0">
                <a:solidFill>
                  <a:schemeClr val="accent1">
                    <a:lumMod val="50000"/>
                  </a:schemeClr>
                </a:solidFill>
              </a:rPr>
              <a:t>If the user puts in a string, the </a:t>
            </a:r>
            <a:r>
              <a:rPr lang="en-US" sz="5100" b="1" dirty="0">
                <a:solidFill>
                  <a:schemeClr val="accent1">
                    <a:lumMod val="50000"/>
                  </a:schemeClr>
                </a:solidFill>
                <a:latin typeface="Courier"/>
              </a:rPr>
              <a:t>input()</a:t>
            </a:r>
            <a:r>
              <a:rPr lang="en-US" sz="5100" b="1" dirty="0">
                <a:solidFill>
                  <a:schemeClr val="accent1">
                    <a:lumMod val="50000"/>
                  </a:schemeClr>
                </a:solidFill>
              </a:rPr>
              <a:t> function returns a string value. QUOTES</a:t>
            </a:r>
          </a:p>
          <a:p>
            <a:pPr algn="l"/>
            <a:endParaRPr lang="en-US" sz="5100" dirty="0"/>
          </a:p>
          <a:p>
            <a:pPr algn="l"/>
            <a:r>
              <a:rPr lang="en-US" sz="5100" dirty="0"/>
              <a:t>The </a:t>
            </a:r>
            <a:r>
              <a:rPr lang="en-US" sz="5100" b="1" dirty="0" err="1">
                <a:latin typeface="Courier"/>
              </a:rPr>
              <a:t>raw_input</a:t>
            </a:r>
            <a:r>
              <a:rPr lang="en-US" sz="5100" b="1" dirty="0">
                <a:latin typeface="Courier"/>
              </a:rPr>
              <a:t>()</a:t>
            </a:r>
            <a:r>
              <a:rPr lang="en-US" sz="5100" dirty="0"/>
              <a:t> function ALWAYS returns a string (irrespectively whether your submission had or did not have quotes)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6EC18-8D11-456D-8323-CD6B4CDDD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Topic:  Python Inputs /  Outputs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674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3229" y="207169"/>
            <a:ext cx="2876755" cy="800100"/>
          </a:xfrm>
        </p:spPr>
        <p:txBody>
          <a:bodyPr/>
          <a:lstStyle/>
          <a:p>
            <a:r>
              <a:rPr lang="en-US" b="1" dirty="0"/>
              <a:t>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759542" y="1253613"/>
            <a:ext cx="8534400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Built-in function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r>
              <a:rPr lang="en-US" b="1" dirty="0"/>
              <a:t> </a:t>
            </a:r>
            <a:r>
              <a:rPr lang="en-US" dirty="0"/>
              <a:t>takes a string argument. This string is used as a prompt. Returns:</a:t>
            </a:r>
          </a:p>
          <a:p>
            <a:pPr lvl="1" algn="l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if the submitted information was in quotes</a:t>
            </a:r>
          </a:p>
          <a:p>
            <a:pPr lvl="1" algn="l"/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or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if the submitted information was a number</a:t>
            </a:r>
          </a:p>
          <a:p>
            <a:pPr lvl="1" algn="l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Error otherwise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632" y="3252557"/>
            <a:ext cx="6598581" cy="2793560"/>
          </a:xfrm>
          <a:prstGeom prst="rect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D9AFF-366F-440E-A467-2F9D85DD6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Topic:  Python Inputs /  Outputs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06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5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920182" y="1177482"/>
            <a:ext cx="5960806" cy="501103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EC8AF1-4008-4B7C-BDE5-D603724E4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Topic:  Python Inputs /  Outputs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8C000E3-113E-4C99-8E93-FD37BC6EC6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5924" y="209550"/>
            <a:ext cx="4008282" cy="800100"/>
          </a:xfrm>
        </p:spPr>
        <p:txBody>
          <a:bodyPr/>
          <a:lstStyle/>
          <a:p>
            <a:r>
              <a:rPr lang="en-US" b="1" dirty="0"/>
              <a:t>Example Sequence</a:t>
            </a:r>
          </a:p>
        </p:txBody>
      </p:sp>
    </p:spTree>
    <p:extLst>
      <p:ext uri="{BB962C8B-B14F-4D97-AF65-F5344CB8AC3E}">
        <p14:creationId xmlns:p14="http://schemas.microsoft.com/office/powerpoint/2010/main" val="2660148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7290" y="229214"/>
            <a:ext cx="5119329" cy="800100"/>
          </a:xfrm>
        </p:spPr>
        <p:txBody>
          <a:bodyPr/>
          <a:lstStyle/>
          <a:p>
            <a:r>
              <a:rPr lang="en-US" b="1" dirty="0"/>
              <a:t>Type Conversion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26530276"/>
              </p:ext>
            </p:extLst>
          </p:nvPr>
        </p:nvGraphicFramePr>
        <p:xfrm>
          <a:off x="704645" y="1518920"/>
          <a:ext cx="10515599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0145">
                  <a:extLst>
                    <a:ext uri="{9D8B030D-6E8A-4147-A177-3AD203B41FA5}">
                      <a16:colId xmlns:a16="http://schemas.microsoft.com/office/drawing/2014/main" val="913738818"/>
                    </a:ext>
                  </a:extLst>
                </a:gridCol>
                <a:gridCol w="3972576">
                  <a:extLst>
                    <a:ext uri="{9D8B030D-6E8A-4147-A177-3AD203B41FA5}">
                      <a16:colId xmlns:a16="http://schemas.microsoft.com/office/drawing/2014/main" val="1491079946"/>
                    </a:ext>
                  </a:extLst>
                </a:gridCol>
                <a:gridCol w="4782878">
                  <a:extLst>
                    <a:ext uri="{9D8B030D-6E8A-4147-A177-3AD203B41FA5}">
                      <a16:colId xmlns:a16="http://schemas.microsoft.com/office/drawing/2014/main" val="30120904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String, float </a:t>
                      </a:r>
                      <a:r>
                        <a:rPr lang="en-US" sz="1800" dirty="0">
                          <a:sym typeface="Wingdings" panose="05000000000000000000" pitchFamily="2" charset="2"/>
                        </a:rPr>
                        <a:t> integer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&gt;&gt;&gt; year = </a:t>
                      </a:r>
                      <a:r>
                        <a:rPr lang="en-US" sz="1800" dirty="0" err="1">
                          <a:solidFill>
                            <a:srgbClr val="7030A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"2014"</a:t>
                      </a: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&gt;&gt;&gt; year</a:t>
                      </a:r>
                    </a:p>
                    <a:p>
                      <a:r>
                        <a:rPr lang="en-US" sz="18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2014</a:t>
                      </a:r>
                    </a:p>
                    <a:p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&gt;&gt;&gt; 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</a:t>
                      </a: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(year)</a:t>
                      </a:r>
                    </a:p>
                    <a:p>
                      <a:r>
                        <a:rPr lang="en-US" sz="18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&lt;type '</a:t>
                      </a:r>
                      <a:r>
                        <a:rPr lang="en-US" sz="1800" dirty="0" err="1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'&gt;</a:t>
                      </a:r>
                    </a:p>
                    <a:p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&gt;&gt;&gt; </a:t>
                      </a:r>
                      <a:r>
                        <a:rPr lang="en-US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newPi</a:t>
                      </a: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</a:t>
                      </a:r>
                      <a:r>
                        <a:rPr lang="en-US" sz="1800" dirty="0" err="1">
                          <a:solidFill>
                            <a:srgbClr val="7030A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(3.14)</a:t>
                      </a:r>
                    </a:p>
                    <a:p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&gt;&gt;&gt; </a:t>
                      </a:r>
                      <a:r>
                        <a:rPr lang="en-US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newPi</a:t>
                      </a:r>
                      <a:endParaRPr lang="en-US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&gt;&gt;&gt; 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</a:t>
                      </a: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newPi</a:t>
                      </a: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US" sz="18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&lt;type '</a:t>
                      </a:r>
                      <a:r>
                        <a:rPr lang="en-US" sz="1800" dirty="0" err="1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210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float()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String, integer </a:t>
                      </a:r>
                      <a:r>
                        <a:rPr lang="en-US" sz="1800" dirty="0">
                          <a:sym typeface="Wingdings" panose="05000000000000000000" pitchFamily="2" charset="2"/>
                        </a:rPr>
                        <a:t> float</a:t>
                      </a:r>
                      <a:endParaRPr lang="en-US" sz="1800" dirty="0"/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&gt;&gt;&gt; 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float</a:t>
                      </a: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sz="1800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"3.14"</a:t>
                      </a: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r>
                        <a:rPr lang="en-US" sz="18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3.14</a:t>
                      </a:r>
                    </a:p>
                    <a:p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&gt;&gt;&gt; 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float</a:t>
                      </a: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(5)</a:t>
                      </a:r>
                    </a:p>
                    <a:p>
                      <a:r>
                        <a:rPr lang="en-US" sz="18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941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Integer, float </a:t>
                      </a:r>
                      <a:r>
                        <a:rPr lang="en-US" sz="1800" dirty="0">
                          <a:sym typeface="Wingdings" panose="05000000000000000000" pitchFamily="2" charset="2"/>
                        </a:rPr>
                        <a:t> string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&gt;&gt;&gt; year = </a:t>
                      </a:r>
                      <a:r>
                        <a:rPr lang="en-US" sz="1800" dirty="0" err="1">
                          <a:solidFill>
                            <a:srgbClr val="7030A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</a:t>
                      </a:r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(2017)</a:t>
                      </a:r>
                    </a:p>
                    <a:p>
                      <a:r>
                        <a:rPr lang="en-US" sz="18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&gt;&gt;&gt; year</a:t>
                      </a:r>
                    </a:p>
                    <a:p>
                      <a:r>
                        <a:rPr lang="en-US" sz="1800" dirty="0">
                          <a:solidFill>
                            <a:srgbClr val="0070C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'2017'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275806"/>
                  </a:ext>
                </a:extLst>
              </a:tr>
            </a:tbl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0A4DC-3100-4959-90B8-C090A30EB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Topic:  Python Inputs /  Outputs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181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Built-in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b="1" dirty="0"/>
              <a:t> </a:t>
            </a:r>
            <a:r>
              <a:rPr lang="en-US" dirty="0"/>
              <a:t>function.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574" y="3105048"/>
            <a:ext cx="4370485" cy="2147888"/>
          </a:xfrm>
          <a:prstGeom prst="rect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9B0D15-A33D-4B15-867E-BEE6CCC06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Topic:  Python Inputs /  Outputs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092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1897" y="295684"/>
            <a:ext cx="7495458" cy="8001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print() </a:t>
            </a:r>
            <a:r>
              <a:rPr lang="en-US" b="1" dirty="0"/>
              <a:t>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163484" y="1378974"/>
            <a:ext cx="8534400" cy="1752600"/>
          </a:xfrm>
        </p:spPr>
        <p:txBody>
          <a:bodyPr>
            <a:noAutofit/>
          </a:bodyPr>
          <a:lstStyle/>
          <a:p>
            <a:pPr algn="l"/>
            <a:r>
              <a:rPr lang="en-US" dirty="0"/>
              <a:t>In Python 3,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/>
              <a:t>is a function* (in Python 2 it was a statement / function) </a:t>
            </a:r>
            <a:r>
              <a:rPr lang="en-US" dirty="0">
                <a:sym typeface="Wingdings" panose="05000000000000000000" pitchFamily="2" charset="2"/>
              </a:rPr>
              <a:t>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print() </a:t>
            </a:r>
            <a:r>
              <a:rPr lang="en-US" dirty="0">
                <a:sym typeface="Wingdings" panose="05000000000000000000" pitchFamily="2" charset="2"/>
              </a:rPr>
              <a:t>requires, the value(s) to be printed should be submitted in parenthesis. </a:t>
            </a:r>
          </a:p>
          <a:p>
            <a:pPr algn="l"/>
            <a:r>
              <a:rPr lang="en-US" dirty="0"/>
              <a:t>The </a:t>
            </a:r>
            <a:r>
              <a:rPr lang="ru-RU" dirty="0"/>
              <a:t>(</a:t>
            </a:r>
            <a:r>
              <a:rPr lang="en-US" dirty="0"/>
              <a:t>default</a:t>
            </a:r>
            <a:r>
              <a:rPr lang="ru-RU" dirty="0"/>
              <a:t>) </a:t>
            </a:r>
            <a:r>
              <a:rPr lang="en-US" dirty="0"/>
              <a:t>arguments of the print function are the following ones:</a:t>
            </a:r>
            <a:br>
              <a:rPr lang="en-US" dirty="0"/>
            </a:br>
            <a:endParaRPr lang="en-US" dirty="0"/>
          </a:p>
          <a:p>
            <a:pPr marL="0" indent="0" algn="l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print(value1, ...,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=' ', end='\n', file=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sys.stdout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flush=False)</a:t>
            </a:r>
          </a:p>
          <a:p>
            <a:pPr marL="0" indent="0" algn="l">
              <a:buNone/>
            </a:pPr>
            <a:endParaRPr lang="en-US" dirty="0"/>
          </a:p>
          <a:p>
            <a:pPr algn="l"/>
            <a:r>
              <a:rPr lang="en-US" dirty="0"/>
              <a:t>The print function can print an arbitrary number of values ("value1, value2, ..."), which are separated by commas.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9143" y="6356350"/>
            <a:ext cx="2560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more on functions later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765732-5D2F-4910-927D-E60612DB6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Topic:  Python Inputs /  Outputs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614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print() </a:t>
            </a:r>
            <a:r>
              <a:rPr lang="en-US" b="1" dirty="0"/>
              <a:t>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print function can print an arbitrary number of values ("value1, value2, ..."), which are separated by commas.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print(value1, ...,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=' ', end='\n', file=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sys.stdout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flush=False)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6D561-1DA1-4394-AB24-90D713FB944D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1653" y="4001294"/>
            <a:ext cx="2622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list all the values (variable names, or surface values) separated by a comma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78910" y="5059561"/>
            <a:ext cx="2622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default Python will put a white space between the listed variables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20624" y="4001294"/>
            <a:ext cx="2622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default Python will go to the next line after the print statement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16338" y="4924624"/>
            <a:ext cx="2622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default Python will print the values on the screen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047481" y="3853175"/>
            <a:ext cx="2622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default Python will forcibly flush the stream</a:t>
            </a:r>
          </a:p>
        </p:txBody>
      </p:sp>
      <p:cxnSp>
        <p:nvCxnSpPr>
          <p:cNvPr id="12" name="Straight Arrow Connector 11"/>
          <p:cNvCxnSpPr>
            <a:stCxn id="6" idx="0"/>
          </p:cNvCxnSpPr>
          <p:nvPr/>
        </p:nvCxnSpPr>
        <p:spPr>
          <a:xfrm flipV="1">
            <a:off x="1642655" y="3570514"/>
            <a:ext cx="541745" cy="43078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0"/>
          </p:cNvCxnSpPr>
          <p:nvPr/>
        </p:nvCxnSpPr>
        <p:spPr>
          <a:xfrm flipV="1">
            <a:off x="4189912" y="3570514"/>
            <a:ext cx="310968" cy="148904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0"/>
          </p:cNvCxnSpPr>
          <p:nvPr/>
        </p:nvCxnSpPr>
        <p:spPr>
          <a:xfrm flipV="1">
            <a:off x="5931626" y="3570514"/>
            <a:ext cx="164374" cy="43078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0"/>
          </p:cNvCxnSpPr>
          <p:nvPr/>
        </p:nvCxnSpPr>
        <p:spPr>
          <a:xfrm flipV="1">
            <a:off x="7927340" y="3570514"/>
            <a:ext cx="0" cy="135411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0297886" y="3570514"/>
            <a:ext cx="6713" cy="28266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FEE81-295B-4EC6-996A-DDB2A0781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Topic:  Python Inputs /  Outputs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802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604</Words>
  <Application>Microsoft Office PowerPoint</Application>
  <PresentationFormat>Widescreen</PresentationFormat>
  <Paragraphs>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Courier</vt:lpstr>
      <vt:lpstr>Courier New</vt:lpstr>
      <vt:lpstr>Wingdings</vt:lpstr>
      <vt:lpstr>Office Theme</vt:lpstr>
      <vt:lpstr>Inputs / Outputs</vt:lpstr>
      <vt:lpstr>Input – Process - Output</vt:lpstr>
      <vt:lpstr>Input</vt:lpstr>
      <vt:lpstr>Input</vt:lpstr>
      <vt:lpstr>Example Sequence</vt:lpstr>
      <vt:lpstr>Type Conversion Functions</vt:lpstr>
      <vt:lpstr>Output</vt:lpstr>
      <vt:lpstr>print() function</vt:lpstr>
      <vt:lpstr>print() function</vt:lpstr>
      <vt:lpstr>Python help for the  print() function</vt:lpstr>
      <vt:lpstr>print() function</vt:lpstr>
      <vt:lpstr>print() function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CST 1101 Problem Solving Using Computers</dc:title>
  <dc:creator>Panos Ipeirotis</dc:creator>
  <cp:lastModifiedBy>Douglas Moody</cp:lastModifiedBy>
  <cp:revision>27</cp:revision>
  <dcterms:created xsi:type="dcterms:W3CDTF">2016-08-19T19:32:56Z</dcterms:created>
  <dcterms:modified xsi:type="dcterms:W3CDTF">2018-08-10T15:48:47Z</dcterms:modified>
</cp:coreProperties>
</file>