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8" r:id="rId3"/>
    <p:sldId id="269" r:id="rId4"/>
    <p:sldId id="270" r:id="rId5"/>
    <p:sldId id="271" r:id="rId6"/>
    <p:sldId id="272" r:id="rId7"/>
    <p:sldId id="259" r:id="rId8"/>
    <p:sldId id="274" r:id="rId9"/>
    <p:sldId id="275" r:id="rId10"/>
    <p:sldId id="273" r:id="rId11"/>
    <p:sldId id="260" r:id="rId12"/>
    <p:sldId id="261" r:id="rId13"/>
    <p:sldId id="262" r:id="rId14"/>
    <p:sldId id="276" r:id="rId15"/>
    <p:sldId id="263"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368"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1899DB-73EE-4470-8454-4EA2A4BD8CE3}" type="datetimeFigureOut">
              <a:rPr lang="en-US" smtClean="0"/>
              <a:t>8/5/2018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16606C-7B55-4251-8F3A-0A60B712C070}" type="slidenum">
              <a:rPr lang="en-US" smtClean="0"/>
              <a:t>‹#›</a:t>
            </a:fld>
            <a:endParaRPr lang="en-US"/>
          </a:p>
        </p:txBody>
      </p:sp>
    </p:spTree>
    <p:extLst>
      <p:ext uri="{BB962C8B-B14F-4D97-AF65-F5344CB8AC3E}">
        <p14:creationId xmlns:p14="http://schemas.microsoft.com/office/powerpoint/2010/main" val="1068553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5B2FB-97F3-42DB-AC70-01FC6842B2B9}" type="datetimeFigureOut">
              <a:rPr lang="en-US" smtClean="0"/>
              <a:t>8/5/2018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B6CC8-F277-437E-B2AA-ACC9D95AB1A3}" type="slidenum">
              <a:rPr lang="en-US" smtClean="0"/>
              <a:t>‹#›</a:t>
            </a:fld>
            <a:endParaRPr lang="en-US"/>
          </a:p>
        </p:txBody>
      </p:sp>
    </p:spTree>
    <p:extLst>
      <p:ext uri="{BB962C8B-B14F-4D97-AF65-F5344CB8AC3E}">
        <p14:creationId xmlns:p14="http://schemas.microsoft.com/office/powerpoint/2010/main" val="374144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2498103" y="6356350"/>
            <a:ext cx="3521697" cy="365125"/>
          </a:xfrm>
        </p:spPr>
        <p:txBody>
          <a:bodyPr/>
          <a:lstStyle>
            <a:lvl1pPr>
              <a:defRPr sz="1600"/>
            </a:lvl1pPr>
          </a:lstStyle>
          <a:p>
            <a:r>
              <a:rPr lang="en-US"/>
              <a:t>CST1101 Topic: Variables</a:t>
            </a:r>
            <a:endParaRPr lang="en-US" dirty="0"/>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pic>
        <p:nvPicPr>
          <p:cNvPr id="7" name="Picture 6" descr="city_tech_logo_banner.gif">
            <a:extLst>
              <a:ext uri="{FF2B5EF4-FFF2-40B4-BE49-F238E27FC236}">
                <a16:creationId xmlns:a16="http://schemas.microsoft.com/office/drawing/2014/main" id="{7C80124D-5B2B-4BA2-BCC7-00C9EB3B1C27}"/>
              </a:ext>
            </a:extLst>
          </p:cNvPr>
          <p:cNvPicPr>
            <a:picLocks noChangeAspect="1"/>
          </p:cNvPicPr>
          <p:nvPr userDrawn="1"/>
        </p:nvPicPr>
        <p:blipFill>
          <a:blip r:embed="rId2" cstate="print"/>
          <a:srcRect/>
          <a:stretch>
            <a:fillRect/>
          </a:stretch>
        </p:blipFill>
        <p:spPr bwMode="auto">
          <a:xfrm>
            <a:off x="0" y="0"/>
            <a:ext cx="2638425" cy="800100"/>
          </a:xfrm>
          <a:prstGeom prst="rect">
            <a:avLst/>
          </a:prstGeom>
          <a:noFill/>
          <a:ln w="9525">
            <a:noFill/>
            <a:miter lim="800000"/>
            <a:headEnd/>
            <a:tailEnd/>
          </a:ln>
        </p:spPr>
      </p:pic>
    </p:spTree>
    <p:extLst>
      <p:ext uri="{BB962C8B-B14F-4D97-AF65-F5344CB8AC3E}">
        <p14:creationId xmlns:p14="http://schemas.microsoft.com/office/powerpoint/2010/main" val="887477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Variables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47261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Variables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51457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Variables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168527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CST1101 Topic: Variables</a:t>
            </a:r>
          </a:p>
        </p:txBody>
      </p:sp>
      <p:sp>
        <p:nvSpPr>
          <p:cNvPr id="6" name="Slide Number Placeholder 5"/>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75716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14830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CST1101 Topic: Variables</a:t>
            </a:r>
          </a:p>
        </p:txBody>
      </p:sp>
      <p:sp>
        <p:nvSpPr>
          <p:cNvPr id="9" name="Slide Number Placeholder 8"/>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5181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CST1101 Topic: Variables</a:t>
            </a:r>
          </a:p>
        </p:txBody>
      </p:sp>
      <p:sp>
        <p:nvSpPr>
          <p:cNvPr id="5" name="Slide Number Placeholder 4"/>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118610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CST1101 Topic: Variables</a:t>
            </a:r>
          </a:p>
        </p:txBody>
      </p:sp>
      <p:sp>
        <p:nvSpPr>
          <p:cNvPr id="4" name="Slide Number Placeholder 3"/>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223897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28216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CST1101 Topic: 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a:t>
            </a:fld>
            <a:endParaRPr lang="en-US"/>
          </a:p>
        </p:txBody>
      </p:sp>
    </p:spTree>
    <p:extLst>
      <p:ext uri="{BB962C8B-B14F-4D97-AF65-F5344CB8AC3E}">
        <p14:creationId xmlns:p14="http://schemas.microsoft.com/office/powerpoint/2010/main" val="3242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CST1101 Topic: Variables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C6362-3187-468E-8728-2C1C97AED2FC}" type="slidenum">
              <a:rPr lang="en-US" smtClean="0"/>
              <a:t>‹#›</a:t>
            </a:fld>
            <a:endParaRPr lang="en-US"/>
          </a:p>
        </p:txBody>
      </p:sp>
    </p:spTree>
    <p:extLst>
      <p:ext uri="{BB962C8B-B14F-4D97-AF65-F5344CB8AC3E}">
        <p14:creationId xmlns:p14="http://schemas.microsoft.com/office/powerpoint/2010/main" val="141455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8742" y="1946788"/>
            <a:ext cx="2529540" cy="2308324"/>
          </a:xfrm>
          <a:prstGeom prst="rect">
            <a:avLst/>
          </a:prstGeom>
          <a:noFill/>
        </p:spPr>
        <p:txBody>
          <a:bodyPr wrap="none" rtlCol="0">
            <a:spAutoFit/>
          </a:bodyPr>
          <a:lstStyle/>
          <a:p>
            <a:pPr algn="ctr"/>
            <a:r>
              <a:rPr lang="en-US" sz="4800" b="1" dirty="0"/>
              <a:t>TOPIC:</a:t>
            </a:r>
          </a:p>
          <a:p>
            <a:pPr algn="ctr"/>
            <a:endParaRPr lang="en-US" sz="4800" b="1" dirty="0"/>
          </a:p>
          <a:p>
            <a:pPr algn="ctr"/>
            <a:r>
              <a:rPr lang="en-US" sz="4800" b="1" dirty="0"/>
              <a:t>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1</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Tree>
    <p:extLst>
      <p:ext uri="{BB962C8B-B14F-4D97-AF65-F5344CB8AC3E}">
        <p14:creationId xmlns:p14="http://schemas.microsoft.com/office/powerpoint/2010/main" val="114838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10</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grpSp>
        <p:nvGrpSpPr>
          <p:cNvPr id="6" name="Group 5">
            <a:extLst>
              <a:ext uri="{FF2B5EF4-FFF2-40B4-BE49-F238E27FC236}">
                <a16:creationId xmlns:a16="http://schemas.microsoft.com/office/drawing/2014/main" id="{CA5D3AEF-CA54-44CA-A569-3BE281A90630}"/>
              </a:ext>
            </a:extLst>
          </p:cNvPr>
          <p:cNvGrpSpPr/>
          <p:nvPr/>
        </p:nvGrpSpPr>
        <p:grpSpPr>
          <a:xfrm>
            <a:off x="3266308" y="208378"/>
            <a:ext cx="3738072" cy="1859330"/>
            <a:chOff x="1109136" y="1690308"/>
            <a:chExt cx="3738072" cy="1859330"/>
          </a:xfrm>
        </p:grpSpPr>
        <p:sp>
          <p:nvSpPr>
            <p:cNvPr id="10" name="Arrow: Right 9">
              <a:extLst>
                <a:ext uri="{FF2B5EF4-FFF2-40B4-BE49-F238E27FC236}">
                  <a16:creationId xmlns:a16="http://schemas.microsoft.com/office/drawing/2014/main" id="{CA2F9403-3CF2-4E59-9E5C-492F1DFB750C}"/>
                </a:ext>
              </a:extLst>
            </p:cNvPr>
            <p:cNvSpPr/>
            <p:nvPr/>
          </p:nvSpPr>
          <p:spPr>
            <a:xfrm>
              <a:off x="1687867" y="1690308"/>
              <a:ext cx="3159341" cy="1612208"/>
            </a:xfrm>
            <a:prstGeom prst="rightArrow">
              <a:avLst/>
            </a:prstGeom>
            <a:solidFill>
              <a:srgbClr val="A9C7F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213B4FF-11C1-403B-B5F9-49929F2E5B76}"/>
                </a:ext>
              </a:extLst>
            </p:cNvPr>
            <p:cNvSpPr/>
            <p:nvPr/>
          </p:nvSpPr>
          <p:spPr>
            <a:xfrm>
              <a:off x="1109136" y="2780197"/>
              <a:ext cx="3338004" cy="769441"/>
            </a:xfrm>
            <a:prstGeom prst="rect">
              <a:avLst/>
            </a:prstGeom>
            <a:noFill/>
          </p:spPr>
          <p:txBody>
            <a:bodyPr wrap="square" lIns="91440" tIns="45720" rIns="91440" bIns="45720">
              <a:spAutoFit/>
            </a:bodyPr>
            <a:lstStyle/>
            <a:p>
              <a:pPr algn="ctr"/>
              <a:r>
                <a:rPr lang="en-US" sz="4400" b="1" cap="none" spc="0" dirty="0">
                  <a:ln w="22225">
                    <a:solidFill>
                      <a:schemeClr val="accent2"/>
                    </a:solidFill>
                    <a:prstDash val="solid"/>
                  </a:ln>
                  <a:solidFill>
                    <a:schemeClr val="accent2">
                      <a:lumMod val="40000"/>
                      <a:lumOff val="60000"/>
                    </a:schemeClr>
                  </a:solidFill>
                  <a:effectLst/>
                </a:rPr>
                <a:t>Challenges</a:t>
              </a:r>
            </a:p>
          </p:txBody>
        </p:sp>
      </p:grpSp>
      <p:sp>
        <p:nvSpPr>
          <p:cNvPr id="12" name="TextBox 11">
            <a:extLst>
              <a:ext uri="{FF2B5EF4-FFF2-40B4-BE49-F238E27FC236}">
                <a16:creationId xmlns:a16="http://schemas.microsoft.com/office/drawing/2014/main" id="{D4640F2C-EFE8-4505-ADCF-9291B5DBF31C}"/>
              </a:ext>
            </a:extLst>
          </p:cNvPr>
          <p:cNvSpPr txBox="1"/>
          <p:nvPr/>
        </p:nvSpPr>
        <p:spPr>
          <a:xfrm>
            <a:off x="585928" y="2420412"/>
            <a:ext cx="8273988" cy="3139321"/>
          </a:xfrm>
          <a:prstGeom prst="rect">
            <a:avLst/>
          </a:prstGeom>
          <a:noFill/>
        </p:spPr>
        <p:txBody>
          <a:bodyPr wrap="square" rtlCol="0">
            <a:spAutoFit/>
          </a:bodyPr>
          <a:lstStyle/>
          <a:p>
            <a:pPr marL="342900" indent="-342900">
              <a:buAutoNum type="arabicPeriod"/>
            </a:pPr>
            <a:r>
              <a:rPr lang="en-US" b="1" dirty="0"/>
              <a:t>Calculate the perimeter of a rectangle that is 5 inches by 3 inches.</a:t>
            </a:r>
          </a:p>
          <a:p>
            <a:pPr marL="342900" indent="-342900">
              <a:buAutoNum type="arabicPeriod"/>
            </a:pPr>
            <a:endParaRPr lang="en-US" b="1" dirty="0"/>
          </a:p>
          <a:p>
            <a:pPr marL="342900" indent="-342900">
              <a:buAutoNum type="arabicPeriod"/>
            </a:pPr>
            <a:r>
              <a:rPr lang="en-US" b="1" dirty="0"/>
              <a:t>What is the average of these test scores:   94,80, 95</a:t>
            </a:r>
          </a:p>
          <a:p>
            <a:pPr marL="342900" indent="-342900">
              <a:buAutoNum type="arabicPeriod"/>
            </a:pPr>
            <a:endParaRPr lang="en-US" b="1" dirty="0"/>
          </a:p>
          <a:p>
            <a:pPr marL="342900" indent="-342900">
              <a:buAutoNum type="arabicPeriod"/>
            </a:pPr>
            <a:r>
              <a:rPr lang="en-US" b="1" dirty="0"/>
              <a:t>How old is someone born on today’s month and day, but in the year  1993?</a:t>
            </a:r>
          </a:p>
          <a:p>
            <a:pPr marL="342900" indent="-342900">
              <a:buAutoNum type="arabicPeriod"/>
            </a:pPr>
            <a:endParaRPr lang="en-US" b="1" dirty="0"/>
          </a:p>
          <a:p>
            <a:pPr marL="342900" indent="-342900">
              <a:buAutoNum type="arabicPeriod"/>
            </a:pPr>
            <a:r>
              <a:rPr lang="en-US" b="1" dirty="0"/>
              <a:t>How many days  are between   May 2 and August 13?  Hint: create some variables like  </a:t>
            </a:r>
            <a:r>
              <a:rPr lang="en-US" b="1" dirty="0" err="1"/>
              <a:t>Days_In_May</a:t>
            </a:r>
            <a:r>
              <a:rPr lang="en-US" b="1" dirty="0"/>
              <a:t> = 31.</a:t>
            </a:r>
          </a:p>
          <a:p>
            <a:endParaRPr lang="en-US" b="1" dirty="0"/>
          </a:p>
          <a:p>
            <a:pPr marL="342900" indent="-342900">
              <a:buAutoNum type="arabicPeriod"/>
            </a:pPr>
            <a:endParaRPr lang="en-US" b="1" dirty="0"/>
          </a:p>
          <a:p>
            <a:pPr marL="342900" indent="-342900">
              <a:buAutoNum type="arabicPeriod"/>
            </a:pPr>
            <a:endParaRPr lang="en-US" b="1" dirty="0"/>
          </a:p>
        </p:txBody>
      </p:sp>
      <p:sp>
        <p:nvSpPr>
          <p:cNvPr id="3" name="TextBox 2">
            <a:extLst>
              <a:ext uri="{FF2B5EF4-FFF2-40B4-BE49-F238E27FC236}">
                <a16:creationId xmlns:a16="http://schemas.microsoft.com/office/drawing/2014/main" id="{1FFFD656-4941-4F7A-BBC6-1BA85FEC2C03}"/>
              </a:ext>
            </a:extLst>
          </p:cNvPr>
          <p:cNvSpPr txBox="1"/>
          <p:nvPr/>
        </p:nvSpPr>
        <p:spPr>
          <a:xfrm>
            <a:off x="4172505" y="629761"/>
            <a:ext cx="2270814" cy="769441"/>
          </a:xfrm>
          <a:prstGeom prst="rect">
            <a:avLst/>
          </a:prstGeom>
          <a:noFill/>
        </p:spPr>
        <p:txBody>
          <a:bodyPr wrap="none" rtlCol="0">
            <a:spAutoFit/>
          </a:bodyPr>
          <a:lstStyle/>
          <a:p>
            <a:r>
              <a:rPr lang="en-US" sz="4400" dirty="0"/>
              <a:t>Variables</a:t>
            </a:r>
          </a:p>
        </p:txBody>
      </p:sp>
    </p:spTree>
    <p:extLst>
      <p:ext uri="{BB962C8B-B14F-4D97-AF65-F5344CB8AC3E}">
        <p14:creationId xmlns:p14="http://schemas.microsoft.com/office/powerpoint/2010/main" val="262098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11</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5" name="Rectangle 4">
            <a:extLst>
              <a:ext uri="{FF2B5EF4-FFF2-40B4-BE49-F238E27FC236}">
                <a16:creationId xmlns:a16="http://schemas.microsoft.com/office/drawing/2014/main" id="{1FF49528-F5D7-4A8B-AFF3-FDC624179F2D}"/>
              </a:ext>
            </a:extLst>
          </p:cNvPr>
          <p:cNvSpPr/>
          <p:nvPr/>
        </p:nvSpPr>
        <p:spPr>
          <a:xfrm>
            <a:off x="616330" y="1473246"/>
            <a:ext cx="7911339" cy="1200329"/>
          </a:xfrm>
          <a:prstGeom prst="rect">
            <a:avLst/>
          </a:prstGeom>
        </p:spPr>
        <p:txBody>
          <a:bodyPr wrap="square">
            <a:spAutoFit/>
          </a:bodyPr>
          <a:lstStyle/>
          <a:p>
            <a:pPr marL="285750" indent="-285750">
              <a:buFont typeface="Arial" panose="020B0604020202020204" pitchFamily="34" charset="0"/>
              <a:buChar char="•"/>
            </a:pPr>
            <a:r>
              <a:rPr lang="en-US" dirty="0"/>
              <a:t>Variables can be very useful during the processing of loops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Often a variable can be used to hold a value that is a function of the loop index.</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470BF5D6-48B8-42B8-8DB8-C15719399948}"/>
              </a:ext>
            </a:extLst>
          </p:cNvPr>
          <p:cNvSpPr txBox="1"/>
          <p:nvPr/>
        </p:nvSpPr>
        <p:spPr>
          <a:xfrm>
            <a:off x="3067235" y="284206"/>
            <a:ext cx="4385569" cy="523220"/>
          </a:xfrm>
          <a:prstGeom prst="rect">
            <a:avLst/>
          </a:prstGeom>
          <a:noFill/>
        </p:spPr>
        <p:txBody>
          <a:bodyPr wrap="square" rtlCol="0">
            <a:spAutoFit/>
          </a:bodyPr>
          <a:lstStyle/>
          <a:p>
            <a:pPr algn="ctr"/>
            <a:r>
              <a:rPr lang="en-US" sz="2800" b="1" dirty="0"/>
              <a:t>Variables in Loops</a:t>
            </a:r>
          </a:p>
        </p:txBody>
      </p:sp>
      <p:sp>
        <p:nvSpPr>
          <p:cNvPr id="3" name="TextBox 2">
            <a:extLst>
              <a:ext uri="{FF2B5EF4-FFF2-40B4-BE49-F238E27FC236}">
                <a16:creationId xmlns:a16="http://schemas.microsoft.com/office/drawing/2014/main" id="{D8CA9FED-2B4D-44E8-A107-3A1307CE1A4D}"/>
              </a:ext>
            </a:extLst>
          </p:cNvPr>
          <p:cNvSpPr txBox="1"/>
          <p:nvPr/>
        </p:nvSpPr>
        <p:spPr>
          <a:xfrm>
            <a:off x="1553592" y="2743200"/>
            <a:ext cx="6587957" cy="369332"/>
          </a:xfrm>
          <a:prstGeom prst="rect">
            <a:avLst/>
          </a:prstGeom>
          <a:noFill/>
        </p:spPr>
        <p:txBody>
          <a:bodyPr wrap="none" rtlCol="0">
            <a:spAutoFit/>
          </a:bodyPr>
          <a:lstStyle/>
          <a:p>
            <a:r>
              <a:rPr lang="en-US" dirty="0"/>
              <a:t>Example:     Draw  a set of rectangles that 50,100,150…600  in length</a:t>
            </a:r>
          </a:p>
        </p:txBody>
      </p:sp>
      <p:sp>
        <p:nvSpPr>
          <p:cNvPr id="9" name="Rectangle 8">
            <a:extLst>
              <a:ext uri="{FF2B5EF4-FFF2-40B4-BE49-F238E27FC236}">
                <a16:creationId xmlns:a16="http://schemas.microsoft.com/office/drawing/2014/main" id="{B0D7EE1F-75AA-4BDE-86CA-8DBAF7924299}"/>
              </a:ext>
            </a:extLst>
          </p:cNvPr>
          <p:cNvSpPr/>
          <p:nvPr/>
        </p:nvSpPr>
        <p:spPr>
          <a:xfrm>
            <a:off x="1309456" y="3182157"/>
            <a:ext cx="4572000" cy="2862322"/>
          </a:xfrm>
          <a:prstGeom prst="rect">
            <a:avLst/>
          </a:prstGeom>
        </p:spPr>
        <p:txBody>
          <a:bodyPr>
            <a:spAutoFit/>
          </a:bodyPr>
          <a:lstStyle/>
          <a:p>
            <a:r>
              <a:rPr lang="en-US" dirty="0"/>
              <a:t>   </a:t>
            </a:r>
            <a:r>
              <a:rPr lang="en-US" dirty="0" err="1"/>
              <a:t>MoveDown</a:t>
            </a:r>
            <a:r>
              <a:rPr lang="en-US" dirty="0"/>
              <a:t>(100)</a:t>
            </a:r>
          </a:p>
          <a:p>
            <a:r>
              <a:rPr lang="en-US" dirty="0"/>
              <a:t>   For </a:t>
            </a:r>
            <a:r>
              <a:rPr lang="en-US" dirty="0" err="1"/>
              <a:t>loopindex</a:t>
            </a:r>
            <a:r>
              <a:rPr lang="en-US" dirty="0"/>
              <a:t> in range(1,12):</a:t>
            </a:r>
          </a:p>
          <a:p>
            <a:r>
              <a:rPr lang="en-US" dirty="0"/>
              <a:t>   </a:t>
            </a:r>
            <a:r>
              <a:rPr lang="en-US" dirty="0" err="1"/>
              <a:t>len</a:t>
            </a:r>
            <a:r>
              <a:rPr lang="en-US" dirty="0"/>
              <a:t> = </a:t>
            </a:r>
            <a:r>
              <a:rPr lang="en-US" dirty="0" err="1"/>
              <a:t>loopindex</a:t>
            </a:r>
            <a:endParaRPr lang="en-US" dirty="0"/>
          </a:p>
          <a:p>
            <a:r>
              <a:rPr lang="en-US" dirty="0"/>
              <a:t>   </a:t>
            </a:r>
            <a:r>
              <a:rPr lang="en-US" dirty="0" err="1"/>
              <a:t>len</a:t>
            </a:r>
            <a:r>
              <a:rPr lang="en-US" dirty="0"/>
              <a:t> = </a:t>
            </a:r>
            <a:r>
              <a:rPr lang="en-US" dirty="0" err="1"/>
              <a:t>len</a:t>
            </a:r>
            <a:r>
              <a:rPr lang="en-US" dirty="0"/>
              <a:t> * 50</a:t>
            </a:r>
          </a:p>
          <a:p>
            <a:r>
              <a:rPr lang="en-US" dirty="0"/>
              <a:t>   </a:t>
            </a:r>
            <a:r>
              <a:rPr lang="en-US" dirty="0" err="1"/>
              <a:t>WriteText</a:t>
            </a:r>
            <a:r>
              <a:rPr lang="en-US" dirty="0"/>
              <a:t>( </a:t>
            </a:r>
            <a:r>
              <a:rPr lang="en-US" dirty="0" err="1"/>
              <a:t>len</a:t>
            </a:r>
            <a:r>
              <a:rPr lang="en-US" dirty="0"/>
              <a:t> , 20)</a:t>
            </a:r>
          </a:p>
          <a:p>
            <a:r>
              <a:rPr lang="en-US" dirty="0"/>
              <a:t>   </a:t>
            </a:r>
            <a:r>
              <a:rPr lang="en-US" dirty="0" err="1"/>
              <a:t>MoveRight</a:t>
            </a:r>
            <a:r>
              <a:rPr lang="en-US" dirty="0"/>
              <a:t>(100)</a:t>
            </a:r>
          </a:p>
          <a:p>
            <a:r>
              <a:rPr lang="en-US" dirty="0"/>
              <a:t>   </a:t>
            </a:r>
            <a:r>
              <a:rPr lang="en-US" dirty="0" err="1"/>
              <a:t>FillRectangle</a:t>
            </a:r>
            <a:r>
              <a:rPr lang="en-US" dirty="0"/>
              <a:t>(len,30)</a:t>
            </a:r>
          </a:p>
          <a:p>
            <a:r>
              <a:rPr lang="en-US" dirty="0"/>
              <a:t>   </a:t>
            </a:r>
            <a:r>
              <a:rPr lang="en-US" dirty="0" err="1"/>
              <a:t>MoveLeft</a:t>
            </a:r>
            <a:r>
              <a:rPr lang="en-US" dirty="0"/>
              <a:t>(100)</a:t>
            </a:r>
          </a:p>
          <a:p>
            <a:r>
              <a:rPr lang="en-US" dirty="0"/>
              <a:t>   </a:t>
            </a:r>
            <a:r>
              <a:rPr lang="en-US" dirty="0" err="1"/>
              <a:t>MoveDown</a:t>
            </a:r>
            <a:r>
              <a:rPr lang="en-US" dirty="0"/>
              <a:t>(50)</a:t>
            </a:r>
          </a:p>
          <a:p>
            <a:r>
              <a:rPr lang="en-US" dirty="0"/>
              <a:t>   # end of loop: </a:t>
            </a:r>
            <a:r>
              <a:rPr lang="en-US" dirty="0" err="1"/>
              <a:t>loopindex</a:t>
            </a:r>
            <a:endParaRPr lang="en-US" dirty="0"/>
          </a:p>
        </p:txBody>
      </p:sp>
      <p:pic>
        <p:nvPicPr>
          <p:cNvPr id="10" name="Picture 9">
            <a:extLst>
              <a:ext uri="{FF2B5EF4-FFF2-40B4-BE49-F238E27FC236}">
                <a16:creationId xmlns:a16="http://schemas.microsoft.com/office/drawing/2014/main" id="{CB785D43-5866-4C7F-A047-EBAB6D7B59A1}"/>
              </a:ext>
            </a:extLst>
          </p:cNvPr>
          <p:cNvPicPr>
            <a:picLocks noChangeAspect="1"/>
          </p:cNvPicPr>
          <p:nvPr/>
        </p:nvPicPr>
        <p:blipFill>
          <a:blip r:embed="rId2"/>
          <a:stretch>
            <a:fillRect/>
          </a:stretch>
        </p:blipFill>
        <p:spPr>
          <a:xfrm>
            <a:off x="4847570" y="3260858"/>
            <a:ext cx="2853246" cy="2853246"/>
          </a:xfrm>
          <a:prstGeom prst="rect">
            <a:avLst/>
          </a:prstGeom>
        </p:spPr>
      </p:pic>
    </p:spTree>
    <p:extLst>
      <p:ext uri="{BB962C8B-B14F-4D97-AF65-F5344CB8AC3E}">
        <p14:creationId xmlns:p14="http://schemas.microsoft.com/office/powerpoint/2010/main" val="44950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12</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pic>
        <p:nvPicPr>
          <p:cNvPr id="3" name="Picture 2">
            <a:extLst>
              <a:ext uri="{FF2B5EF4-FFF2-40B4-BE49-F238E27FC236}">
                <a16:creationId xmlns:a16="http://schemas.microsoft.com/office/drawing/2014/main" id="{6B088170-8C95-418D-952C-E1B0E7EA8581}"/>
              </a:ext>
            </a:extLst>
          </p:cNvPr>
          <p:cNvPicPr>
            <a:picLocks noChangeAspect="1"/>
          </p:cNvPicPr>
          <p:nvPr/>
        </p:nvPicPr>
        <p:blipFill rotWithShape="1">
          <a:blip r:embed="rId2"/>
          <a:srcRect l="2466" t="3538" r="28563" b="36066"/>
          <a:stretch/>
        </p:blipFill>
        <p:spPr>
          <a:xfrm>
            <a:off x="441185" y="1857466"/>
            <a:ext cx="3284738" cy="2876365"/>
          </a:xfrm>
          <a:prstGeom prst="rect">
            <a:avLst/>
          </a:prstGeom>
        </p:spPr>
      </p:pic>
      <p:grpSp>
        <p:nvGrpSpPr>
          <p:cNvPr id="8" name="Group 7">
            <a:extLst>
              <a:ext uri="{FF2B5EF4-FFF2-40B4-BE49-F238E27FC236}">
                <a16:creationId xmlns:a16="http://schemas.microsoft.com/office/drawing/2014/main" id="{2E4F5B04-9858-455B-B16E-E53B609EF65F}"/>
              </a:ext>
            </a:extLst>
          </p:cNvPr>
          <p:cNvGrpSpPr/>
          <p:nvPr/>
        </p:nvGrpSpPr>
        <p:grpSpPr>
          <a:xfrm>
            <a:off x="2859518" y="-1864"/>
            <a:ext cx="3693682" cy="1859330"/>
            <a:chOff x="1153526" y="1690308"/>
            <a:chExt cx="3693682" cy="1859330"/>
          </a:xfrm>
        </p:grpSpPr>
        <p:grpSp>
          <p:nvGrpSpPr>
            <p:cNvPr id="9" name="Group 8">
              <a:extLst>
                <a:ext uri="{FF2B5EF4-FFF2-40B4-BE49-F238E27FC236}">
                  <a16:creationId xmlns:a16="http://schemas.microsoft.com/office/drawing/2014/main" id="{0151E7C8-093F-499C-BF4D-FA5A020635FB}"/>
                </a:ext>
              </a:extLst>
            </p:cNvPr>
            <p:cNvGrpSpPr/>
            <p:nvPr/>
          </p:nvGrpSpPr>
          <p:grpSpPr>
            <a:xfrm>
              <a:off x="1687867" y="1690308"/>
              <a:ext cx="3159341" cy="1612208"/>
              <a:chOff x="1306127" y="1326301"/>
              <a:chExt cx="3869554" cy="2340223"/>
            </a:xfrm>
          </p:grpSpPr>
          <p:sp>
            <p:nvSpPr>
              <p:cNvPr id="11" name="Arrow: Right 10">
                <a:extLst>
                  <a:ext uri="{FF2B5EF4-FFF2-40B4-BE49-F238E27FC236}">
                    <a16:creationId xmlns:a16="http://schemas.microsoft.com/office/drawing/2014/main" id="{816B7B2B-FD55-43EF-98EF-50C774AF823C}"/>
                  </a:ext>
                </a:extLst>
              </p:cNvPr>
              <p:cNvSpPr/>
              <p:nvPr/>
            </p:nvSpPr>
            <p:spPr>
              <a:xfrm>
                <a:off x="1306127" y="1326301"/>
                <a:ext cx="3869554" cy="2340223"/>
              </a:xfrm>
              <a:prstGeom prst="rightArrow">
                <a:avLst/>
              </a:prstGeom>
              <a:solidFill>
                <a:srgbClr val="A9C7F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75D18C-BB3F-4F10-9D58-F698A333B7C3}"/>
                  </a:ext>
                </a:extLst>
              </p:cNvPr>
              <p:cNvPicPr>
                <a:picLocks noChangeAspect="1"/>
              </p:cNvPicPr>
              <p:nvPr/>
            </p:nvPicPr>
            <p:blipFill>
              <a:blip r:embed="rId3"/>
              <a:stretch>
                <a:fillRect/>
              </a:stretch>
            </p:blipFill>
            <p:spPr>
              <a:xfrm>
                <a:off x="1306127" y="1956083"/>
                <a:ext cx="3301383" cy="1100461"/>
              </a:xfrm>
              <a:prstGeom prst="rect">
                <a:avLst/>
              </a:prstGeom>
            </p:spPr>
          </p:pic>
        </p:grpSp>
        <p:sp>
          <p:nvSpPr>
            <p:cNvPr id="10" name="Rectangle 9">
              <a:extLst>
                <a:ext uri="{FF2B5EF4-FFF2-40B4-BE49-F238E27FC236}">
                  <a16:creationId xmlns:a16="http://schemas.microsoft.com/office/drawing/2014/main" id="{259CCECA-7D3F-467E-A176-B9EDB00CCA3F}"/>
                </a:ext>
              </a:extLst>
            </p:cNvPr>
            <p:cNvSpPr/>
            <p:nvPr/>
          </p:nvSpPr>
          <p:spPr>
            <a:xfrm>
              <a:off x="1153526" y="2780197"/>
              <a:ext cx="3338004" cy="769441"/>
            </a:xfrm>
            <a:prstGeom prst="rect">
              <a:avLst/>
            </a:prstGeom>
            <a:noFill/>
          </p:spPr>
          <p:txBody>
            <a:bodyPr wrap="square" lIns="91440" tIns="45720" rIns="91440" bIns="45720">
              <a:spAutoFit/>
            </a:bodyPr>
            <a:lstStyle/>
            <a:p>
              <a:pPr algn="ctr"/>
              <a:r>
                <a:rPr lang="en-US" sz="4400" b="1" cap="none" spc="0" dirty="0">
                  <a:ln w="22225">
                    <a:solidFill>
                      <a:schemeClr val="accent2"/>
                    </a:solidFill>
                    <a:prstDash val="solid"/>
                  </a:ln>
                  <a:solidFill>
                    <a:schemeClr val="accent2">
                      <a:lumMod val="40000"/>
                      <a:lumOff val="60000"/>
                    </a:schemeClr>
                  </a:solidFill>
                  <a:effectLst/>
                </a:rPr>
                <a:t>Challenges</a:t>
              </a:r>
            </a:p>
          </p:txBody>
        </p:sp>
      </p:grpSp>
      <p:sp>
        <p:nvSpPr>
          <p:cNvPr id="13" name="TextBox 12">
            <a:extLst>
              <a:ext uri="{FF2B5EF4-FFF2-40B4-BE49-F238E27FC236}">
                <a16:creationId xmlns:a16="http://schemas.microsoft.com/office/drawing/2014/main" id="{9732F120-6F4F-4C86-85A1-D73FDC09DA8A}"/>
              </a:ext>
            </a:extLst>
          </p:cNvPr>
          <p:cNvSpPr txBox="1"/>
          <p:nvPr/>
        </p:nvSpPr>
        <p:spPr>
          <a:xfrm>
            <a:off x="571651" y="4980953"/>
            <a:ext cx="3023806" cy="1754326"/>
          </a:xfrm>
          <a:prstGeom prst="rect">
            <a:avLst/>
          </a:prstGeom>
          <a:noFill/>
        </p:spPr>
        <p:txBody>
          <a:bodyPr wrap="square" rtlCol="0">
            <a:spAutoFit/>
          </a:bodyPr>
          <a:lstStyle/>
          <a:p>
            <a:r>
              <a:rPr lang="en-US" b="1" dirty="0"/>
              <a:t>Make a lotter card as shown above. Use Loops. Calculate  the number to print by using the 2 loop indexes of your nested loop.</a:t>
            </a:r>
          </a:p>
          <a:p>
            <a:endParaRPr lang="en-US" b="1" dirty="0"/>
          </a:p>
        </p:txBody>
      </p:sp>
      <p:sp>
        <p:nvSpPr>
          <p:cNvPr id="14" name="AutoShape 4" descr="data:image/png;base64,/9j/4AAQSkZJRgABAQEAYABgAAD/2wBDAAgGBgcGBQgHBwcJCQgKDBQNDAsLDBkSEw8UHRofHh0aHBwgJC4nICIsIxwcKDcpLDAxNDQ0Hyc5PTgyPC4zNDL/2wBDAQkJCQwLDBgNDRgyIRwhMjIyMjIyMjIyMjIyMjIyMjIyMjIyMjIyMjIyMjIyMjIyMjIyMjIyMjIyMjIyMjIyMjL/wAARCAH0Af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i6KKK+ZP3E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r1LWta0/wxpOgRp4b0m6a50+OV5JoF3FsDPbmtKdNSTbdrHFi8XKjKEIQ5nK/VLZX6nltFer+EPEOneJtbOnTeFtHhQwvJvjt1zkfUV5SeponTUUpJ3uLC4udapOlUhyuNnunvft6CUUUVmdwUUUUAFFFFABRRRQAUUUUAFFFFABRRRQAUUUUAFFFFABRRRQAUUUUAFFFFABRRRQAUUUUAFFFFABRRRQAUUUUAFFFFABRRRQAUUUUAFFFFABRRRQAUUUUAFFFFABRRRQAUUUUAFFFFABRRRQAUUUUAFFFFABXq/iHwhqfibSPDk2nm2KQ6bEj+ZKFOdoNeUUuT6mtKc1FNSV7nDi8LUrThUpT5XG+6vurd0eueBPAms6D4j+23v2byfIdP3c245PTiuZPwq8SZ/wCXL/wIH+FHwqJ/4TLr/wAusv8AIVxJJyeTW8pU/Zx93v19PI82jRxn12qlVV7Q+x/i6cx23/CqvEn/AE5f+BA/woHwp8SE4H2In/r4H+FcTk+pro/ARP8AwnOkc/8ALf8AoaiDpSko8r18/wDgHTiI4+jSlU9rF8qb+Dsv8RhXlrLYX1xZzY82CRon2nIypwcH8KgrU8Tf8jVq/wD1+zf+hmsusJKzaPTozc6cZPqkFFFFI0CiiigAooooAKKKKACiiigAooooAKKKKACiiigAooooAKKKKACiiigAooooAKKKKACiiigAooooAKKKKACiiigAooooAKKKKACiiigAooooAKKKKACiiigAooooAKKKKACiiigAooooAKKKKACiiigDt/hV/wAjl/26y/yFcSeprtvhSCfGeAOTay/0rLPgLxTn/kC3P6f410OEpUo8qvq/0PIjiKVHH1faSUbxhu0v5jnK6PwF/wAj1pH/AF3/AKGj/hAvFP8A0Bbn9P8AGtzwd4O8Q6f4u027utKnigily7tjCjB96VKlNTWj3Kx2OwssLUSqRvyvquxynib/AJGrV/8Ar9m/9DNZddnr3gnxLdeItTuIdIuHilupXRhjDKWJB61n/wDCBeKf+gLc/p/jUzpVOZ+6zTD47CqjBOrHZdV29TnKK6P/AIQLxT/0Bbn9P8aP+EC8U/8AQFuf0/xpeyqfyv7jb6/hP+fsf/Al/mc5RW5eeDvENhaSXV1pU8UEQ3O7Ywo/OsOolGUd1Y2pVqdVXpyUl5O4UUUUjUKKKKACiiigAooooAKKKKACiiigAooooAKKKKACiiigAooooAKKKKACiiigAooooAKKKKACiiigAooooAKKKKACiiigAooooAKKKKACiiigAooooAKKKKACiiigAooooAKKKKACiiigCe1vLqxm860uJbeXGN8TlWx9RV3/AISbXv8AoNaj/wCBT/41l0U1JrZmcqNObvKKfyNT/hJte/6DWo/+BT/410HgnXtYuvGelwXGq30sTzYZJLh2Vhg9QTXF10fgL/ketI/67/0Na0py9pHXqcWOw9FYWq1BfC+i7EniHxDrcPiXVIotYv0jS7lVVW5cBQHOABnpWZ/wk2vf9BrUf/Ap/wDGjxN/yNWr/wDX7N/6Gay6mc5cz1NMPh6Low9xbLouxqf8JNr3/Qa1H/wKf/Gj/hJte/6DWo/+BT/41l0VPPLub/VqP8i+5HoXh7Ur/UfAXi43t7cXOyKLZ50rPtyWzjJ4rz2u48I/8iD4x/65Q/zauHrSq24Qv2/VnFgIxjXxCirLmX/pEQooorE9MKKKKACiiigAooooAKKKKACiiigAooooAKKKKACiiigAooooAKKKKACiiigAooooAKKKKACiiigAooooAKKKKACiiigAooooAKKKKACiiigAooooAKKKKACiiigAooooAKKKKACiiigAooooAK6PwF/yPWkf9d/6Gucro/AX/I9aR/13/oa0pfxI+qOTH/7pV/wy/JlDxN/yNWr/APX7N/6Gay61PE3/ACNWr/8AX7N/6Gay6mfxM0w38GHovyCiiipNzuPCP/Ig+Mf+uUP82rh67jwj/wAiD4x/65Q/zauHrap8EPT9Webgv94xH+Jf+kRCiiisT0gooooAKKKKACiiigAooooAKKKKACiiigAooooAKKKKACiiigAooooAKKKKACiiigAooooAKKKKACiiigAooooAKKKKACiiigAooooAKKKKACiiigAooooAKKKKACiiigAooooAKKKKACiiigArc8HXlvYeL9NuruVYoIpdzu3RRg1h0U4y5ZJ9jKtSVWnKm9pJr7z0LUvDvhPUdUu70+NII/tEzy7PsxO3cxOM596q/wDCI+E/+h4g/wDAU/8AxVcPRWrqwbvyL8f8zhjgK8YqKxErLyh/8idx/wAIj4T/AOh4g/8AAU//ABVH/CI+E/8AoeIP/AU//FVw9FHtIfyL8f8AMf1LEf8AQRL7of8AyJ6/oGgaBbeFfEVtb+J4ri3njjE84gIEABOCRnnPP5VzH/CI+E/+h4g/8BT/APFUeEf+RB8Y/wDXKH+bVw9a1KkeWPurbz7vzODCYSu69dKvJWkukdfdj/d+Wh3H/CI+E/8AoeIP/AU//FUf8Ij4T/6HiD/wFP8A8VXD0Vl7SH8i/H/M7/qWI/6CJfdD/wCRO4/4RHwn/wBDxB/4Cn/4qj/hEfCf/Q8Qf+Ap/wDiq4eij2kP5F+P+YfUsR/0ES+6H/yJ6DYeAvDuqXsdnZeMYpriTOyNbU5OBk/xegNcHcw/Z7qaDdu8t2TOOuDiuq+GP/I/6d9Jf/RbVzWpf8hS8/67v/6Eac+V01JK2r/QnCutDFzo1KjmlGL1S6uS6JdirRRRWB6gUUUUAFFFFABRRRQAUUUUAFFFFABRRRQAUUUUAFFFFABRRRQAUUUUAFFFFABRRRQAUUUUAFFFFABRRRQAUUUUAFFFFABRRRQAUUUUAFFFFABRRRQAUUUUAFFFFABRRRQAUUUUAFFFFABRRRQB3HhH/kQfGP8A1yh/m1cPXceEf+RB8Y/9cof5tXD1tU+CHp+rPNwX+8Yj/Ev/AEiIUUUViekFFFFAHX/DH/kf9O+kv/otq5rUv+Qpef8AXd//AEI10vwx/wCR/wBO+kv/AKLaua1L/kKXn/Xd/wD0I1s/4K9X+SPNp/8AIxqf4I/nMq0UUViekFFFFABRRRQAUUUUAFFFFABRRRQAUUUUAFFFFABRRRQAUUUUAFFFFABRRRQAUUUUAFFFFABRRRQAUUUUAFFFFABRRRQAUUUUAFFFFABRRRQAUUUUAFFFFABRRRQAUUUUAFFFFABRRRQAUUUUAdx4R/5EHxj/ANcof5tXD13HhH/kQfGP/XKH+bVw9bVPgh6fqzzcF/vGI/xL/wBIiFFFFYnpBRRRQB1/wx/5H/TvpL/6Laua1L/kKXn/AF3f/wBCNdL8Mf8Akf8ATvpL/wCi2rmtS/5Cl5/13f8A9CNbP+CvV/kjzaf/ACMan+CP5zKtFFFYnpBRRRQAUUUUAFFFFABRRRQAUUUUAFFFFABRRRQAUUUUAFFFFABRRRQAUUUUAFFFFABRRRQAUUUUAFFFFABRRRQAUUUUAFFFFABRRRQAUUUUAFFFFABRRRQAUUUUAFFFFABRRRQAUUUUAFFFFAHoXgGwudU8IeK7Kzj8y4mSFUXcBk5bueKzP+FY+Lf+gYv/AIER/wDxVcrDcz2+fInki3ddjkZ/Kpf7Sv8A/n9uf+/rf41vz03FKSenn/wDy3hcXCtUqUZxSm09Yt9Eukl2Ol/4Vj4t/wCgYv8A4ER//FUf8Kx8W/8AQMX/AMCI/wD4qua/tK//AOf25/7+t/jR/aV//wA/tz/39b/Glej2f3/8Ar2eY/8APyH/AIC//kzpf+FY+Lf+gYv/AIER/wDxVH/CsfFv/QMX/wACI/8A4qua/tK//wCf25/7+t/jR/aV/wD8/tz/AN/W/wAaL0ez+/8A4AezzH/n5D/wF/8AyZ6P4F8C+ItF8X2d/f2Iitow+9/ORsZRgOAc9SKxL34a+K5r+4lTTVKPKzKftEfIJP8AtUfDW9u5vHmnpLdTuhEmVaQkH923auc1HUb5dTuwLy4AEzgDzW9T71q3S9ktHu+vp5HBCGO+vTtON+WP2Xa15f3jc/4Vj4t/6Bi/+BEf/wAVR/wrHxb/ANAxf/AiP/4qua/tK/8A+f25/wC/rf40f2lf/wDP7c/9/W/xrK9Hs/v/AOAd/s8x/wCfkP8AwF//ACZ0v/CsfFv/AEDF/wDAiP8A+Ko/4Vj4t/6Bi/8AgRH/APFVzX9pX/8Az+3P/f1v8aP7Sv8A/n9uf+/rf40Xo9n9/wDwA9nmP/PyH/gL/wDkzpf+FY+Lf+gYv/gRH/8AFUf8Kx8W/wDQMX/wIj/+Krmv7Sv/APn9uf8Av63+NH9pX/8Az+3P/f1v8aL0ez+//gB7PMf+fkP/AAF//Jm9d/DvxPY2c13cacEggQySN58ZwoGScA1y9d74Iuri40PxYJp5ZANMfAdyccN61wVKpGKSlHqVgq1edSpSrtNxa2TW6v1bCiiisj0AooooAKKKKACiiigAooooAKKKKACiiigAooooAKKKKACiiigAooooAKKKKACiiigAooooAKKKKACiiigAooooAKKKKACiiigAooooAKKKKACiiigAooooAKKKKACiiigAooooAKKKKAOv+GP/ACP+nfSX/wBFtXNal/yFLz/ru/8A6Ea6X4Y/8j/p30l/9FtXNal/yFLz/ru//oRrZ/wV6v8AJHm0/wDkY1P8EfzmVaKKKxPSCiiigAooooA7jwH/AMgTxd/2DG/k1cPXceA/+QJ4u/7BjfyauHraf8OHz/M87C/73iPWP/pKCiiisT0QooooAKKKKACiiigAooooAKKKKACiiigAooooAKKKKACiiigAooooAKKKKACiiigAooooAKKKKACiiigAooooAKKKKACiiigAooooAKKKKACiiigAooooAKKKKACiiigAooooAKKKKAOv+GP/ACP+nfSX/wBFtXNal/yFLz/ru/8A6Ea6X4Y/8j/p30l/9FtXNal/yFLz/ru//oRrZ/wV6v8AJHm0/wDkY1P8EfzmVaKKKxPSCiiigAooooA7jwH/AMgTxd/2DG/k1cPXceA/+QJ4u/7BjfyauHraf8OHz/M87C/73iPWP/pKCiiisT0QooooAKKKKACiiigAooooAKKKKACiiigAooooAKKKKACiiigAooooAKKKKACiiigAooooAKKKKACiiigAooooAKKKKACiiigAooooAKKKKACiiigAooooAKKKKACiiigAooooAKKKKAOv+GP/ACP+nfSX/wBFtXNal/yFLz/ru/8A6Ea6X4Y/8j/p30l/9FtXNal/yFLz/ru//oRrZ/wV6v8AJHm0/wDkY1P8EfzmVaKKKxPSCiiigAooooA7jwH/AMgTxd/2DG/k1cPXceA/+QJ4u/7BjfyauHraf8OHz/M87C/73iPWP/pKCiiisT0QooooAKKKKACiiigAooooAKKKKACiiigAooooAKKKKACiiigAooooAKKKKACiiigAooooAKKKKACiiigAooooAKKKKACiiigAooooAKKKKACiiigAooooAKKKKACiiigAooooAKKKKAOo+Hd3bWPjexuLu4iggQSbpJWCqMowHJ961brwRpdxdzTDxnowEkjPjzBxk59a4KitY1Eo8slc8+tgqk67r0qji2ktk9m319TuP+ED0z/odNF/7+D/ABo/4QPTP+h00X/v4P8AGuHop+0p/wAn4sX1XF/9BD/8Bj/kdx/wgemf9Dpov/fwf40f8IHpn/Q6aL/38H+NcPRR7Sn/ACfiw+q4v/oIf/gMf8juP+ED0z/odNF/7+D/ABo/4QPTP+h00X/v4P8AGuHoo9pT/k/Fh9Vxf/QQ/wDwGP8Aken6XpeleGtB8Q/8VNpd5Jd2DxRxwyjcWwcd+c15hRRU1KikkkrWNcLhZUJTnOfM5Wu7JbK3QKKKKzOw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D/2Q==">
            <a:extLst>
              <a:ext uri="{FF2B5EF4-FFF2-40B4-BE49-F238E27FC236}">
                <a16:creationId xmlns:a16="http://schemas.microsoft.com/office/drawing/2014/main" id="{EB00FDC5-B189-42AF-8C9C-6FAB3EA0B57D}"/>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a:extLst>
              <a:ext uri="{FF2B5EF4-FFF2-40B4-BE49-F238E27FC236}">
                <a16:creationId xmlns:a16="http://schemas.microsoft.com/office/drawing/2014/main" id="{2D25C380-3DBC-4FC0-9A84-95140406F8C9}"/>
              </a:ext>
            </a:extLst>
          </p:cNvPr>
          <p:cNvPicPr>
            <a:picLocks noChangeAspect="1"/>
          </p:cNvPicPr>
          <p:nvPr/>
        </p:nvPicPr>
        <p:blipFill rotWithShape="1">
          <a:blip r:embed="rId4"/>
          <a:srcRect l="39309" t="47465"/>
          <a:stretch/>
        </p:blipFill>
        <p:spPr>
          <a:xfrm>
            <a:off x="4973529" y="2044208"/>
            <a:ext cx="2890422" cy="2501969"/>
          </a:xfrm>
          <a:prstGeom prst="rect">
            <a:avLst/>
          </a:prstGeom>
        </p:spPr>
      </p:pic>
      <p:sp>
        <p:nvSpPr>
          <p:cNvPr id="16" name="TextBox 15">
            <a:extLst>
              <a:ext uri="{FF2B5EF4-FFF2-40B4-BE49-F238E27FC236}">
                <a16:creationId xmlns:a16="http://schemas.microsoft.com/office/drawing/2014/main" id="{217C5A6D-F316-4EBF-A553-04E57A17D1CF}"/>
              </a:ext>
            </a:extLst>
          </p:cNvPr>
          <p:cNvSpPr txBox="1"/>
          <p:nvPr/>
        </p:nvSpPr>
        <p:spPr>
          <a:xfrm>
            <a:off x="4973529" y="4811842"/>
            <a:ext cx="3023806" cy="923330"/>
          </a:xfrm>
          <a:prstGeom prst="rect">
            <a:avLst/>
          </a:prstGeom>
          <a:noFill/>
        </p:spPr>
        <p:txBody>
          <a:bodyPr wrap="square" rtlCol="0">
            <a:spAutoFit/>
          </a:bodyPr>
          <a:lstStyle/>
          <a:p>
            <a:r>
              <a:rPr lang="en-US" b="1" dirty="0"/>
              <a:t>Create a pattern of progressively larger squares</a:t>
            </a:r>
          </a:p>
          <a:p>
            <a:endParaRPr lang="en-US" b="1" dirty="0"/>
          </a:p>
        </p:txBody>
      </p:sp>
    </p:spTree>
    <p:extLst>
      <p:ext uri="{BB962C8B-B14F-4D97-AF65-F5344CB8AC3E}">
        <p14:creationId xmlns:p14="http://schemas.microsoft.com/office/powerpoint/2010/main" val="121371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861" y="136525"/>
            <a:ext cx="3932808" cy="584775"/>
          </a:xfrm>
          <a:prstGeom prst="rect">
            <a:avLst/>
          </a:prstGeom>
          <a:noFill/>
        </p:spPr>
        <p:txBody>
          <a:bodyPr wrap="square" rtlCol="0">
            <a:spAutoFit/>
          </a:bodyPr>
          <a:lstStyle/>
          <a:p>
            <a:pPr algn="ctr"/>
            <a:r>
              <a:rPr lang="en-US" sz="3200" b="1" dirty="0"/>
              <a:t>“Constant” 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13</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5" name="TextBox 4">
            <a:extLst>
              <a:ext uri="{FF2B5EF4-FFF2-40B4-BE49-F238E27FC236}">
                <a16:creationId xmlns:a16="http://schemas.microsoft.com/office/drawing/2014/main" id="{D74BFB79-50D2-4BC7-B5FE-8E0C77BD1D53}"/>
              </a:ext>
            </a:extLst>
          </p:cNvPr>
          <p:cNvSpPr txBox="1"/>
          <p:nvPr/>
        </p:nvSpPr>
        <p:spPr>
          <a:xfrm>
            <a:off x="665827" y="1550400"/>
            <a:ext cx="8273988" cy="2585323"/>
          </a:xfrm>
          <a:prstGeom prst="rect">
            <a:avLst/>
          </a:prstGeom>
          <a:noFill/>
        </p:spPr>
        <p:txBody>
          <a:bodyPr wrap="square" rtlCol="0">
            <a:spAutoFit/>
          </a:bodyPr>
          <a:lstStyle/>
          <a:p>
            <a:r>
              <a:rPr lang="en-US" b="1" dirty="0"/>
              <a:t>At times , variables are used to store value that will not change, during this execution of the instruction set</a:t>
            </a:r>
          </a:p>
          <a:p>
            <a:endParaRPr lang="en-US" b="1" dirty="0"/>
          </a:p>
          <a:p>
            <a:r>
              <a:rPr lang="en-US" b="1" dirty="0"/>
              <a:t>Examples include 98.6 (body temperature),  tax rates,  conversion measures (2.2 pounds per kilogram).</a:t>
            </a:r>
          </a:p>
          <a:p>
            <a:endParaRPr lang="en-US" b="1" dirty="0"/>
          </a:p>
          <a:p>
            <a:r>
              <a:rPr lang="en-US" b="1" dirty="0"/>
              <a:t>Generally these variables are referred to as constants. Some programming languages promote defining constant variables with special syntax.</a:t>
            </a:r>
          </a:p>
          <a:p>
            <a:endParaRPr lang="en-US" b="1" dirty="0"/>
          </a:p>
        </p:txBody>
      </p:sp>
      <p:pic>
        <p:nvPicPr>
          <p:cNvPr id="3" name="Picture 2">
            <a:extLst>
              <a:ext uri="{FF2B5EF4-FFF2-40B4-BE49-F238E27FC236}">
                <a16:creationId xmlns:a16="http://schemas.microsoft.com/office/drawing/2014/main" id="{D0773847-2C7D-4A74-B08F-1F6247BD2BE3}"/>
              </a:ext>
            </a:extLst>
          </p:cNvPr>
          <p:cNvPicPr>
            <a:picLocks noChangeAspect="1"/>
          </p:cNvPicPr>
          <p:nvPr/>
        </p:nvPicPr>
        <p:blipFill>
          <a:blip r:embed="rId2"/>
          <a:stretch>
            <a:fillRect/>
          </a:stretch>
        </p:blipFill>
        <p:spPr>
          <a:xfrm>
            <a:off x="1804802" y="3999805"/>
            <a:ext cx="2143125" cy="2143125"/>
          </a:xfrm>
          <a:prstGeom prst="rect">
            <a:avLst/>
          </a:prstGeom>
        </p:spPr>
      </p:pic>
      <p:pic>
        <p:nvPicPr>
          <p:cNvPr id="6" name="Picture 5">
            <a:extLst>
              <a:ext uri="{FF2B5EF4-FFF2-40B4-BE49-F238E27FC236}">
                <a16:creationId xmlns:a16="http://schemas.microsoft.com/office/drawing/2014/main" id="{B31C8FA5-793E-4F3E-B4F3-647922A427FE}"/>
              </a:ext>
            </a:extLst>
          </p:cNvPr>
          <p:cNvPicPr>
            <a:picLocks noChangeAspect="1"/>
          </p:cNvPicPr>
          <p:nvPr/>
        </p:nvPicPr>
        <p:blipFill>
          <a:blip r:embed="rId3"/>
          <a:stretch>
            <a:fillRect/>
          </a:stretch>
        </p:blipFill>
        <p:spPr>
          <a:xfrm>
            <a:off x="5316522" y="4195895"/>
            <a:ext cx="2647950" cy="1724025"/>
          </a:xfrm>
          <a:prstGeom prst="rect">
            <a:avLst/>
          </a:prstGeom>
        </p:spPr>
      </p:pic>
    </p:spTree>
    <p:extLst>
      <p:ext uri="{BB962C8B-B14F-4D97-AF65-F5344CB8AC3E}">
        <p14:creationId xmlns:p14="http://schemas.microsoft.com/office/powerpoint/2010/main" val="3313819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5861" y="136525"/>
            <a:ext cx="3932808" cy="584775"/>
          </a:xfrm>
          <a:prstGeom prst="rect">
            <a:avLst/>
          </a:prstGeom>
          <a:noFill/>
        </p:spPr>
        <p:txBody>
          <a:bodyPr wrap="square" rtlCol="0">
            <a:spAutoFit/>
          </a:bodyPr>
          <a:lstStyle/>
          <a:p>
            <a:pPr algn="ctr"/>
            <a:r>
              <a:rPr lang="en-US" sz="3200" b="1" dirty="0"/>
              <a:t>Data Types</a:t>
            </a:r>
          </a:p>
        </p:txBody>
      </p:sp>
      <p:sp>
        <p:nvSpPr>
          <p:cNvPr id="7" name="Slide Number Placeholder 6"/>
          <p:cNvSpPr>
            <a:spLocks noGrp="1"/>
          </p:cNvSpPr>
          <p:nvPr>
            <p:ph type="sldNum" sz="quarter" idx="12"/>
          </p:nvPr>
        </p:nvSpPr>
        <p:spPr/>
        <p:txBody>
          <a:bodyPr/>
          <a:lstStyle/>
          <a:p>
            <a:fld id="{3D6C6362-3187-468E-8728-2C1C97AED2FC}" type="slidenum">
              <a:rPr lang="en-US" smtClean="0"/>
              <a:t>14</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5" name="TextBox 4">
            <a:extLst>
              <a:ext uri="{FF2B5EF4-FFF2-40B4-BE49-F238E27FC236}">
                <a16:creationId xmlns:a16="http://schemas.microsoft.com/office/drawing/2014/main" id="{D74BFB79-50D2-4BC7-B5FE-8E0C77BD1D53}"/>
              </a:ext>
            </a:extLst>
          </p:cNvPr>
          <p:cNvSpPr txBox="1"/>
          <p:nvPr/>
        </p:nvSpPr>
        <p:spPr>
          <a:xfrm>
            <a:off x="613275" y="1224579"/>
            <a:ext cx="8273988" cy="3139321"/>
          </a:xfrm>
          <a:prstGeom prst="rect">
            <a:avLst/>
          </a:prstGeom>
          <a:noFill/>
        </p:spPr>
        <p:txBody>
          <a:bodyPr wrap="square" rtlCol="0">
            <a:spAutoFit/>
          </a:bodyPr>
          <a:lstStyle/>
          <a:p>
            <a:r>
              <a:rPr lang="en-US" b="1" dirty="0"/>
              <a:t>Variables also can hold different “types” of data.</a:t>
            </a:r>
          </a:p>
          <a:p>
            <a:endParaRPr lang="en-US" b="1" dirty="0"/>
          </a:p>
          <a:p>
            <a:r>
              <a:rPr lang="en-US" b="1" dirty="0"/>
              <a:t>Common data types are: </a:t>
            </a:r>
          </a:p>
          <a:p>
            <a:pPr marL="742950" lvl="1" indent="-285750">
              <a:buFont typeface="Arial" panose="020B0604020202020204" pitchFamily="34" charset="0"/>
              <a:buChar char="•"/>
            </a:pPr>
            <a:r>
              <a:rPr lang="en-US" b="1" dirty="0">
                <a:solidFill>
                  <a:srgbClr val="C00000"/>
                </a:solidFill>
              </a:rPr>
              <a:t>Integer</a:t>
            </a:r>
            <a:r>
              <a:rPr lang="en-US" b="1" dirty="0"/>
              <a:t> – the variable value is a whole number without decimals</a:t>
            </a:r>
          </a:p>
          <a:p>
            <a:pPr marL="742950" lvl="1" indent="-285750">
              <a:buFont typeface="Arial" panose="020B0604020202020204" pitchFamily="34" charset="0"/>
              <a:buChar char="•"/>
            </a:pPr>
            <a:r>
              <a:rPr lang="en-US" b="1" dirty="0">
                <a:solidFill>
                  <a:srgbClr val="C00000"/>
                </a:solidFill>
              </a:rPr>
              <a:t>Decimal</a:t>
            </a:r>
            <a:r>
              <a:rPr lang="en-US" b="1" dirty="0"/>
              <a:t> – the variable value is a number that can include decimals</a:t>
            </a:r>
          </a:p>
          <a:p>
            <a:pPr marL="742950" lvl="1" indent="-285750">
              <a:buFont typeface="Arial" panose="020B0604020202020204" pitchFamily="34" charset="0"/>
              <a:buChar char="•"/>
            </a:pPr>
            <a:r>
              <a:rPr lang="en-US" b="1" dirty="0">
                <a:solidFill>
                  <a:srgbClr val="C00000"/>
                </a:solidFill>
              </a:rPr>
              <a:t>String</a:t>
            </a:r>
            <a:r>
              <a:rPr lang="en-US" b="1" dirty="0"/>
              <a:t> – the variable value is a set</a:t>
            </a:r>
          </a:p>
          <a:p>
            <a:pPr marL="742950" lvl="1" indent="-285750">
              <a:buFont typeface="Arial" panose="020B0604020202020204" pitchFamily="34" charset="0"/>
              <a:buChar char="•"/>
            </a:pPr>
            <a:r>
              <a:rPr lang="en-US" b="1" dirty="0">
                <a:solidFill>
                  <a:srgbClr val="C00000"/>
                </a:solidFill>
              </a:rPr>
              <a:t>Boolean</a:t>
            </a:r>
            <a:r>
              <a:rPr lang="en-US" b="1" dirty="0"/>
              <a:t> – the variable value is either True or False</a:t>
            </a:r>
          </a:p>
          <a:p>
            <a:pPr marL="742950" lvl="1" indent="-285750">
              <a:buFont typeface="Arial" panose="020B0604020202020204" pitchFamily="34" charset="0"/>
              <a:buChar char="•"/>
            </a:pPr>
            <a:r>
              <a:rPr lang="en-US" b="1" dirty="0">
                <a:solidFill>
                  <a:srgbClr val="C00000"/>
                </a:solidFill>
              </a:rPr>
              <a:t>Date</a:t>
            </a:r>
            <a:r>
              <a:rPr lang="en-US" b="1" dirty="0"/>
              <a:t>  - the variable value is a date (MM/DD/YY). </a:t>
            </a:r>
          </a:p>
          <a:p>
            <a:pPr marL="742950" lvl="1" indent="-285750">
              <a:buFont typeface="Arial" panose="020B0604020202020204" pitchFamily="34" charset="0"/>
              <a:buChar char="•"/>
            </a:pPr>
            <a:endParaRPr lang="en-US" b="1" dirty="0"/>
          </a:p>
          <a:p>
            <a:r>
              <a:rPr lang="en-US" b="1" dirty="0"/>
              <a:t>In Pathway2Code, we will only use Integer and Decimal.  All variable are integer, unless the variable name starts with “</a:t>
            </a:r>
            <a:r>
              <a:rPr lang="en-US" b="1" dirty="0" err="1"/>
              <a:t>dec</a:t>
            </a:r>
            <a:r>
              <a:rPr lang="en-US" b="1" dirty="0"/>
              <a:t>”, then its value could hold a decimal.</a:t>
            </a:r>
          </a:p>
        </p:txBody>
      </p:sp>
      <p:sp>
        <p:nvSpPr>
          <p:cNvPr id="8" name="TextBox 7">
            <a:extLst>
              <a:ext uri="{FF2B5EF4-FFF2-40B4-BE49-F238E27FC236}">
                <a16:creationId xmlns:a16="http://schemas.microsoft.com/office/drawing/2014/main" id="{1B77E2F2-403E-4510-B255-622E80D21CAA}"/>
              </a:ext>
            </a:extLst>
          </p:cNvPr>
          <p:cNvSpPr txBox="1"/>
          <p:nvPr/>
        </p:nvSpPr>
        <p:spPr>
          <a:xfrm>
            <a:off x="511275" y="4747409"/>
            <a:ext cx="1592295" cy="369332"/>
          </a:xfrm>
          <a:prstGeom prst="rect">
            <a:avLst/>
          </a:prstGeom>
          <a:noFill/>
        </p:spPr>
        <p:txBody>
          <a:bodyPr wrap="none" rtlCol="0">
            <a:spAutoFit/>
          </a:bodyPr>
          <a:lstStyle/>
          <a:p>
            <a:r>
              <a:rPr lang="en-US" dirty="0" err="1"/>
              <a:t>Total_amount</a:t>
            </a:r>
            <a:r>
              <a:rPr lang="en-US" dirty="0"/>
              <a:t>  </a:t>
            </a:r>
          </a:p>
        </p:txBody>
      </p:sp>
      <p:sp>
        <p:nvSpPr>
          <p:cNvPr id="9" name="Rectangle 8">
            <a:extLst>
              <a:ext uri="{FF2B5EF4-FFF2-40B4-BE49-F238E27FC236}">
                <a16:creationId xmlns:a16="http://schemas.microsoft.com/office/drawing/2014/main" id="{D4176495-3335-48CA-A341-E0A0FFBA0E87}"/>
              </a:ext>
            </a:extLst>
          </p:cNvPr>
          <p:cNvSpPr/>
          <p:nvPr/>
        </p:nvSpPr>
        <p:spPr>
          <a:xfrm>
            <a:off x="1992292" y="4742791"/>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A97E6E4-E2FB-4C97-9B75-34DEBC8D0597}"/>
              </a:ext>
            </a:extLst>
          </p:cNvPr>
          <p:cNvSpPr txBox="1"/>
          <p:nvPr/>
        </p:nvSpPr>
        <p:spPr>
          <a:xfrm>
            <a:off x="2780212" y="4712349"/>
            <a:ext cx="495649" cy="461665"/>
          </a:xfrm>
          <a:prstGeom prst="rect">
            <a:avLst/>
          </a:prstGeom>
          <a:noFill/>
        </p:spPr>
        <p:txBody>
          <a:bodyPr wrap="none" rtlCol="0">
            <a:spAutoFit/>
          </a:bodyPr>
          <a:lstStyle/>
          <a:p>
            <a:r>
              <a:rPr lang="en-US" sz="2400" dirty="0"/>
              <a:t>52</a:t>
            </a:r>
          </a:p>
        </p:txBody>
      </p:sp>
      <p:sp>
        <p:nvSpPr>
          <p:cNvPr id="11" name="TextBox 10">
            <a:extLst>
              <a:ext uri="{FF2B5EF4-FFF2-40B4-BE49-F238E27FC236}">
                <a16:creationId xmlns:a16="http://schemas.microsoft.com/office/drawing/2014/main" id="{B4B4B540-EDED-49B4-8E72-D342D1FDF39F}"/>
              </a:ext>
            </a:extLst>
          </p:cNvPr>
          <p:cNvSpPr txBox="1"/>
          <p:nvPr/>
        </p:nvSpPr>
        <p:spPr>
          <a:xfrm>
            <a:off x="835052" y="5468027"/>
            <a:ext cx="889154" cy="369332"/>
          </a:xfrm>
          <a:prstGeom prst="rect">
            <a:avLst/>
          </a:prstGeom>
          <a:noFill/>
        </p:spPr>
        <p:txBody>
          <a:bodyPr wrap="none" rtlCol="0">
            <a:spAutoFit/>
          </a:bodyPr>
          <a:lstStyle/>
          <a:p>
            <a:r>
              <a:rPr lang="en-US" dirty="0"/>
              <a:t>count:  </a:t>
            </a:r>
          </a:p>
        </p:txBody>
      </p:sp>
      <p:sp>
        <p:nvSpPr>
          <p:cNvPr id="12" name="Rectangle 11">
            <a:extLst>
              <a:ext uri="{FF2B5EF4-FFF2-40B4-BE49-F238E27FC236}">
                <a16:creationId xmlns:a16="http://schemas.microsoft.com/office/drawing/2014/main" id="{B23E6669-9709-4259-A6D5-4D007D9139FD}"/>
              </a:ext>
            </a:extLst>
          </p:cNvPr>
          <p:cNvSpPr/>
          <p:nvPr/>
        </p:nvSpPr>
        <p:spPr>
          <a:xfrm>
            <a:off x="1992292" y="5450858"/>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1FFBE75-3605-47A1-B2ED-85E6FE4C9A42}"/>
              </a:ext>
            </a:extLst>
          </p:cNvPr>
          <p:cNvSpPr txBox="1"/>
          <p:nvPr/>
        </p:nvSpPr>
        <p:spPr>
          <a:xfrm>
            <a:off x="2328209" y="5420416"/>
            <a:ext cx="962123" cy="461665"/>
          </a:xfrm>
          <a:prstGeom prst="rect">
            <a:avLst/>
          </a:prstGeom>
          <a:noFill/>
        </p:spPr>
        <p:txBody>
          <a:bodyPr wrap="none" rtlCol="0">
            <a:spAutoFit/>
          </a:bodyPr>
          <a:lstStyle/>
          <a:p>
            <a:r>
              <a:rPr lang="en-US" sz="2400" dirty="0"/>
              <a:t>49922</a:t>
            </a:r>
          </a:p>
        </p:txBody>
      </p:sp>
      <p:sp>
        <p:nvSpPr>
          <p:cNvPr id="14" name="TextBox 13">
            <a:extLst>
              <a:ext uri="{FF2B5EF4-FFF2-40B4-BE49-F238E27FC236}">
                <a16:creationId xmlns:a16="http://schemas.microsoft.com/office/drawing/2014/main" id="{B0873073-334F-4F59-8F00-5DC4679FB5DF}"/>
              </a:ext>
            </a:extLst>
          </p:cNvPr>
          <p:cNvSpPr txBox="1"/>
          <p:nvPr/>
        </p:nvSpPr>
        <p:spPr>
          <a:xfrm>
            <a:off x="4004591" y="4720531"/>
            <a:ext cx="1782347" cy="369332"/>
          </a:xfrm>
          <a:prstGeom prst="rect">
            <a:avLst/>
          </a:prstGeom>
          <a:noFill/>
        </p:spPr>
        <p:txBody>
          <a:bodyPr wrap="none" rtlCol="0">
            <a:spAutoFit/>
          </a:bodyPr>
          <a:lstStyle/>
          <a:p>
            <a:r>
              <a:rPr lang="en-US" dirty="0" err="1"/>
              <a:t>decBill_Amount</a:t>
            </a:r>
            <a:r>
              <a:rPr lang="en-US" dirty="0"/>
              <a:t>  </a:t>
            </a:r>
          </a:p>
        </p:txBody>
      </p:sp>
      <p:sp>
        <p:nvSpPr>
          <p:cNvPr id="15" name="Rectangle 14">
            <a:extLst>
              <a:ext uri="{FF2B5EF4-FFF2-40B4-BE49-F238E27FC236}">
                <a16:creationId xmlns:a16="http://schemas.microsoft.com/office/drawing/2014/main" id="{77E92AB2-D014-4369-BA70-B82CCDAFF0D8}"/>
              </a:ext>
            </a:extLst>
          </p:cNvPr>
          <p:cNvSpPr/>
          <p:nvPr/>
        </p:nvSpPr>
        <p:spPr>
          <a:xfrm>
            <a:off x="5625974" y="4742791"/>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CDA6DF7-8043-4BCA-A2B2-2FCB8E29D5D1}"/>
              </a:ext>
            </a:extLst>
          </p:cNvPr>
          <p:cNvSpPr txBox="1"/>
          <p:nvPr/>
        </p:nvSpPr>
        <p:spPr>
          <a:xfrm>
            <a:off x="6025968" y="4668511"/>
            <a:ext cx="883575" cy="461665"/>
          </a:xfrm>
          <a:prstGeom prst="rect">
            <a:avLst/>
          </a:prstGeom>
          <a:noFill/>
        </p:spPr>
        <p:txBody>
          <a:bodyPr wrap="none" rtlCol="0">
            <a:spAutoFit/>
          </a:bodyPr>
          <a:lstStyle/>
          <a:p>
            <a:r>
              <a:rPr lang="en-US" sz="2400" dirty="0"/>
              <a:t>74.28</a:t>
            </a:r>
          </a:p>
        </p:txBody>
      </p:sp>
      <p:sp>
        <p:nvSpPr>
          <p:cNvPr id="17" name="TextBox 16">
            <a:extLst>
              <a:ext uri="{FF2B5EF4-FFF2-40B4-BE49-F238E27FC236}">
                <a16:creationId xmlns:a16="http://schemas.microsoft.com/office/drawing/2014/main" id="{95B17F8C-1156-46AC-8BB3-57926C274E75}"/>
              </a:ext>
            </a:extLst>
          </p:cNvPr>
          <p:cNvSpPr txBox="1"/>
          <p:nvPr/>
        </p:nvSpPr>
        <p:spPr>
          <a:xfrm>
            <a:off x="4417872" y="5427668"/>
            <a:ext cx="1133644" cy="369332"/>
          </a:xfrm>
          <a:prstGeom prst="rect">
            <a:avLst/>
          </a:prstGeom>
          <a:noFill/>
        </p:spPr>
        <p:txBody>
          <a:bodyPr wrap="none" rtlCol="0">
            <a:spAutoFit/>
          </a:bodyPr>
          <a:lstStyle/>
          <a:p>
            <a:r>
              <a:rPr lang="en-US" dirty="0" err="1"/>
              <a:t>decCash</a:t>
            </a:r>
            <a:r>
              <a:rPr lang="en-US" dirty="0"/>
              <a:t>:  </a:t>
            </a:r>
          </a:p>
        </p:txBody>
      </p:sp>
      <p:sp>
        <p:nvSpPr>
          <p:cNvPr id="18" name="Rectangle 17">
            <a:extLst>
              <a:ext uri="{FF2B5EF4-FFF2-40B4-BE49-F238E27FC236}">
                <a16:creationId xmlns:a16="http://schemas.microsoft.com/office/drawing/2014/main" id="{0DA66537-9DEF-4471-AB23-AC7165E0DBA8}"/>
              </a:ext>
            </a:extLst>
          </p:cNvPr>
          <p:cNvSpPr/>
          <p:nvPr/>
        </p:nvSpPr>
        <p:spPr>
          <a:xfrm>
            <a:off x="5625974" y="5420416"/>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05C4F12-BF97-40A4-BB96-D954842A538A}"/>
              </a:ext>
            </a:extLst>
          </p:cNvPr>
          <p:cNvSpPr txBox="1"/>
          <p:nvPr/>
        </p:nvSpPr>
        <p:spPr>
          <a:xfrm>
            <a:off x="6181459" y="5391418"/>
            <a:ext cx="728084" cy="461665"/>
          </a:xfrm>
          <a:prstGeom prst="rect">
            <a:avLst/>
          </a:prstGeom>
          <a:noFill/>
        </p:spPr>
        <p:txBody>
          <a:bodyPr wrap="none" rtlCol="0">
            <a:spAutoFit/>
          </a:bodyPr>
          <a:lstStyle/>
          <a:p>
            <a:r>
              <a:rPr lang="en-US" sz="2400" dirty="0"/>
              <a:t>14.0</a:t>
            </a:r>
          </a:p>
        </p:txBody>
      </p:sp>
    </p:spTree>
    <p:extLst>
      <p:ext uri="{BB962C8B-B14F-4D97-AF65-F5344CB8AC3E}">
        <p14:creationId xmlns:p14="http://schemas.microsoft.com/office/powerpoint/2010/main" val="546591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730" y="2250752"/>
            <a:ext cx="4848628" cy="3046988"/>
          </a:xfrm>
          <a:prstGeom prst="rect">
            <a:avLst/>
          </a:prstGeom>
          <a:noFill/>
        </p:spPr>
        <p:txBody>
          <a:bodyPr wrap="square" rtlCol="0">
            <a:spAutoFit/>
          </a:bodyPr>
          <a:lstStyle/>
          <a:p>
            <a:r>
              <a:rPr lang="en-US" sz="1600" b="1" dirty="0"/>
              <a:t>   </a:t>
            </a:r>
            <a:r>
              <a:rPr lang="en-US" sz="1600" b="1" dirty="0" err="1"/>
              <a:t>dec_conv_rate</a:t>
            </a:r>
            <a:r>
              <a:rPr lang="en-US" sz="1600" b="1" dirty="0"/>
              <a:t> = 2.2</a:t>
            </a:r>
          </a:p>
          <a:p>
            <a:r>
              <a:rPr lang="en-US" sz="1600" b="1" dirty="0"/>
              <a:t>   </a:t>
            </a:r>
            <a:r>
              <a:rPr lang="en-US" sz="1600" b="1" dirty="0" err="1"/>
              <a:t>dec_myWeight</a:t>
            </a:r>
            <a:r>
              <a:rPr lang="en-US" sz="1600" b="1" dirty="0"/>
              <a:t> = 178.5</a:t>
            </a:r>
          </a:p>
          <a:p>
            <a:r>
              <a:rPr lang="en-US" sz="1600" b="1" dirty="0"/>
              <a:t>   </a:t>
            </a:r>
            <a:r>
              <a:rPr lang="en-US" sz="1600" b="1" dirty="0" err="1"/>
              <a:t>WriteText</a:t>
            </a:r>
            <a:r>
              <a:rPr lang="en-US" sz="1600" b="1" dirty="0"/>
              <a:t>( "My weight in pounds is: " , 24)</a:t>
            </a:r>
          </a:p>
          <a:p>
            <a:r>
              <a:rPr lang="en-US" sz="1600" b="1" dirty="0"/>
              <a:t>   </a:t>
            </a:r>
            <a:r>
              <a:rPr lang="en-US" sz="1600" b="1" dirty="0" err="1"/>
              <a:t>MoveRight</a:t>
            </a:r>
            <a:r>
              <a:rPr lang="en-US" sz="1600" b="1" dirty="0"/>
              <a:t>(400)</a:t>
            </a:r>
          </a:p>
          <a:p>
            <a:r>
              <a:rPr lang="en-US" sz="1600" b="1" dirty="0"/>
              <a:t>   </a:t>
            </a:r>
            <a:r>
              <a:rPr lang="en-US" sz="1600" b="1" dirty="0" err="1"/>
              <a:t>WriteText</a:t>
            </a:r>
            <a:r>
              <a:rPr lang="en-US" sz="1600" b="1" dirty="0"/>
              <a:t>( </a:t>
            </a:r>
            <a:r>
              <a:rPr lang="en-US" sz="1600" b="1" dirty="0" err="1"/>
              <a:t>dec_myWeight</a:t>
            </a:r>
            <a:r>
              <a:rPr lang="en-US" sz="1600" b="1" dirty="0"/>
              <a:t> , 24)</a:t>
            </a:r>
          </a:p>
          <a:p>
            <a:r>
              <a:rPr lang="en-US" sz="1600" b="1" dirty="0"/>
              <a:t>   </a:t>
            </a:r>
            <a:r>
              <a:rPr lang="en-US" sz="1600" b="1" dirty="0" err="1"/>
              <a:t>dec_kiloweight</a:t>
            </a:r>
            <a:r>
              <a:rPr lang="en-US" sz="1600" b="1" dirty="0"/>
              <a:t> = </a:t>
            </a:r>
            <a:r>
              <a:rPr lang="en-US" sz="1600" b="1" dirty="0" err="1"/>
              <a:t>dec_myWeight</a:t>
            </a:r>
            <a:endParaRPr lang="en-US" sz="1600" b="1" dirty="0"/>
          </a:p>
          <a:p>
            <a:r>
              <a:rPr lang="en-US" sz="1600" b="1" dirty="0"/>
              <a:t>   </a:t>
            </a:r>
            <a:r>
              <a:rPr lang="en-US" sz="1600" b="1" dirty="0" err="1"/>
              <a:t>dec_kiloweight</a:t>
            </a:r>
            <a:r>
              <a:rPr lang="en-US" sz="1600" b="1" dirty="0"/>
              <a:t> = </a:t>
            </a:r>
            <a:r>
              <a:rPr lang="en-US" sz="1600" b="1" dirty="0" err="1"/>
              <a:t>dec_kiloweight</a:t>
            </a:r>
            <a:r>
              <a:rPr lang="en-US" sz="1600" b="1" dirty="0"/>
              <a:t> / </a:t>
            </a:r>
            <a:r>
              <a:rPr lang="en-US" sz="1600" b="1" dirty="0" err="1"/>
              <a:t>dec_conv_rate</a:t>
            </a:r>
            <a:endParaRPr lang="en-US" sz="1600" b="1" dirty="0"/>
          </a:p>
          <a:p>
            <a:r>
              <a:rPr lang="en-US" sz="1600" b="1" dirty="0"/>
              <a:t>   </a:t>
            </a:r>
            <a:r>
              <a:rPr lang="en-US" sz="1600" b="1" dirty="0" err="1"/>
              <a:t>MoveDown</a:t>
            </a:r>
            <a:r>
              <a:rPr lang="en-US" sz="1600" b="1" dirty="0"/>
              <a:t>(80)</a:t>
            </a:r>
          </a:p>
          <a:p>
            <a:r>
              <a:rPr lang="en-US" sz="1600" b="1" dirty="0"/>
              <a:t>   </a:t>
            </a:r>
            <a:r>
              <a:rPr lang="en-US" sz="1600" b="1" dirty="0" err="1"/>
              <a:t>MoveLeft</a:t>
            </a:r>
            <a:r>
              <a:rPr lang="en-US" sz="1600" b="1" dirty="0"/>
              <a:t>(400)</a:t>
            </a:r>
          </a:p>
          <a:p>
            <a:r>
              <a:rPr lang="en-US" sz="1600" b="1" dirty="0"/>
              <a:t>   </a:t>
            </a:r>
            <a:r>
              <a:rPr lang="en-US" sz="1600" b="1" dirty="0" err="1"/>
              <a:t>WriteText</a:t>
            </a:r>
            <a:r>
              <a:rPr lang="en-US" sz="1600" b="1" dirty="0"/>
              <a:t>( "My weight in kilograms is : " , 24)</a:t>
            </a:r>
          </a:p>
          <a:p>
            <a:r>
              <a:rPr lang="en-US" sz="1600" b="1" dirty="0"/>
              <a:t>   </a:t>
            </a:r>
            <a:r>
              <a:rPr lang="en-US" sz="1600" b="1" dirty="0" err="1"/>
              <a:t>MoveRight</a:t>
            </a:r>
            <a:r>
              <a:rPr lang="en-US" sz="1600" b="1" dirty="0"/>
              <a:t>(400)</a:t>
            </a:r>
          </a:p>
          <a:p>
            <a:r>
              <a:rPr lang="en-US" sz="1600" b="1" dirty="0"/>
              <a:t>   </a:t>
            </a:r>
            <a:r>
              <a:rPr lang="en-US" sz="1600" b="1" dirty="0" err="1"/>
              <a:t>WriteText</a:t>
            </a:r>
            <a:r>
              <a:rPr lang="en-US" sz="1600" b="1" dirty="0"/>
              <a:t>( </a:t>
            </a:r>
            <a:r>
              <a:rPr lang="en-US" sz="1600" b="1" dirty="0" err="1"/>
              <a:t>dec_kiloweight</a:t>
            </a:r>
            <a:r>
              <a:rPr lang="en-US" sz="1600" b="1" dirty="0"/>
              <a:t> , 24)</a:t>
            </a:r>
          </a:p>
        </p:txBody>
      </p:sp>
      <p:sp>
        <p:nvSpPr>
          <p:cNvPr id="7" name="Slide Number Placeholder 6"/>
          <p:cNvSpPr>
            <a:spLocks noGrp="1"/>
          </p:cNvSpPr>
          <p:nvPr>
            <p:ph type="sldNum" sz="quarter" idx="12"/>
          </p:nvPr>
        </p:nvSpPr>
        <p:spPr/>
        <p:txBody>
          <a:bodyPr/>
          <a:lstStyle/>
          <a:p>
            <a:fld id="{3D6C6362-3187-468E-8728-2C1C97AED2FC}" type="slidenum">
              <a:rPr lang="en-US" smtClean="0"/>
              <a:t>15</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5" name="TextBox 4">
            <a:extLst>
              <a:ext uri="{FF2B5EF4-FFF2-40B4-BE49-F238E27FC236}">
                <a16:creationId xmlns:a16="http://schemas.microsoft.com/office/drawing/2014/main" id="{BC867963-E13D-4693-9889-9E59460E993E}"/>
              </a:ext>
            </a:extLst>
          </p:cNvPr>
          <p:cNvSpPr txBox="1"/>
          <p:nvPr/>
        </p:nvSpPr>
        <p:spPr>
          <a:xfrm>
            <a:off x="923747" y="1244840"/>
            <a:ext cx="5524350" cy="646331"/>
          </a:xfrm>
          <a:prstGeom prst="rect">
            <a:avLst/>
          </a:prstGeom>
          <a:noFill/>
        </p:spPr>
        <p:txBody>
          <a:bodyPr wrap="square" rtlCol="0">
            <a:spAutoFit/>
          </a:bodyPr>
          <a:lstStyle/>
          <a:p>
            <a:r>
              <a:rPr lang="en-US" b="1" dirty="0"/>
              <a:t>Convert your weight (in pounds)  to kilograms</a:t>
            </a:r>
          </a:p>
          <a:p>
            <a:endParaRPr lang="en-US" b="1" dirty="0"/>
          </a:p>
        </p:txBody>
      </p:sp>
      <p:pic>
        <p:nvPicPr>
          <p:cNvPr id="3" name="Picture 2">
            <a:extLst>
              <a:ext uri="{FF2B5EF4-FFF2-40B4-BE49-F238E27FC236}">
                <a16:creationId xmlns:a16="http://schemas.microsoft.com/office/drawing/2014/main" id="{40136962-8536-4ADC-A4D7-A8DE509A5367}"/>
              </a:ext>
            </a:extLst>
          </p:cNvPr>
          <p:cNvPicPr>
            <a:picLocks noChangeAspect="1"/>
          </p:cNvPicPr>
          <p:nvPr/>
        </p:nvPicPr>
        <p:blipFill rotWithShape="1">
          <a:blip r:embed="rId2"/>
          <a:srcRect r="26054" b="68152"/>
          <a:stretch/>
        </p:blipFill>
        <p:spPr>
          <a:xfrm>
            <a:off x="5300573" y="2956501"/>
            <a:ext cx="3521697" cy="1516774"/>
          </a:xfrm>
          <a:prstGeom prst="rect">
            <a:avLst/>
          </a:prstGeom>
        </p:spPr>
      </p:pic>
      <p:pic>
        <p:nvPicPr>
          <p:cNvPr id="6" name="Picture 5">
            <a:extLst>
              <a:ext uri="{FF2B5EF4-FFF2-40B4-BE49-F238E27FC236}">
                <a16:creationId xmlns:a16="http://schemas.microsoft.com/office/drawing/2014/main" id="{809601AA-1F43-4CC8-AD09-682906395E49}"/>
              </a:ext>
            </a:extLst>
          </p:cNvPr>
          <p:cNvPicPr>
            <a:picLocks noChangeAspect="1"/>
          </p:cNvPicPr>
          <p:nvPr/>
        </p:nvPicPr>
        <p:blipFill>
          <a:blip r:embed="rId3"/>
          <a:stretch>
            <a:fillRect/>
          </a:stretch>
        </p:blipFill>
        <p:spPr>
          <a:xfrm>
            <a:off x="6134264" y="179510"/>
            <a:ext cx="2466975" cy="1847850"/>
          </a:xfrm>
          <a:prstGeom prst="rect">
            <a:avLst/>
          </a:prstGeom>
        </p:spPr>
      </p:pic>
    </p:spTree>
    <p:extLst>
      <p:ext uri="{BB962C8B-B14F-4D97-AF65-F5344CB8AC3E}">
        <p14:creationId xmlns:p14="http://schemas.microsoft.com/office/powerpoint/2010/main" val="3161712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D6C6362-3187-468E-8728-2C1C97AED2FC}" type="slidenum">
              <a:rPr lang="en-US" smtClean="0"/>
              <a:t>16</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grpSp>
        <p:nvGrpSpPr>
          <p:cNvPr id="6" name="Group 5">
            <a:extLst>
              <a:ext uri="{FF2B5EF4-FFF2-40B4-BE49-F238E27FC236}">
                <a16:creationId xmlns:a16="http://schemas.microsoft.com/office/drawing/2014/main" id="{CA5D3AEF-CA54-44CA-A569-3BE281A90630}"/>
              </a:ext>
            </a:extLst>
          </p:cNvPr>
          <p:cNvGrpSpPr/>
          <p:nvPr/>
        </p:nvGrpSpPr>
        <p:grpSpPr>
          <a:xfrm>
            <a:off x="3266308" y="208378"/>
            <a:ext cx="3738072" cy="1859330"/>
            <a:chOff x="1109136" y="1690308"/>
            <a:chExt cx="3738072" cy="1859330"/>
          </a:xfrm>
        </p:grpSpPr>
        <p:sp>
          <p:nvSpPr>
            <p:cNvPr id="10" name="Arrow: Right 9">
              <a:extLst>
                <a:ext uri="{FF2B5EF4-FFF2-40B4-BE49-F238E27FC236}">
                  <a16:creationId xmlns:a16="http://schemas.microsoft.com/office/drawing/2014/main" id="{CA2F9403-3CF2-4E59-9E5C-492F1DFB750C}"/>
                </a:ext>
              </a:extLst>
            </p:cNvPr>
            <p:cNvSpPr/>
            <p:nvPr/>
          </p:nvSpPr>
          <p:spPr>
            <a:xfrm>
              <a:off x="1687867" y="1690308"/>
              <a:ext cx="3159341" cy="1612208"/>
            </a:xfrm>
            <a:prstGeom prst="rightArrow">
              <a:avLst/>
            </a:prstGeom>
            <a:solidFill>
              <a:srgbClr val="A9C7F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213B4FF-11C1-403B-B5F9-49929F2E5B76}"/>
                </a:ext>
              </a:extLst>
            </p:cNvPr>
            <p:cNvSpPr/>
            <p:nvPr/>
          </p:nvSpPr>
          <p:spPr>
            <a:xfrm>
              <a:off x="1109136" y="2780197"/>
              <a:ext cx="3338004" cy="769441"/>
            </a:xfrm>
            <a:prstGeom prst="rect">
              <a:avLst/>
            </a:prstGeom>
            <a:noFill/>
          </p:spPr>
          <p:txBody>
            <a:bodyPr wrap="square" lIns="91440" tIns="45720" rIns="91440" bIns="45720">
              <a:spAutoFit/>
            </a:bodyPr>
            <a:lstStyle/>
            <a:p>
              <a:pPr algn="ctr"/>
              <a:r>
                <a:rPr lang="en-US" sz="4400" b="1" cap="none" spc="0" dirty="0">
                  <a:ln w="22225">
                    <a:solidFill>
                      <a:schemeClr val="accent2"/>
                    </a:solidFill>
                    <a:prstDash val="solid"/>
                  </a:ln>
                  <a:solidFill>
                    <a:schemeClr val="accent2">
                      <a:lumMod val="40000"/>
                      <a:lumOff val="60000"/>
                    </a:schemeClr>
                  </a:solidFill>
                  <a:effectLst/>
                </a:rPr>
                <a:t>Challenges</a:t>
              </a:r>
            </a:p>
          </p:txBody>
        </p:sp>
      </p:grpSp>
      <p:sp>
        <p:nvSpPr>
          <p:cNvPr id="12" name="TextBox 11">
            <a:extLst>
              <a:ext uri="{FF2B5EF4-FFF2-40B4-BE49-F238E27FC236}">
                <a16:creationId xmlns:a16="http://schemas.microsoft.com/office/drawing/2014/main" id="{D4640F2C-EFE8-4505-ADCF-9291B5DBF31C}"/>
              </a:ext>
            </a:extLst>
          </p:cNvPr>
          <p:cNvSpPr txBox="1"/>
          <p:nvPr/>
        </p:nvSpPr>
        <p:spPr>
          <a:xfrm>
            <a:off x="585928" y="2420412"/>
            <a:ext cx="8273988" cy="3970318"/>
          </a:xfrm>
          <a:prstGeom prst="rect">
            <a:avLst/>
          </a:prstGeom>
          <a:noFill/>
        </p:spPr>
        <p:txBody>
          <a:bodyPr wrap="square" rtlCol="0">
            <a:spAutoFit/>
          </a:bodyPr>
          <a:lstStyle/>
          <a:p>
            <a:pPr marL="342900" indent="-342900">
              <a:buAutoNum type="arabicPeriod"/>
            </a:pPr>
            <a:r>
              <a:rPr lang="en-US" b="1" dirty="0"/>
              <a:t>Calculate how many inches are in a 10 kilometer race.</a:t>
            </a:r>
          </a:p>
          <a:p>
            <a:pPr marL="342900" indent="-342900">
              <a:buAutoNum type="arabicPeriod"/>
            </a:pPr>
            <a:endParaRPr lang="en-US" b="1" dirty="0"/>
          </a:p>
          <a:p>
            <a:pPr marL="342900" indent="-342900">
              <a:buAutoNum type="arabicPeriod"/>
            </a:pPr>
            <a:r>
              <a:rPr lang="en-US" b="1" dirty="0"/>
              <a:t>What is the total amount you would pay in a restaurant , if the bill was $70.00, and you first added 8.25% for the tax and  then 18% for the tip?</a:t>
            </a:r>
          </a:p>
          <a:p>
            <a:pPr marL="342900" indent="-342900">
              <a:buAutoNum type="arabicPeriod"/>
            </a:pPr>
            <a:endParaRPr lang="en-US" b="1" dirty="0"/>
          </a:p>
          <a:p>
            <a:pPr marL="342900" indent="-342900">
              <a:buAutoNum type="arabicPeriod"/>
            </a:pPr>
            <a:r>
              <a:rPr lang="en-US" b="1" dirty="0"/>
              <a:t>Find out how calculate your Body Mass Index. Find the formula and calculate your own BMI.</a:t>
            </a:r>
          </a:p>
          <a:p>
            <a:pPr marL="342900" indent="-342900">
              <a:buAutoNum type="arabicPeriod"/>
            </a:pPr>
            <a:endParaRPr lang="en-US" b="1" dirty="0"/>
          </a:p>
          <a:p>
            <a:pPr marL="342900" indent="-342900">
              <a:buAutoNum type="arabicPeriod"/>
            </a:pPr>
            <a:r>
              <a:rPr lang="en-US" b="1" dirty="0"/>
              <a:t>A car travels 230 miles on a ¾ of a tank of gas. The tank holds 12 gallons. Using variables for the miles driven, the percentage left in the tank and the size of the tank, calculate the miles per gallon statistic for the car.</a:t>
            </a:r>
          </a:p>
          <a:p>
            <a:endParaRPr lang="en-US" b="1" dirty="0"/>
          </a:p>
          <a:p>
            <a:pPr marL="342900" indent="-342900">
              <a:buAutoNum type="arabicPeriod"/>
            </a:pPr>
            <a:endParaRPr lang="en-US" b="1" dirty="0"/>
          </a:p>
          <a:p>
            <a:pPr marL="342900" indent="-342900">
              <a:buAutoNum type="arabicPeriod"/>
            </a:pPr>
            <a:endParaRPr lang="en-US" b="1" dirty="0"/>
          </a:p>
        </p:txBody>
      </p:sp>
      <p:sp>
        <p:nvSpPr>
          <p:cNvPr id="3" name="TextBox 2">
            <a:extLst>
              <a:ext uri="{FF2B5EF4-FFF2-40B4-BE49-F238E27FC236}">
                <a16:creationId xmlns:a16="http://schemas.microsoft.com/office/drawing/2014/main" id="{1FFFD656-4941-4F7A-BBC6-1BA85FEC2C03}"/>
              </a:ext>
            </a:extLst>
          </p:cNvPr>
          <p:cNvSpPr txBox="1"/>
          <p:nvPr/>
        </p:nvSpPr>
        <p:spPr>
          <a:xfrm>
            <a:off x="4172505" y="629761"/>
            <a:ext cx="2270814" cy="769441"/>
          </a:xfrm>
          <a:prstGeom prst="rect">
            <a:avLst/>
          </a:prstGeom>
          <a:noFill/>
        </p:spPr>
        <p:txBody>
          <a:bodyPr wrap="none" rtlCol="0">
            <a:spAutoFit/>
          </a:bodyPr>
          <a:lstStyle/>
          <a:p>
            <a:r>
              <a:rPr lang="en-US" sz="4400" dirty="0"/>
              <a:t>Variables</a:t>
            </a:r>
          </a:p>
        </p:txBody>
      </p:sp>
    </p:spTree>
    <p:extLst>
      <p:ext uri="{BB962C8B-B14F-4D97-AF65-F5344CB8AC3E}">
        <p14:creationId xmlns:p14="http://schemas.microsoft.com/office/powerpoint/2010/main" val="169045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6094" y="442085"/>
            <a:ext cx="2885342" cy="523220"/>
          </a:xfrm>
          <a:prstGeom prst="rect">
            <a:avLst/>
          </a:prstGeom>
          <a:noFill/>
        </p:spPr>
        <p:txBody>
          <a:bodyPr wrap="none" rtlCol="0">
            <a:spAutoFit/>
          </a:bodyPr>
          <a:lstStyle/>
          <a:p>
            <a:r>
              <a:rPr lang="en-US" sz="2800" b="1" dirty="0"/>
              <a:t>Computer Storage</a:t>
            </a:r>
          </a:p>
        </p:txBody>
      </p:sp>
      <p:sp>
        <p:nvSpPr>
          <p:cNvPr id="5" name="TextBox 4"/>
          <p:cNvSpPr txBox="1"/>
          <p:nvPr/>
        </p:nvSpPr>
        <p:spPr>
          <a:xfrm>
            <a:off x="626165" y="1091380"/>
            <a:ext cx="7181098"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Computers can remember or store information for later retrieval</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Calculators use this concept with the Memory store function	</a:t>
            </a:r>
          </a:p>
          <a:p>
            <a:pPr marL="285750" indent="-285750">
              <a:buFont typeface="Arial" panose="020B0604020202020204" pitchFamily="34" charset="0"/>
              <a:buChar char="•"/>
            </a:pPr>
            <a:endParaRPr lang="en-US" sz="2000" dirty="0"/>
          </a:p>
        </p:txBody>
      </p:sp>
      <p:sp>
        <p:nvSpPr>
          <p:cNvPr id="7" name="Slide Number Placeholder 6"/>
          <p:cNvSpPr>
            <a:spLocks noGrp="1"/>
          </p:cNvSpPr>
          <p:nvPr>
            <p:ph type="sldNum" sz="quarter" idx="12"/>
          </p:nvPr>
        </p:nvSpPr>
        <p:spPr/>
        <p:txBody>
          <a:bodyPr/>
          <a:lstStyle/>
          <a:p>
            <a:fld id="{3D6C6362-3187-468E-8728-2C1C97AED2FC}" type="slidenum">
              <a:rPr lang="en-US" smtClean="0"/>
              <a:t>2</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a:t>CST1101 Topic: Introduction to Loops</a:t>
            </a:r>
            <a:endParaRPr lang="en-US" dirty="0"/>
          </a:p>
        </p:txBody>
      </p:sp>
      <p:pic>
        <p:nvPicPr>
          <p:cNvPr id="1026" name="Picture 2" descr="Related image">
            <a:extLst>
              <a:ext uri="{FF2B5EF4-FFF2-40B4-BE49-F238E27FC236}">
                <a16:creationId xmlns:a16="http://schemas.microsoft.com/office/drawing/2014/main" id="{34927C2F-392F-4A18-B702-E9521E3A8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7064" y="2105025"/>
            <a:ext cx="1724025" cy="2647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192032-8E3D-45C9-9A93-1A9351A7ABF9}"/>
              </a:ext>
            </a:extLst>
          </p:cNvPr>
          <p:cNvSpPr txBox="1"/>
          <p:nvPr/>
        </p:nvSpPr>
        <p:spPr>
          <a:xfrm>
            <a:off x="4447713" y="2841409"/>
            <a:ext cx="1157240" cy="369332"/>
          </a:xfrm>
          <a:prstGeom prst="rect">
            <a:avLst/>
          </a:prstGeom>
          <a:noFill/>
        </p:spPr>
        <p:txBody>
          <a:bodyPr wrap="none" rtlCol="0">
            <a:spAutoFit/>
          </a:bodyPr>
          <a:lstStyle/>
          <a:p>
            <a:r>
              <a:rPr lang="en-US" dirty="0"/>
              <a:t>Memory:  </a:t>
            </a:r>
          </a:p>
        </p:txBody>
      </p:sp>
      <p:sp>
        <p:nvSpPr>
          <p:cNvPr id="9" name="Rectangle 8">
            <a:extLst>
              <a:ext uri="{FF2B5EF4-FFF2-40B4-BE49-F238E27FC236}">
                <a16:creationId xmlns:a16="http://schemas.microsoft.com/office/drawing/2014/main" id="{A6584518-9147-4A65-B99D-9D175BE7901B}"/>
              </a:ext>
            </a:extLst>
          </p:cNvPr>
          <p:cNvSpPr/>
          <p:nvPr/>
        </p:nvSpPr>
        <p:spPr>
          <a:xfrm>
            <a:off x="5604953" y="2824240"/>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F741051-4D06-4EEB-8863-27FD257E4F46}"/>
              </a:ext>
            </a:extLst>
          </p:cNvPr>
          <p:cNvSpPr txBox="1"/>
          <p:nvPr/>
        </p:nvSpPr>
        <p:spPr>
          <a:xfrm>
            <a:off x="668402" y="4951012"/>
            <a:ext cx="7181098"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We can view the Memory “value” as a value stored somewhere in the computer (or calculator) memory.	</a:t>
            </a:r>
          </a:p>
          <a:p>
            <a:pPr marL="285750" indent="-285750">
              <a:buFont typeface="Arial" panose="020B0604020202020204" pitchFamily="34" charset="0"/>
              <a:buChar char="•"/>
            </a:pPr>
            <a:endParaRPr lang="en-US" sz="2000" dirty="0"/>
          </a:p>
        </p:txBody>
      </p:sp>
      <p:sp>
        <p:nvSpPr>
          <p:cNvPr id="11" name="Arrow: U-Turn 10">
            <a:extLst>
              <a:ext uri="{FF2B5EF4-FFF2-40B4-BE49-F238E27FC236}">
                <a16:creationId xmlns:a16="http://schemas.microsoft.com/office/drawing/2014/main" id="{C22205F0-1B4C-42EA-94B9-FCBF7CCC9B10}"/>
              </a:ext>
            </a:extLst>
          </p:cNvPr>
          <p:cNvSpPr/>
          <p:nvPr/>
        </p:nvSpPr>
        <p:spPr>
          <a:xfrm>
            <a:off x="2329853" y="2445842"/>
            <a:ext cx="4003830" cy="365125"/>
          </a:xfrm>
          <a:prstGeom prst="uturnArrow">
            <a:avLst>
              <a:gd name="adj1" fmla="val 39183"/>
              <a:gd name="adj2" fmla="val 25000"/>
              <a:gd name="adj3" fmla="val 25000"/>
              <a:gd name="adj4" fmla="val 43750"/>
              <a:gd name="adj5" fmla="val 75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47CCB965-DEA5-4BBA-BBDE-884D6AC82211}"/>
              </a:ext>
            </a:extLst>
          </p:cNvPr>
          <p:cNvSpPr txBox="1"/>
          <p:nvPr/>
        </p:nvSpPr>
        <p:spPr>
          <a:xfrm>
            <a:off x="4426998" y="3445233"/>
            <a:ext cx="4252404" cy="923330"/>
          </a:xfrm>
          <a:prstGeom prst="rect">
            <a:avLst/>
          </a:prstGeom>
          <a:noFill/>
        </p:spPr>
        <p:txBody>
          <a:bodyPr wrap="square" rtlCol="0">
            <a:spAutoFit/>
          </a:bodyPr>
          <a:lstStyle/>
          <a:p>
            <a:r>
              <a:rPr lang="en-US" b="1" dirty="0">
                <a:solidFill>
                  <a:srgbClr val="FF0000"/>
                </a:solidFill>
              </a:rPr>
              <a:t>Value:</a:t>
            </a:r>
            <a:r>
              <a:rPr lang="en-US" dirty="0"/>
              <a:t>  current number stored or remembered for the Calculator memory location</a:t>
            </a:r>
          </a:p>
        </p:txBody>
      </p:sp>
      <p:sp>
        <p:nvSpPr>
          <p:cNvPr id="14" name="TextBox 13">
            <a:extLst>
              <a:ext uri="{FF2B5EF4-FFF2-40B4-BE49-F238E27FC236}">
                <a16:creationId xmlns:a16="http://schemas.microsoft.com/office/drawing/2014/main" id="{8820C168-FCB4-4A17-B43B-10169FBB376B}"/>
              </a:ext>
            </a:extLst>
          </p:cNvPr>
          <p:cNvSpPr txBox="1"/>
          <p:nvPr/>
        </p:nvSpPr>
        <p:spPr>
          <a:xfrm>
            <a:off x="6392873" y="2793798"/>
            <a:ext cx="495649" cy="461665"/>
          </a:xfrm>
          <a:prstGeom prst="rect">
            <a:avLst/>
          </a:prstGeom>
          <a:noFill/>
        </p:spPr>
        <p:txBody>
          <a:bodyPr wrap="none" rtlCol="0">
            <a:spAutoFit/>
          </a:bodyPr>
          <a:lstStyle/>
          <a:p>
            <a:r>
              <a:rPr lang="en-US" sz="2400" dirty="0"/>
              <a:t>14</a:t>
            </a:r>
          </a:p>
        </p:txBody>
      </p:sp>
      <p:sp>
        <p:nvSpPr>
          <p:cNvPr id="16" name="TextBox 15">
            <a:extLst>
              <a:ext uri="{FF2B5EF4-FFF2-40B4-BE49-F238E27FC236}">
                <a16:creationId xmlns:a16="http://schemas.microsoft.com/office/drawing/2014/main" id="{6327FCBD-196D-43A7-ADEA-2B668E57C387}"/>
              </a:ext>
            </a:extLst>
          </p:cNvPr>
          <p:cNvSpPr txBox="1"/>
          <p:nvPr/>
        </p:nvSpPr>
        <p:spPr>
          <a:xfrm>
            <a:off x="2647313" y="2332133"/>
            <a:ext cx="495649" cy="461665"/>
          </a:xfrm>
          <a:prstGeom prst="rect">
            <a:avLst/>
          </a:prstGeom>
          <a:solidFill>
            <a:srgbClr val="DCE6F2"/>
          </a:solidFill>
        </p:spPr>
        <p:txBody>
          <a:bodyPr wrap="none" rtlCol="0">
            <a:spAutoFit/>
          </a:bodyPr>
          <a:lstStyle/>
          <a:p>
            <a:r>
              <a:rPr lang="en-US" sz="2400" dirty="0"/>
              <a:t>14</a:t>
            </a:r>
          </a:p>
        </p:txBody>
      </p:sp>
    </p:spTree>
    <p:extLst>
      <p:ext uri="{BB962C8B-B14F-4D97-AF65-F5344CB8AC3E}">
        <p14:creationId xmlns:p14="http://schemas.microsoft.com/office/powerpoint/2010/main" val="178459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6094" y="442085"/>
            <a:ext cx="1450205" cy="523220"/>
          </a:xfrm>
          <a:prstGeom prst="rect">
            <a:avLst/>
          </a:prstGeom>
          <a:noFill/>
        </p:spPr>
        <p:txBody>
          <a:bodyPr wrap="none" rtlCol="0">
            <a:spAutoFit/>
          </a:bodyPr>
          <a:lstStyle/>
          <a:p>
            <a:r>
              <a:rPr lang="en-US" sz="2800" b="1" dirty="0"/>
              <a:t>Example</a:t>
            </a:r>
          </a:p>
        </p:txBody>
      </p:sp>
      <p:sp>
        <p:nvSpPr>
          <p:cNvPr id="5" name="TextBox 4"/>
          <p:cNvSpPr txBox="1"/>
          <p:nvPr/>
        </p:nvSpPr>
        <p:spPr>
          <a:xfrm>
            <a:off x="626165" y="1091380"/>
            <a:ext cx="7181098"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t>We want to add the differences between two students test scores.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One approach:</a:t>
            </a:r>
          </a:p>
          <a:p>
            <a:pPr marL="800100" lvl="1" indent="-342900">
              <a:buFont typeface="Wingdings" panose="05000000000000000000" pitchFamily="2" charset="2"/>
              <a:buChar char="Ø"/>
            </a:pPr>
            <a:r>
              <a:rPr lang="en-US" sz="2000" dirty="0"/>
              <a:t>Enter test score for Student 1</a:t>
            </a:r>
          </a:p>
          <a:p>
            <a:pPr marL="800100" lvl="1" indent="-342900">
              <a:buFont typeface="Wingdings" panose="05000000000000000000" pitchFamily="2" charset="2"/>
              <a:buChar char="Ø"/>
            </a:pPr>
            <a:r>
              <a:rPr lang="en-US" sz="2000" dirty="0"/>
              <a:t>Hit subtract</a:t>
            </a:r>
          </a:p>
          <a:p>
            <a:pPr marL="800100" lvl="1" indent="-342900">
              <a:buFont typeface="Wingdings" panose="05000000000000000000" pitchFamily="2" charset="2"/>
              <a:buChar char="Ø"/>
            </a:pPr>
            <a:r>
              <a:rPr lang="en-US" sz="2000" dirty="0"/>
              <a:t>Enter test score for Student 2</a:t>
            </a:r>
          </a:p>
          <a:p>
            <a:pPr marL="800100" lvl="1" indent="-342900">
              <a:buFont typeface="Wingdings" panose="05000000000000000000" pitchFamily="2" charset="2"/>
              <a:buChar char="Ø"/>
            </a:pPr>
            <a:r>
              <a:rPr lang="en-US" sz="2000" dirty="0"/>
              <a:t>Press Equal</a:t>
            </a:r>
          </a:p>
          <a:p>
            <a:pPr marL="800100" lvl="1" indent="-342900">
              <a:buFont typeface="Wingdings" panose="05000000000000000000" pitchFamily="2" charset="2"/>
              <a:buChar char="Ø"/>
            </a:pPr>
            <a:r>
              <a:rPr lang="en-US" sz="2000" dirty="0"/>
              <a:t>Press M+ or Memory Add</a:t>
            </a:r>
          </a:p>
          <a:p>
            <a:pPr marL="800100" lvl="1" indent="-342900">
              <a:buFont typeface="Wingdings" panose="05000000000000000000" pitchFamily="2" charset="2"/>
              <a:buChar char="Ø"/>
            </a:pPr>
            <a:r>
              <a:rPr lang="en-US" sz="2000" dirty="0"/>
              <a:t>Do next test scores	</a:t>
            </a:r>
          </a:p>
          <a:p>
            <a:pPr marL="285750" indent="-285750">
              <a:buFont typeface="Arial" panose="020B0604020202020204" pitchFamily="34" charset="0"/>
              <a:buChar char="•"/>
            </a:pPr>
            <a:endParaRPr lang="en-US" sz="2000" dirty="0"/>
          </a:p>
        </p:txBody>
      </p:sp>
      <p:sp>
        <p:nvSpPr>
          <p:cNvPr id="7" name="Slide Number Placeholder 6"/>
          <p:cNvSpPr>
            <a:spLocks noGrp="1"/>
          </p:cNvSpPr>
          <p:nvPr>
            <p:ph type="sldNum" sz="quarter" idx="12"/>
          </p:nvPr>
        </p:nvSpPr>
        <p:spPr/>
        <p:txBody>
          <a:bodyPr/>
          <a:lstStyle/>
          <a:p>
            <a:fld id="{3D6C6362-3187-468E-8728-2C1C97AED2FC}" type="slidenum">
              <a:rPr lang="en-US" smtClean="0"/>
              <a:t>3</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a:t>CST1101 Topic: Introduction to Loops</a:t>
            </a:r>
            <a:endParaRPr lang="en-US" dirty="0"/>
          </a:p>
        </p:txBody>
      </p:sp>
      <p:pic>
        <p:nvPicPr>
          <p:cNvPr id="1026" name="Picture 2" descr="Related image">
            <a:extLst>
              <a:ext uri="{FF2B5EF4-FFF2-40B4-BE49-F238E27FC236}">
                <a16:creationId xmlns:a16="http://schemas.microsoft.com/office/drawing/2014/main" id="{34927C2F-392F-4A18-B702-E9521E3A8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2457" y="3119810"/>
            <a:ext cx="1047683" cy="16091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192032-8E3D-45C9-9A93-1A9351A7ABF9}"/>
              </a:ext>
            </a:extLst>
          </p:cNvPr>
          <p:cNvSpPr txBox="1"/>
          <p:nvPr/>
        </p:nvSpPr>
        <p:spPr>
          <a:xfrm>
            <a:off x="5903902" y="3536841"/>
            <a:ext cx="1157240" cy="369332"/>
          </a:xfrm>
          <a:prstGeom prst="rect">
            <a:avLst/>
          </a:prstGeom>
          <a:noFill/>
        </p:spPr>
        <p:txBody>
          <a:bodyPr wrap="none" rtlCol="0">
            <a:spAutoFit/>
          </a:bodyPr>
          <a:lstStyle/>
          <a:p>
            <a:r>
              <a:rPr lang="en-US" dirty="0"/>
              <a:t>Memory:  </a:t>
            </a:r>
          </a:p>
        </p:txBody>
      </p:sp>
      <p:sp>
        <p:nvSpPr>
          <p:cNvPr id="9" name="Rectangle 8">
            <a:extLst>
              <a:ext uri="{FF2B5EF4-FFF2-40B4-BE49-F238E27FC236}">
                <a16:creationId xmlns:a16="http://schemas.microsoft.com/office/drawing/2014/main" id="{A6584518-9147-4A65-B99D-9D175BE7901B}"/>
              </a:ext>
            </a:extLst>
          </p:cNvPr>
          <p:cNvSpPr/>
          <p:nvPr/>
        </p:nvSpPr>
        <p:spPr>
          <a:xfrm>
            <a:off x="6951585" y="3555074"/>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Turn 10">
            <a:extLst>
              <a:ext uri="{FF2B5EF4-FFF2-40B4-BE49-F238E27FC236}">
                <a16:creationId xmlns:a16="http://schemas.microsoft.com/office/drawing/2014/main" id="{C22205F0-1B4C-42EA-94B9-FCBF7CCC9B10}"/>
              </a:ext>
            </a:extLst>
          </p:cNvPr>
          <p:cNvSpPr/>
          <p:nvPr/>
        </p:nvSpPr>
        <p:spPr>
          <a:xfrm>
            <a:off x="5140170" y="3246437"/>
            <a:ext cx="2423605" cy="365125"/>
          </a:xfrm>
          <a:prstGeom prst="uturnArrow">
            <a:avLst>
              <a:gd name="adj1" fmla="val 39183"/>
              <a:gd name="adj2" fmla="val 25000"/>
              <a:gd name="adj3" fmla="val 25000"/>
              <a:gd name="adj4" fmla="val 43750"/>
              <a:gd name="adj5" fmla="val 7256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8820C168-FCB4-4A17-B43B-10169FBB376B}"/>
              </a:ext>
            </a:extLst>
          </p:cNvPr>
          <p:cNvSpPr txBox="1"/>
          <p:nvPr/>
        </p:nvSpPr>
        <p:spPr>
          <a:xfrm>
            <a:off x="7689011" y="3506803"/>
            <a:ext cx="495649" cy="461665"/>
          </a:xfrm>
          <a:prstGeom prst="rect">
            <a:avLst/>
          </a:prstGeom>
          <a:noFill/>
        </p:spPr>
        <p:txBody>
          <a:bodyPr wrap="none" rtlCol="0">
            <a:spAutoFit/>
          </a:bodyPr>
          <a:lstStyle/>
          <a:p>
            <a:r>
              <a:rPr lang="en-US" sz="2400" dirty="0"/>
              <a:t>34</a:t>
            </a:r>
          </a:p>
        </p:txBody>
      </p:sp>
      <p:sp>
        <p:nvSpPr>
          <p:cNvPr id="16" name="TextBox 15">
            <a:extLst>
              <a:ext uri="{FF2B5EF4-FFF2-40B4-BE49-F238E27FC236}">
                <a16:creationId xmlns:a16="http://schemas.microsoft.com/office/drawing/2014/main" id="{6327FCBD-196D-43A7-ADEA-2B668E57C387}"/>
              </a:ext>
            </a:extLst>
          </p:cNvPr>
          <p:cNvSpPr txBox="1"/>
          <p:nvPr/>
        </p:nvSpPr>
        <p:spPr>
          <a:xfrm>
            <a:off x="5216298" y="3229064"/>
            <a:ext cx="495649" cy="307777"/>
          </a:xfrm>
          <a:prstGeom prst="rect">
            <a:avLst/>
          </a:prstGeom>
          <a:solidFill>
            <a:srgbClr val="DCE6F2"/>
          </a:solidFill>
        </p:spPr>
        <p:txBody>
          <a:bodyPr wrap="square" rtlCol="0">
            <a:spAutoFit/>
          </a:bodyPr>
          <a:lstStyle/>
          <a:p>
            <a:r>
              <a:rPr lang="en-US" sz="1400" dirty="0"/>
              <a:t>14</a:t>
            </a:r>
          </a:p>
        </p:txBody>
      </p:sp>
      <p:sp>
        <p:nvSpPr>
          <p:cNvPr id="6" name="Rectangle 5">
            <a:extLst>
              <a:ext uri="{FF2B5EF4-FFF2-40B4-BE49-F238E27FC236}">
                <a16:creationId xmlns:a16="http://schemas.microsoft.com/office/drawing/2014/main" id="{57736D33-B81D-4DEC-A7E7-7058040A0CDE}"/>
              </a:ext>
            </a:extLst>
          </p:cNvPr>
          <p:cNvSpPr/>
          <p:nvPr/>
        </p:nvSpPr>
        <p:spPr>
          <a:xfrm>
            <a:off x="673367" y="4743131"/>
            <a:ext cx="7911339" cy="1477328"/>
          </a:xfrm>
          <a:prstGeom prst="rect">
            <a:avLst/>
          </a:prstGeom>
        </p:spPr>
        <p:txBody>
          <a:bodyPr wrap="square">
            <a:spAutoFit/>
          </a:bodyPr>
          <a:lstStyle/>
          <a:p>
            <a:pPr marL="285750" indent="-285750">
              <a:buFont typeface="Arial" panose="020B0604020202020204" pitchFamily="34" charset="0"/>
              <a:buChar char="•"/>
            </a:pPr>
            <a:r>
              <a:rPr lang="en-US" dirty="0"/>
              <a:t>The memory location holds the total score differences up to the current test being processed</a:t>
            </a:r>
          </a:p>
          <a:p>
            <a:pPr marL="285750" indent="-285750">
              <a:buFont typeface="Arial" panose="020B0604020202020204" pitchFamily="34" charset="0"/>
              <a:buChar char="•"/>
            </a:pPr>
            <a:r>
              <a:rPr lang="en-US" dirty="0"/>
              <a:t>The value stored at the memory location can change.  It will likely be a different value after every test is processed.  Hence the value at the memory location  varies – so the memory location is referred to as a “</a:t>
            </a:r>
            <a:r>
              <a:rPr lang="en-US" b="1" dirty="0">
                <a:solidFill>
                  <a:srgbClr val="FF0000"/>
                </a:solidFill>
              </a:rPr>
              <a:t>variable</a:t>
            </a:r>
            <a:r>
              <a:rPr lang="en-US" dirty="0"/>
              <a:t>”</a:t>
            </a:r>
          </a:p>
        </p:txBody>
      </p:sp>
    </p:spTree>
    <p:extLst>
      <p:ext uri="{BB962C8B-B14F-4D97-AF65-F5344CB8AC3E}">
        <p14:creationId xmlns:p14="http://schemas.microsoft.com/office/powerpoint/2010/main" val="103297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6094" y="442085"/>
            <a:ext cx="3267882" cy="523220"/>
          </a:xfrm>
          <a:prstGeom prst="rect">
            <a:avLst/>
          </a:prstGeom>
          <a:noFill/>
        </p:spPr>
        <p:txBody>
          <a:bodyPr wrap="none" rtlCol="0">
            <a:spAutoFit/>
          </a:bodyPr>
          <a:lstStyle/>
          <a:p>
            <a:r>
              <a:rPr lang="en-US" sz="2800" b="1" dirty="0"/>
              <a:t>Example - Continued</a:t>
            </a:r>
          </a:p>
        </p:txBody>
      </p:sp>
      <p:sp>
        <p:nvSpPr>
          <p:cNvPr id="5" name="TextBox 4"/>
          <p:cNvSpPr txBox="1"/>
          <p:nvPr/>
        </p:nvSpPr>
        <p:spPr>
          <a:xfrm>
            <a:off x="626165" y="1091380"/>
            <a:ext cx="7181098" cy="2031325"/>
          </a:xfrm>
          <a:prstGeom prst="rect">
            <a:avLst/>
          </a:prstGeom>
          <a:noFill/>
        </p:spPr>
        <p:txBody>
          <a:bodyPr wrap="square" rtlCol="0">
            <a:spAutoFit/>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1100" dirty="0"/>
              <a:t>One approach:</a:t>
            </a:r>
          </a:p>
          <a:p>
            <a:pPr marL="800100" lvl="1" indent="-342900">
              <a:buFont typeface="Wingdings" panose="05000000000000000000" pitchFamily="2" charset="2"/>
              <a:buChar char="Ø"/>
            </a:pPr>
            <a:r>
              <a:rPr lang="en-US" sz="1100" dirty="0"/>
              <a:t>Enter test score for Student 1</a:t>
            </a:r>
          </a:p>
          <a:p>
            <a:pPr marL="800100" lvl="1" indent="-342900">
              <a:buFont typeface="Wingdings" panose="05000000000000000000" pitchFamily="2" charset="2"/>
              <a:buChar char="Ø"/>
            </a:pPr>
            <a:r>
              <a:rPr lang="en-US" sz="1100" dirty="0"/>
              <a:t>Hit subtract</a:t>
            </a:r>
          </a:p>
          <a:p>
            <a:pPr marL="800100" lvl="1" indent="-342900">
              <a:buFont typeface="Wingdings" panose="05000000000000000000" pitchFamily="2" charset="2"/>
              <a:buChar char="Ø"/>
            </a:pPr>
            <a:r>
              <a:rPr lang="en-US" sz="1100" dirty="0"/>
              <a:t>Enter test score for Student 2</a:t>
            </a:r>
          </a:p>
          <a:p>
            <a:pPr marL="800100" lvl="1" indent="-342900">
              <a:buFont typeface="Wingdings" panose="05000000000000000000" pitchFamily="2" charset="2"/>
              <a:buChar char="Ø"/>
            </a:pPr>
            <a:r>
              <a:rPr lang="en-US" sz="1100" dirty="0"/>
              <a:t>Press Equal</a:t>
            </a:r>
          </a:p>
          <a:p>
            <a:pPr marL="800100" lvl="1" indent="-342900">
              <a:buFont typeface="Wingdings" panose="05000000000000000000" pitchFamily="2" charset="2"/>
              <a:buChar char="Ø"/>
            </a:pPr>
            <a:r>
              <a:rPr lang="en-US" sz="1100" dirty="0"/>
              <a:t>Press M+ or Memory Add</a:t>
            </a:r>
          </a:p>
          <a:p>
            <a:pPr marL="800100" lvl="1" indent="-342900">
              <a:buFont typeface="Wingdings" panose="05000000000000000000" pitchFamily="2" charset="2"/>
              <a:buChar char="Ø"/>
            </a:pPr>
            <a:r>
              <a:rPr lang="en-US" sz="1100" dirty="0"/>
              <a:t>Do next test scores</a:t>
            </a:r>
            <a:r>
              <a:rPr lang="en-US" sz="2000" dirty="0"/>
              <a:t>	</a:t>
            </a:r>
          </a:p>
          <a:p>
            <a:pPr marL="285750" indent="-285750">
              <a:buFont typeface="Arial" panose="020B0604020202020204" pitchFamily="34" charset="0"/>
              <a:buChar char="•"/>
            </a:pPr>
            <a:endParaRPr lang="en-US" sz="2000" dirty="0"/>
          </a:p>
        </p:txBody>
      </p:sp>
      <p:sp>
        <p:nvSpPr>
          <p:cNvPr id="7" name="Slide Number Placeholder 6"/>
          <p:cNvSpPr>
            <a:spLocks noGrp="1"/>
          </p:cNvSpPr>
          <p:nvPr>
            <p:ph type="sldNum" sz="quarter" idx="12"/>
          </p:nvPr>
        </p:nvSpPr>
        <p:spPr/>
        <p:txBody>
          <a:bodyPr/>
          <a:lstStyle/>
          <a:p>
            <a:fld id="{3D6C6362-3187-468E-8728-2C1C97AED2FC}" type="slidenum">
              <a:rPr lang="en-US" smtClean="0"/>
              <a:t>4</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a:t>CST1101 Topic: Introduction to Loops</a:t>
            </a:r>
            <a:endParaRPr lang="en-US" dirty="0"/>
          </a:p>
        </p:txBody>
      </p:sp>
      <p:pic>
        <p:nvPicPr>
          <p:cNvPr id="1026" name="Picture 2" descr="Related image">
            <a:extLst>
              <a:ext uri="{FF2B5EF4-FFF2-40B4-BE49-F238E27FC236}">
                <a16:creationId xmlns:a16="http://schemas.microsoft.com/office/drawing/2014/main" id="{34927C2F-392F-4A18-B702-E9521E3A81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4317" y="1237744"/>
            <a:ext cx="1047683" cy="16091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192032-8E3D-45C9-9A93-1A9351A7ABF9}"/>
              </a:ext>
            </a:extLst>
          </p:cNvPr>
          <p:cNvSpPr txBox="1"/>
          <p:nvPr/>
        </p:nvSpPr>
        <p:spPr>
          <a:xfrm>
            <a:off x="4735762" y="1654775"/>
            <a:ext cx="1157240" cy="369332"/>
          </a:xfrm>
          <a:prstGeom prst="rect">
            <a:avLst/>
          </a:prstGeom>
          <a:noFill/>
        </p:spPr>
        <p:txBody>
          <a:bodyPr wrap="none" rtlCol="0">
            <a:spAutoFit/>
          </a:bodyPr>
          <a:lstStyle/>
          <a:p>
            <a:r>
              <a:rPr lang="en-US" dirty="0"/>
              <a:t>Memory:  </a:t>
            </a:r>
          </a:p>
        </p:txBody>
      </p:sp>
      <p:sp>
        <p:nvSpPr>
          <p:cNvPr id="9" name="Rectangle 8">
            <a:extLst>
              <a:ext uri="{FF2B5EF4-FFF2-40B4-BE49-F238E27FC236}">
                <a16:creationId xmlns:a16="http://schemas.microsoft.com/office/drawing/2014/main" id="{A6584518-9147-4A65-B99D-9D175BE7901B}"/>
              </a:ext>
            </a:extLst>
          </p:cNvPr>
          <p:cNvSpPr/>
          <p:nvPr/>
        </p:nvSpPr>
        <p:spPr>
          <a:xfrm>
            <a:off x="5783445" y="1673008"/>
            <a:ext cx="1224379" cy="36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Turn 10">
            <a:extLst>
              <a:ext uri="{FF2B5EF4-FFF2-40B4-BE49-F238E27FC236}">
                <a16:creationId xmlns:a16="http://schemas.microsoft.com/office/drawing/2014/main" id="{C22205F0-1B4C-42EA-94B9-FCBF7CCC9B10}"/>
              </a:ext>
            </a:extLst>
          </p:cNvPr>
          <p:cNvSpPr/>
          <p:nvPr/>
        </p:nvSpPr>
        <p:spPr>
          <a:xfrm>
            <a:off x="3972030" y="1364371"/>
            <a:ext cx="2423605" cy="365125"/>
          </a:xfrm>
          <a:prstGeom prst="uturnArrow">
            <a:avLst>
              <a:gd name="adj1" fmla="val 39183"/>
              <a:gd name="adj2" fmla="val 25000"/>
              <a:gd name="adj3" fmla="val 25000"/>
              <a:gd name="adj4" fmla="val 43750"/>
              <a:gd name="adj5" fmla="val 7256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8820C168-FCB4-4A17-B43B-10169FBB376B}"/>
              </a:ext>
            </a:extLst>
          </p:cNvPr>
          <p:cNvSpPr txBox="1"/>
          <p:nvPr/>
        </p:nvSpPr>
        <p:spPr>
          <a:xfrm>
            <a:off x="6520871" y="1624737"/>
            <a:ext cx="495649" cy="461665"/>
          </a:xfrm>
          <a:prstGeom prst="rect">
            <a:avLst/>
          </a:prstGeom>
          <a:noFill/>
        </p:spPr>
        <p:txBody>
          <a:bodyPr wrap="none" rtlCol="0">
            <a:spAutoFit/>
          </a:bodyPr>
          <a:lstStyle/>
          <a:p>
            <a:r>
              <a:rPr lang="en-US" sz="2400" dirty="0"/>
              <a:t>34</a:t>
            </a:r>
          </a:p>
        </p:txBody>
      </p:sp>
      <p:sp>
        <p:nvSpPr>
          <p:cNvPr id="16" name="TextBox 15">
            <a:extLst>
              <a:ext uri="{FF2B5EF4-FFF2-40B4-BE49-F238E27FC236}">
                <a16:creationId xmlns:a16="http://schemas.microsoft.com/office/drawing/2014/main" id="{6327FCBD-196D-43A7-ADEA-2B668E57C387}"/>
              </a:ext>
            </a:extLst>
          </p:cNvPr>
          <p:cNvSpPr txBox="1"/>
          <p:nvPr/>
        </p:nvSpPr>
        <p:spPr>
          <a:xfrm>
            <a:off x="4048158" y="1346998"/>
            <a:ext cx="495649" cy="307777"/>
          </a:xfrm>
          <a:prstGeom prst="rect">
            <a:avLst/>
          </a:prstGeom>
          <a:solidFill>
            <a:srgbClr val="DCE6F2"/>
          </a:solidFill>
        </p:spPr>
        <p:txBody>
          <a:bodyPr wrap="square" rtlCol="0">
            <a:spAutoFit/>
          </a:bodyPr>
          <a:lstStyle/>
          <a:p>
            <a:r>
              <a:rPr lang="en-US" sz="1400" dirty="0"/>
              <a:t>14</a:t>
            </a:r>
          </a:p>
        </p:txBody>
      </p:sp>
      <p:sp>
        <p:nvSpPr>
          <p:cNvPr id="6" name="Rectangle 5">
            <a:extLst>
              <a:ext uri="{FF2B5EF4-FFF2-40B4-BE49-F238E27FC236}">
                <a16:creationId xmlns:a16="http://schemas.microsoft.com/office/drawing/2014/main" id="{57736D33-B81D-4DEC-A7E7-7058040A0CDE}"/>
              </a:ext>
            </a:extLst>
          </p:cNvPr>
          <p:cNvSpPr/>
          <p:nvPr/>
        </p:nvSpPr>
        <p:spPr>
          <a:xfrm>
            <a:off x="442548" y="3248780"/>
            <a:ext cx="7911339" cy="2585323"/>
          </a:xfrm>
          <a:prstGeom prst="rect">
            <a:avLst/>
          </a:prstGeom>
        </p:spPr>
        <p:txBody>
          <a:bodyPr wrap="square">
            <a:spAutoFit/>
          </a:bodyPr>
          <a:lstStyle/>
          <a:p>
            <a:pPr marL="285750" indent="-285750">
              <a:buFont typeface="Arial" panose="020B0604020202020204" pitchFamily="34" charset="0"/>
              <a:buChar char="•"/>
            </a:pPr>
            <a:r>
              <a:rPr lang="en-US" dirty="0"/>
              <a:t>Many storage locations of a computer do not change, so these locations would not be variables.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Generally, a calculator has one “memory” location that can be used. In a computer, we have access to hundreds and thousands of memory locations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To distinguish a memory location, and to document what type information might be there, we give the storage location a variable name. In our example  “Total Difference” might be a good description of the value at that location</a:t>
            </a:r>
          </a:p>
        </p:txBody>
      </p:sp>
    </p:spTree>
    <p:extLst>
      <p:ext uri="{BB962C8B-B14F-4D97-AF65-F5344CB8AC3E}">
        <p14:creationId xmlns:p14="http://schemas.microsoft.com/office/powerpoint/2010/main" val="321115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7516" y="308920"/>
            <a:ext cx="2522870" cy="523220"/>
          </a:xfrm>
          <a:prstGeom prst="rect">
            <a:avLst/>
          </a:prstGeom>
          <a:noFill/>
        </p:spPr>
        <p:txBody>
          <a:bodyPr wrap="none" rtlCol="0">
            <a:spAutoFit/>
          </a:bodyPr>
          <a:lstStyle/>
          <a:p>
            <a:r>
              <a:rPr lang="en-US" sz="2800" b="1" dirty="0"/>
              <a:t>Variable Names</a:t>
            </a:r>
          </a:p>
        </p:txBody>
      </p:sp>
      <p:sp>
        <p:nvSpPr>
          <p:cNvPr id="7" name="Slide Number Placeholder 6"/>
          <p:cNvSpPr>
            <a:spLocks noGrp="1"/>
          </p:cNvSpPr>
          <p:nvPr>
            <p:ph type="sldNum" sz="quarter" idx="12"/>
          </p:nvPr>
        </p:nvSpPr>
        <p:spPr/>
        <p:txBody>
          <a:bodyPr/>
          <a:lstStyle/>
          <a:p>
            <a:fld id="{3D6C6362-3187-468E-8728-2C1C97AED2FC}" type="slidenum">
              <a:rPr lang="en-US" smtClean="0"/>
              <a:t>5</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a:t>CST1101 Topic: Introduction to Loops</a:t>
            </a:r>
            <a:endParaRPr lang="en-US" dirty="0"/>
          </a:p>
        </p:txBody>
      </p:sp>
      <p:sp>
        <p:nvSpPr>
          <p:cNvPr id="6" name="Rectangle 5">
            <a:extLst>
              <a:ext uri="{FF2B5EF4-FFF2-40B4-BE49-F238E27FC236}">
                <a16:creationId xmlns:a16="http://schemas.microsoft.com/office/drawing/2014/main" id="{57736D33-B81D-4DEC-A7E7-7058040A0CDE}"/>
              </a:ext>
            </a:extLst>
          </p:cNvPr>
          <p:cNvSpPr/>
          <p:nvPr/>
        </p:nvSpPr>
        <p:spPr>
          <a:xfrm>
            <a:off x="480946" y="1522578"/>
            <a:ext cx="8182108" cy="3416320"/>
          </a:xfrm>
          <a:prstGeom prst="rect">
            <a:avLst/>
          </a:prstGeom>
        </p:spPr>
        <p:txBody>
          <a:bodyPr wrap="square">
            <a:spAutoFit/>
          </a:bodyPr>
          <a:lstStyle/>
          <a:p>
            <a:pPr marL="285750" indent="-285750">
              <a:buFont typeface="Arial" panose="020B0604020202020204" pitchFamily="34" charset="0"/>
              <a:buChar char="•"/>
            </a:pPr>
            <a:r>
              <a:rPr lang="en-US" dirty="0"/>
              <a:t>Our instructions will be referring to the variable names, so it name should have some meaning within the problem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Generally, a variable name has some rules about its syntax:</a:t>
            </a:r>
          </a:p>
          <a:p>
            <a:pPr marL="742950" lvl="1" indent="-285750">
              <a:buFont typeface="Wingdings" panose="05000000000000000000" pitchFamily="2" charset="2"/>
              <a:buChar char="Ø"/>
            </a:pPr>
            <a:r>
              <a:rPr lang="en-US" dirty="0"/>
              <a:t>Begins with a letter, but may have numbers after it.</a:t>
            </a:r>
          </a:p>
          <a:p>
            <a:pPr marL="742950" lvl="1" indent="-285750">
              <a:buFont typeface="Wingdings" panose="05000000000000000000" pitchFamily="2" charset="2"/>
              <a:buChar char="Ø"/>
            </a:pPr>
            <a:r>
              <a:rPr lang="en-US" dirty="0"/>
              <a:t>Does NOT contain blanks</a:t>
            </a:r>
          </a:p>
          <a:p>
            <a:pPr marL="742950" lvl="1" indent="-285750">
              <a:buFont typeface="Wingdings" panose="05000000000000000000" pitchFamily="2" charset="2"/>
              <a:buChar char="Ø"/>
            </a:pPr>
            <a:r>
              <a:rPr lang="en-US" dirty="0"/>
              <a:t>Does not use special characters except for the  underscore   ____ or  dash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Actual naming rules differ slightly depending upon the instruction or programming language being used. </a:t>
            </a:r>
          </a:p>
          <a:p>
            <a:pPr marL="285750" indent="-285750">
              <a:buFont typeface="Arial" panose="020B0604020202020204" pitchFamily="34" charset="0"/>
              <a:buChar char="•"/>
            </a:pPr>
            <a:r>
              <a:rPr lang="en-US" dirty="0"/>
              <a:t>Programming languages also have “reserved” words that the language uses such as loop, if, then, else.  These words can not be used as variables.</a:t>
            </a:r>
          </a:p>
        </p:txBody>
      </p:sp>
      <p:pic>
        <p:nvPicPr>
          <p:cNvPr id="13" name="Picture 12">
            <a:extLst>
              <a:ext uri="{FF2B5EF4-FFF2-40B4-BE49-F238E27FC236}">
                <a16:creationId xmlns:a16="http://schemas.microsoft.com/office/drawing/2014/main" id="{20DEE7B8-5310-4758-9A3C-968DC742ABF7}"/>
              </a:ext>
            </a:extLst>
          </p:cNvPr>
          <p:cNvPicPr>
            <a:picLocks noChangeAspect="1"/>
          </p:cNvPicPr>
          <p:nvPr/>
        </p:nvPicPr>
        <p:blipFill rotWithShape="1">
          <a:blip r:embed="rId2"/>
          <a:srcRect l="10259" t="169" r="9753" b="35414"/>
          <a:stretch/>
        </p:blipFill>
        <p:spPr>
          <a:xfrm>
            <a:off x="6249656" y="254513"/>
            <a:ext cx="2337027" cy="1097471"/>
          </a:xfrm>
          <a:prstGeom prst="rect">
            <a:avLst/>
          </a:prstGeom>
        </p:spPr>
      </p:pic>
      <p:sp>
        <p:nvSpPr>
          <p:cNvPr id="8" name="TextBox 7">
            <a:extLst>
              <a:ext uri="{FF2B5EF4-FFF2-40B4-BE49-F238E27FC236}">
                <a16:creationId xmlns:a16="http://schemas.microsoft.com/office/drawing/2014/main" id="{72A57668-D63B-4F3C-A94B-9D4C93143B15}"/>
              </a:ext>
            </a:extLst>
          </p:cNvPr>
          <p:cNvSpPr txBox="1"/>
          <p:nvPr/>
        </p:nvSpPr>
        <p:spPr>
          <a:xfrm>
            <a:off x="2072915" y="4969340"/>
            <a:ext cx="1554593" cy="369332"/>
          </a:xfrm>
          <a:prstGeom prst="rect">
            <a:avLst/>
          </a:prstGeom>
          <a:noFill/>
        </p:spPr>
        <p:txBody>
          <a:bodyPr wrap="none" rtlCol="0">
            <a:spAutoFit/>
          </a:bodyPr>
          <a:lstStyle/>
          <a:p>
            <a:r>
              <a:rPr lang="en-US" b="1" dirty="0">
                <a:solidFill>
                  <a:schemeClr val="accent1">
                    <a:lumMod val="75000"/>
                  </a:schemeClr>
                </a:solidFill>
              </a:rPr>
              <a:t>GOOD NAMES</a:t>
            </a:r>
          </a:p>
        </p:txBody>
      </p:sp>
      <p:sp>
        <p:nvSpPr>
          <p:cNvPr id="15" name="TextBox 14">
            <a:extLst>
              <a:ext uri="{FF2B5EF4-FFF2-40B4-BE49-F238E27FC236}">
                <a16:creationId xmlns:a16="http://schemas.microsoft.com/office/drawing/2014/main" id="{67BD220A-570F-4078-B11F-3641CC9056C5}"/>
              </a:ext>
            </a:extLst>
          </p:cNvPr>
          <p:cNvSpPr txBox="1"/>
          <p:nvPr/>
        </p:nvSpPr>
        <p:spPr>
          <a:xfrm>
            <a:off x="4985270" y="4969340"/>
            <a:ext cx="1363194" cy="369332"/>
          </a:xfrm>
          <a:prstGeom prst="rect">
            <a:avLst/>
          </a:prstGeom>
          <a:noFill/>
        </p:spPr>
        <p:txBody>
          <a:bodyPr wrap="none" rtlCol="0">
            <a:spAutoFit/>
          </a:bodyPr>
          <a:lstStyle/>
          <a:p>
            <a:r>
              <a:rPr lang="en-US" b="1" dirty="0">
                <a:solidFill>
                  <a:srgbClr val="C00000"/>
                </a:solidFill>
              </a:rPr>
              <a:t>BAD NAMES</a:t>
            </a:r>
          </a:p>
        </p:txBody>
      </p:sp>
      <p:sp>
        <p:nvSpPr>
          <p:cNvPr id="10" name="TextBox 9">
            <a:extLst>
              <a:ext uri="{FF2B5EF4-FFF2-40B4-BE49-F238E27FC236}">
                <a16:creationId xmlns:a16="http://schemas.microsoft.com/office/drawing/2014/main" id="{D9E4351D-8645-4630-9B80-E021FDDC1438}"/>
              </a:ext>
            </a:extLst>
          </p:cNvPr>
          <p:cNvSpPr txBox="1"/>
          <p:nvPr/>
        </p:nvSpPr>
        <p:spPr>
          <a:xfrm>
            <a:off x="817460" y="5338672"/>
            <a:ext cx="1202702" cy="369332"/>
          </a:xfrm>
          <a:prstGeom prst="rect">
            <a:avLst/>
          </a:prstGeom>
          <a:noFill/>
        </p:spPr>
        <p:txBody>
          <a:bodyPr wrap="none" rtlCol="0">
            <a:spAutoFit/>
          </a:bodyPr>
          <a:lstStyle/>
          <a:p>
            <a:r>
              <a:rPr lang="en-US" b="1" dirty="0" err="1"/>
              <a:t>Last_Score</a:t>
            </a:r>
            <a:endParaRPr lang="en-US" b="1" dirty="0"/>
          </a:p>
        </p:txBody>
      </p:sp>
      <p:sp>
        <p:nvSpPr>
          <p:cNvPr id="17" name="TextBox 16">
            <a:extLst>
              <a:ext uri="{FF2B5EF4-FFF2-40B4-BE49-F238E27FC236}">
                <a16:creationId xmlns:a16="http://schemas.microsoft.com/office/drawing/2014/main" id="{737394F0-4295-468E-94D0-70500626A6D6}"/>
              </a:ext>
            </a:extLst>
          </p:cNvPr>
          <p:cNvSpPr txBox="1"/>
          <p:nvPr/>
        </p:nvSpPr>
        <p:spPr>
          <a:xfrm>
            <a:off x="5733232" y="5333085"/>
            <a:ext cx="806631" cy="369332"/>
          </a:xfrm>
          <a:prstGeom prst="rect">
            <a:avLst/>
          </a:prstGeom>
          <a:noFill/>
        </p:spPr>
        <p:txBody>
          <a:bodyPr wrap="none" rtlCol="0">
            <a:spAutoFit/>
          </a:bodyPr>
          <a:lstStyle/>
          <a:p>
            <a:r>
              <a:rPr lang="en-US" b="1" dirty="0"/>
              <a:t>1Place</a:t>
            </a:r>
          </a:p>
        </p:txBody>
      </p:sp>
      <p:sp>
        <p:nvSpPr>
          <p:cNvPr id="18" name="TextBox 17">
            <a:extLst>
              <a:ext uri="{FF2B5EF4-FFF2-40B4-BE49-F238E27FC236}">
                <a16:creationId xmlns:a16="http://schemas.microsoft.com/office/drawing/2014/main" id="{7D891C15-4042-4FA2-B22A-5320B1E2D76B}"/>
              </a:ext>
            </a:extLst>
          </p:cNvPr>
          <p:cNvSpPr txBox="1"/>
          <p:nvPr/>
        </p:nvSpPr>
        <p:spPr>
          <a:xfrm>
            <a:off x="6737751" y="5617686"/>
            <a:ext cx="1471493" cy="369332"/>
          </a:xfrm>
          <a:prstGeom prst="rect">
            <a:avLst/>
          </a:prstGeom>
          <a:noFill/>
        </p:spPr>
        <p:txBody>
          <a:bodyPr wrap="none" rtlCol="0">
            <a:spAutoFit/>
          </a:bodyPr>
          <a:lstStyle/>
          <a:p>
            <a:r>
              <a:rPr lang="en-US" b="1" dirty="0"/>
              <a:t>Next Number</a:t>
            </a:r>
          </a:p>
        </p:txBody>
      </p:sp>
      <p:sp>
        <p:nvSpPr>
          <p:cNvPr id="19" name="TextBox 18">
            <a:extLst>
              <a:ext uri="{FF2B5EF4-FFF2-40B4-BE49-F238E27FC236}">
                <a16:creationId xmlns:a16="http://schemas.microsoft.com/office/drawing/2014/main" id="{69E44C26-07FE-469E-A466-4749FBEAFF81}"/>
              </a:ext>
            </a:extLst>
          </p:cNvPr>
          <p:cNvSpPr txBox="1"/>
          <p:nvPr/>
        </p:nvSpPr>
        <p:spPr>
          <a:xfrm>
            <a:off x="4985270" y="5944730"/>
            <a:ext cx="1567930" cy="369332"/>
          </a:xfrm>
          <a:prstGeom prst="rect">
            <a:avLst/>
          </a:prstGeom>
          <a:noFill/>
        </p:spPr>
        <p:txBody>
          <a:bodyPr wrap="none" rtlCol="0">
            <a:spAutoFit/>
          </a:bodyPr>
          <a:lstStyle/>
          <a:p>
            <a:r>
              <a:rPr lang="en-US" b="1" dirty="0"/>
              <a:t>!!</a:t>
            </a:r>
            <a:r>
              <a:rPr lang="en-US" b="1" dirty="0" err="1"/>
              <a:t>SurpriseDate</a:t>
            </a:r>
            <a:endParaRPr lang="en-US" b="1" dirty="0"/>
          </a:p>
        </p:txBody>
      </p:sp>
      <p:sp>
        <p:nvSpPr>
          <p:cNvPr id="20" name="TextBox 19">
            <a:extLst>
              <a:ext uri="{FF2B5EF4-FFF2-40B4-BE49-F238E27FC236}">
                <a16:creationId xmlns:a16="http://schemas.microsoft.com/office/drawing/2014/main" id="{10C1BB34-2083-4045-9FA1-ABD3B86A03E7}"/>
              </a:ext>
            </a:extLst>
          </p:cNvPr>
          <p:cNvSpPr txBox="1"/>
          <p:nvPr/>
        </p:nvSpPr>
        <p:spPr>
          <a:xfrm>
            <a:off x="1282064" y="5987018"/>
            <a:ext cx="1117870" cy="369332"/>
          </a:xfrm>
          <a:prstGeom prst="rect">
            <a:avLst/>
          </a:prstGeom>
          <a:noFill/>
        </p:spPr>
        <p:txBody>
          <a:bodyPr wrap="none" rtlCol="0">
            <a:spAutoFit/>
          </a:bodyPr>
          <a:lstStyle/>
          <a:p>
            <a:r>
              <a:rPr lang="en-US" b="1" dirty="0"/>
              <a:t>Total2018</a:t>
            </a:r>
          </a:p>
        </p:txBody>
      </p:sp>
      <p:sp>
        <p:nvSpPr>
          <p:cNvPr id="21" name="TextBox 20">
            <a:extLst>
              <a:ext uri="{FF2B5EF4-FFF2-40B4-BE49-F238E27FC236}">
                <a16:creationId xmlns:a16="http://schemas.microsoft.com/office/drawing/2014/main" id="{5B7D51EC-0115-4057-9145-635A3CE0972A}"/>
              </a:ext>
            </a:extLst>
          </p:cNvPr>
          <p:cNvSpPr txBox="1"/>
          <p:nvPr/>
        </p:nvSpPr>
        <p:spPr>
          <a:xfrm>
            <a:off x="2419441" y="5517751"/>
            <a:ext cx="1129476" cy="369332"/>
          </a:xfrm>
          <a:prstGeom prst="rect">
            <a:avLst/>
          </a:prstGeom>
          <a:noFill/>
        </p:spPr>
        <p:txBody>
          <a:bodyPr wrap="none" rtlCol="0">
            <a:spAutoFit/>
          </a:bodyPr>
          <a:lstStyle/>
          <a:p>
            <a:r>
              <a:rPr lang="en-US" b="1" dirty="0" err="1"/>
              <a:t>lastNAME</a:t>
            </a:r>
            <a:endParaRPr lang="en-US" b="1" dirty="0"/>
          </a:p>
        </p:txBody>
      </p:sp>
      <p:sp>
        <p:nvSpPr>
          <p:cNvPr id="22" name="TextBox 21">
            <a:extLst>
              <a:ext uri="{FF2B5EF4-FFF2-40B4-BE49-F238E27FC236}">
                <a16:creationId xmlns:a16="http://schemas.microsoft.com/office/drawing/2014/main" id="{ED5ABF25-22C2-4F07-A1FA-401814B97C8F}"/>
              </a:ext>
            </a:extLst>
          </p:cNvPr>
          <p:cNvSpPr txBox="1"/>
          <p:nvPr/>
        </p:nvSpPr>
        <p:spPr>
          <a:xfrm>
            <a:off x="6884253" y="5248354"/>
            <a:ext cx="562975" cy="369332"/>
          </a:xfrm>
          <a:prstGeom prst="rect">
            <a:avLst/>
          </a:prstGeom>
          <a:noFill/>
        </p:spPr>
        <p:txBody>
          <a:bodyPr wrap="none" rtlCol="0">
            <a:spAutoFit/>
          </a:bodyPr>
          <a:lstStyle/>
          <a:p>
            <a:r>
              <a:rPr lang="en-US" b="1" dirty="0"/>
              <a:t>else</a:t>
            </a:r>
          </a:p>
        </p:txBody>
      </p:sp>
    </p:spTree>
    <p:extLst>
      <p:ext uri="{BB962C8B-B14F-4D97-AF65-F5344CB8AC3E}">
        <p14:creationId xmlns:p14="http://schemas.microsoft.com/office/powerpoint/2010/main" val="79681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4345" y="466846"/>
            <a:ext cx="5088957" cy="523220"/>
          </a:xfrm>
          <a:prstGeom prst="rect">
            <a:avLst/>
          </a:prstGeom>
          <a:noFill/>
        </p:spPr>
        <p:txBody>
          <a:bodyPr wrap="none" rtlCol="0">
            <a:spAutoFit/>
          </a:bodyPr>
          <a:lstStyle/>
          <a:p>
            <a:r>
              <a:rPr lang="en-US" sz="2800" b="1" dirty="0"/>
              <a:t>Variable Usage in previous topics</a:t>
            </a:r>
          </a:p>
        </p:txBody>
      </p:sp>
      <p:sp>
        <p:nvSpPr>
          <p:cNvPr id="7" name="Slide Number Placeholder 6"/>
          <p:cNvSpPr>
            <a:spLocks noGrp="1"/>
          </p:cNvSpPr>
          <p:nvPr>
            <p:ph type="sldNum" sz="quarter" idx="12"/>
          </p:nvPr>
        </p:nvSpPr>
        <p:spPr/>
        <p:txBody>
          <a:bodyPr/>
          <a:lstStyle/>
          <a:p>
            <a:fld id="{3D6C6362-3187-468E-8728-2C1C97AED2FC}" type="slidenum">
              <a:rPr lang="en-US" smtClean="0"/>
              <a:t>6</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a:t>CST1101 Topic: Introduction to Loops</a:t>
            </a:r>
            <a:endParaRPr lang="en-US" dirty="0"/>
          </a:p>
        </p:txBody>
      </p:sp>
      <p:sp>
        <p:nvSpPr>
          <p:cNvPr id="6" name="Rectangle 5">
            <a:extLst>
              <a:ext uri="{FF2B5EF4-FFF2-40B4-BE49-F238E27FC236}">
                <a16:creationId xmlns:a16="http://schemas.microsoft.com/office/drawing/2014/main" id="{57736D33-B81D-4DEC-A7E7-7058040A0CDE}"/>
              </a:ext>
            </a:extLst>
          </p:cNvPr>
          <p:cNvSpPr/>
          <p:nvPr/>
        </p:nvSpPr>
        <p:spPr>
          <a:xfrm>
            <a:off x="504692" y="1721821"/>
            <a:ext cx="8182108" cy="1200329"/>
          </a:xfrm>
          <a:prstGeom prst="rect">
            <a:avLst/>
          </a:prstGeom>
        </p:spPr>
        <p:txBody>
          <a:bodyPr wrap="square">
            <a:spAutoFit/>
          </a:bodyPr>
          <a:lstStyle/>
          <a:p>
            <a:pPr marL="285750" indent="-285750">
              <a:buFont typeface="Arial" panose="020B0604020202020204" pitchFamily="34" charset="0"/>
              <a:buChar char="•"/>
            </a:pPr>
            <a:r>
              <a:rPr lang="en-US" dirty="0"/>
              <a:t>We have indirectly used variables for:</a:t>
            </a:r>
          </a:p>
          <a:p>
            <a:pPr marL="742950" lvl="1" indent="-285750">
              <a:buFont typeface="Wingdings" panose="05000000000000000000" pitchFamily="2" charset="2"/>
              <a:buChar char="Ø"/>
            </a:pPr>
            <a:r>
              <a:rPr lang="en-US" dirty="0"/>
              <a:t>Method Parameters – P1, P2, P2 </a:t>
            </a:r>
          </a:p>
          <a:p>
            <a:pPr marL="742950" lvl="1" indent="-285750">
              <a:buFont typeface="Wingdings" panose="05000000000000000000" pitchFamily="2" charset="2"/>
              <a:buChar char="Ø"/>
            </a:pPr>
            <a:r>
              <a:rPr lang="en-US" dirty="0"/>
              <a:t>Loop Index</a:t>
            </a:r>
          </a:p>
          <a:p>
            <a:pPr marL="285750" indent="-285750">
              <a:buFont typeface="Arial" panose="020B0604020202020204" pitchFamily="34" charset="0"/>
              <a:buChar char="•"/>
            </a:pPr>
            <a:endParaRPr lang="en-US" dirty="0"/>
          </a:p>
        </p:txBody>
      </p:sp>
      <p:sp>
        <p:nvSpPr>
          <p:cNvPr id="16" name="Rectangle 15">
            <a:extLst>
              <a:ext uri="{FF2B5EF4-FFF2-40B4-BE49-F238E27FC236}">
                <a16:creationId xmlns:a16="http://schemas.microsoft.com/office/drawing/2014/main" id="{B627D4AF-4E64-4B09-9789-F50D2A7AE729}"/>
              </a:ext>
            </a:extLst>
          </p:cNvPr>
          <p:cNvSpPr/>
          <p:nvPr/>
        </p:nvSpPr>
        <p:spPr>
          <a:xfrm>
            <a:off x="925494" y="3566386"/>
            <a:ext cx="1033160" cy="7402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9AF3627-00D9-4141-A0E0-897AFDA296F9}"/>
              </a:ext>
            </a:extLst>
          </p:cNvPr>
          <p:cNvSpPr txBox="1"/>
          <p:nvPr/>
        </p:nvSpPr>
        <p:spPr>
          <a:xfrm>
            <a:off x="1009563" y="3261901"/>
            <a:ext cx="641380" cy="313405"/>
          </a:xfrm>
          <a:prstGeom prst="rect">
            <a:avLst/>
          </a:prstGeom>
          <a:noFill/>
        </p:spPr>
        <p:txBody>
          <a:bodyPr wrap="none" rtlCol="0">
            <a:spAutoFit/>
          </a:bodyPr>
          <a:lstStyle/>
          <a:p>
            <a:r>
              <a:rPr lang="en-US" dirty="0"/>
              <a:t>MAIN</a:t>
            </a:r>
          </a:p>
        </p:txBody>
      </p:sp>
      <p:sp>
        <p:nvSpPr>
          <p:cNvPr id="23" name="Rectangle 22">
            <a:extLst>
              <a:ext uri="{FF2B5EF4-FFF2-40B4-BE49-F238E27FC236}">
                <a16:creationId xmlns:a16="http://schemas.microsoft.com/office/drawing/2014/main" id="{608A4ED3-3D9B-436D-8B68-7EAD9E3FE153}"/>
              </a:ext>
            </a:extLst>
          </p:cNvPr>
          <p:cNvSpPr/>
          <p:nvPr/>
        </p:nvSpPr>
        <p:spPr>
          <a:xfrm>
            <a:off x="2592860" y="4424266"/>
            <a:ext cx="1229320" cy="7835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7D0B5C5-F1EB-4E68-A9E1-7947BAFE5A41}"/>
              </a:ext>
            </a:extLst>
          </p:cNvPr>
          <p:cNvSpPr txBox="1"/>
          <p:nvPr/>
        </p:nvSpPr>
        <p:spPr>
          <a:xfrm>
            <a:off x="2856251" y="4110860"/>
            <a:ext cx="1033160" cy="313405"/>
          </a:xfrm>
          <a:prstGeom prst="rect">
            <a:avLst/>
          </a:prstGeom>
          <a:noFill/>
        </p:spPr>
        <p:txBody>
          <a:bodyPr wrap="none" rtlCol="0">
            <a:spAutoFit/>
          </a:bodyPr>
          <a:lstStyle/>
          <a:p>
            <a:r>
              <a:rPr lang="en-US" dirty="0"/>
              <a:t>METHOD1</a:t>
            </a:r>
          </a:p>
        </p:txBody>
      </p:sp>
      <p:sp>
        <p:nvSpPr>
          <p:cNvPr id="25" name="Arrow: Bent-Up 24">
            <a:extLst>
              <a:ext uri="{FF2B5EF4-FFF2-40B4-BE49-F238E27FC236}">
                <a16:creationId xmlns:a16="http://schemas.microsoft.com/office/drawing/2014/main" id="{99CB70E9-1337-4860-849D-B9A9BBB3513C}"/>
              </a:ext>
            </a:extLst>
          </p:cNvPr>
          <p:cNvSpPr/>
          <p:nvPr/>
        </p:nvSpPr>
        <p:spPr>
          <a:xfrm flipV="1">
            <a:off x="2024903" y="3870052"/>
            <a:ext cx="831348" cy="481616"/>
          </a:xfrm>
          <a:prstGeom prst="bentUpArrow">
            <a:avLst>
              <a:gd name="adj1" fmla="val 25000"/>
              <a:gd name="adj2" fmla="val 18878"/>
              <a:gd name="adj3" fmla="val 25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FB00EF8F-E38D-4493-A11C-73B469BB7631}"/>
              </a:ext>
            </a:extLst>
          </p:cNvPr>
          <p:cNvCxnSpPr/>
          <p:nvPr/>
        </p:nvCxnSpPr>
        <p:spPr>
          <a:xfrm>
            <a:off x="986544" y="3736333"/>
            <a:ext cx="687419"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34DFC4F-D752-4529-8100-D543C9DAF6F0}"/>
              </a:ext>
            </a:extLst>
          </p:cNvPr>
          <p:cNvCxnSpPr/>
          <p:nvPr/>
        </p:nvCxnSpPr>
        <p:spPr>
          <a:xfrm>
            <a:off x="986544" y="3870052"/>
            <a:ext cx="687419"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3DC2F77-87F6-4152-A9F7-EBDA46E024FE}"/>
              </a:ext>
            </a:extLst>
          </p:cNvPr>
          <p:cNvCxnSpPr/>
          <p:nvPr/>
        </p:nvCxnSpPr>
        <p:spPr>
          <a:xfrm>
            <a:off x="986544" y="4006685"/>
            <a:ext cx="687419"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BD67546-118A-4195-BB71-CCE070892D6F}"/>
              </a:ext>
            </a:extLst>
          </p:cNvPr>
          <p:cNvCxnSpPr/>
          <p:nvPr/>
        </p:nvCxnSpPr>
        <p:spPr>
          <a:xfrm>
            <a:off x="986544" y="4164819"/>
            <a:ext cx="687419"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4221858-AE5A-4E94-9366-C4C1B3332358}"/>
              </a:ext>
            </a:extLst>
          </p:cNvPr>
          <p:cNvCxnSpPr/>
          <p:nvPr/>
        </p:nvCxnSpPr>
        <p:spPr>
          <a:xfrm>
            <a:off x="2856251" y="4592926"/>
            <a:ext cx="687419"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98D5A8C-215B-4E58-8D7B-2126AB4A702D}"/>
              </a:ext>
            </a:extLst>
          </p:cNvPr>
          <p:cNvCxnSpPr/>
          <p:nvPr/>
        </p:nvCxnSpPr>
        <p:spPr>
          <a:xfrm>
            <a:off x="2856251" y="4726645"/>
            <a:ext cx="687419"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8251D7A-EBBC-4016-9779-7D555AAF29B3}"/>
              </a:ext>
            </a:extLst>
          </p:cNvPr>
          <p:cNvCxnSpPr/>
          <p:nvPr/>
        </p:nvCxnSpPr>
        <p:spPr>
          <a:xfrm>
            <a:off x="2856251" y="4863278"/>
            <a:ext cx="687419"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64729E5-9CC3-4180-82D2-9B012CEEF4DA}"/>
              </a:ext>
            </a:extLst>
          </p:cNvPr>
          <p:cNvCxnSpPr/>
          <p:nvPr/>
        </p:nvCxnSpPr>
        <p:spPr>
          <a:xfrm>
            <a:off x="2856251" y="5021412"/>
            <a:ext cx="687419"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E5238E13-D761-4657-A490-9B3721A8B430}"/>
              </a:ext>
            </a:extLst>
          </p:cNvPr>
          <p:cNvSpPr/>
          <p:nvPr/>
        </p:nvSpPr>
        <p:spPr>
          <a:xfrm>
            <a:off x="3329339" y="3473217"/>
            <a:ext cx="762000" cy="307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27C4873-B942-4A12-A22E-E1641FDF007F}"/>
              </a:ext>
            </a:extLst>
          </p:cNvPr>
          <p:cNvSpPr txBox="1"/>
          <p:nvPr/>
        </p:nvSpPr>
        <p:spPr>
          <a:xfrm>
            <a:off x="2808867" y="3441757"/>
            <a:ext cx="489236" cy="369332"/>
          </a:xfrm>
          <a:prstGeom prst="rect">
            <a:avLst/>
          </a:prstGeom>
          <a:noFill/>
        </p:spPr>
        <p:txBody>
          <a:bodyPr wrap="none" rtlCol="0">
            <a:spAutoFit/>
          </a:bodyPr>
          <a:lstStyle/>
          <a:p>
            <a:r>
              <a:rPr lang="en-US" b="1" dirty="0"/>
              <a:t>P1:</a:t>
            </a:r>
          </a:p>
        </p:txBody>
      </p:sp>
      <p:sp>
        <p:nvSpPr>
          <p:cNvPr id="9" name="TextBox 8">
            <a:extLst>
              <a:ext uri="{FF2B5EF4-FFF2-40B4-BE49-F238E27FC236}">
                <a16:creationId xmlns:a16="http://schemas.microsoft.com/office/drawing/2014/main" id="{9467C624-D426-46C7-A490-65E0BC8F6A57}"/>
              </a:ext>
            </a:extLst>
          </p:cNvPr>
          <p:cNvSpPr txBox="1"/>
          <p:nvPr/>
        </p:nvSpPr>
        <p:spPr>
          <a:xfrm>
            <a:off x="3329339" y="3441757"/>
            <a:ext cx="827278" cy="369332"/>
          </a:xfrm>
          <a:prstGeom prst="rect">
            <a:avLst/>
          </a:prstGeom>
          <a:noFill/>
        </p:spPr>
        <p:txBody>
          <a:bodyPr wrap="none" rtlCol="0">
            <a:spAutoFit/>
          </a:bodyPr>
          <a:lstStyle/>
          <a:p>
            <a:r>
              <a:rPr lang="en-US" dirty="0"/>
              <a:t>(value)</a:t>
            </a:r>
          </a:p>
        </p:txBody>
      </p:sp>
      <p:cxnSp>
        <p:nvCxnSpPr>
          <p:cNvPr id="12" name="Straight Connector 11">
            <a:extLst>
              <a:ext uri="{FF2B5EF4-FFF2-40B4-BE49-F238E27FC236}">
                <a16:creationId xmlns:a16="http://schemas.microsoft.com/office/drawing/2014/main" id="{3CA44F22-E1A0-493D-B2B1-614E2393F63B}"/>
              </a:ext>
            </a:extLst>
          </p:cNvPr>
          <p:cNvCxnSpPr>
            <a:cxnSpLocks/>
            <a:stCxn id="23" idx="3"/>
          </p:cNvCxnSpPr>
          <p:nvPr/>
        </p:nvCxnSpPr>
        <p:spPr>
          <a:xfrm>
            <a:off x="3822180" y="4816024"/>
            <a:ext cx="54927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0C3903D-277D-46B0-9FB8-012040E1247B}"/>
              </a:ext>
            </a:extLst>
          </p:cNvPr>
          <p:cNvCxnSpPr>
            <a:cxnSpLocks/>
          </p:cNvCxnSpPr>
          <p:nvPr/>
        </p:nvCxnSpPr>
        <p:spPr>
          <a:xfrm>
            <a:off x="4113736" y="3626423"/>
            <a:ext cx="2337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CA93B76-CAD3-4EFB-A7F2-FE314A64C2D1}"/>
              </a:ext>
            </a:extLst>
          </p:cNvPr>
          <p:cNvCxnSpPr>
            <a:cxnSpLocks/>
          </p:cNvCxnSpPr>
          <p:nvPr/>
        </p:nvCxnSpPr>
        <p:spPr>
          <a:xfrm flipV="1">
            <a:off x="4371459" y="3626424"/>
            <a:ext cx="0" cy="11896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0566CDB-B0FC-41F8-91E0-4E67C2FA1EA5}"/>
              </a:ext>
            </a:extLst>
          </p:cNvPr>
          <p:cNvCxnSpPr>
            <a:cxnSpLocks/>
            <a:endCxn id="5" idx="1"/>
          </p:cNvCxnSpPr>
          <p:nvPr/>
        </p:nvCxnSpPr>
        <p:spPr>
          <a:xfrm>
            <a:off x="2118365" y="3626423"/>
            <a:ext cx="690502" cy="0"/>
          </a:xfrm>
          <a:prstGeom prst="line">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C0249092-BA79-41F7-8EB1-32CF50867B66}"/>
              </a:ext>
            </a:extLst>
          </p:cNvPr>
          <p:cNvSpPr/>
          <p:nvPr/>
        </p:nvSpPr>
        <p:spPr>
          <a:xfrm>
            <a:off x="5157916" y="2232178"/>
            <a:ext cx="2192908" cy="369332"/>
          </a:xfrm>
          <a:prstGeom prst="rect">
            <a:avLst/>
          </a:prstGeom>
        </p:spPr>
        <p:txBody>
          <a:bodyPr wrap="none">
            <a:spAutoFit/>
          </a:bodyPr>
          <a:lstStyle/>
          <a:p>
            <a:r>
              <a:rPr lang="en-US" dirty="0"/>
              <a:t> for  </a:t>
            </a:r>
            <a:r>
              <a:rPr lang="en-US" dirty="0" err="1"/>
              <a:t>i</a:t>
            </a:r>
            <a:r>
              <a:rPr lang="en-US" dirty="0"/>
              <a:t>  in range (1,10):</a:t>
            </a:r>
          </a:p>
        </p:txBody>
      </p:sp>
      <p:sp>
        <p:nvSpPr>
          <p:cNvPr id="43" name="Rectangle 42">
            <a:extLst>
              <a:ext uri="{FF2B5EF4-FFF2-40B4-BE49-F238E27FC236}">
                <a16:creationId xmlns:a16="http://schemas.microsoft.com/office/drawing/2014/main" id="{BEF4913E-CE5E-4467-9B9F-50A12A45BFFC}"/>
              </a:ext>
            </a:extLst>
          </p:cNvPr>
          <p:cNvSpPr/>
          <p:nvPr/>
        </p:nvSpPr>
        <p:spPr>
          <a:xfrm>
            <a:off x="4671387" y="2651976"/>
            <a:ext cx="3205841" cy="923330"/>
          </a:xfrm>
          <a:prstGeom prst="rect">
            <a:avLst/>
          </a:prstGeom>
        </p:spPr>
        <p:txBody>
          <a:bodyPr wrap="square">
            <a:spAutoFit/>
          </a:bodyPr>
          <a:lstStyle/>
          <a:p>
            <a:pPr lvl="2"/>
            <a:r>
              <a:rPr lang="en-US" dirty="0"/>
              <a:t>SEW</a:t>
            </a:r>
          </a:p>
          <a:p>
            <a:pPr lvl="2"/>
            <a:r>
              <a:rPr lang="en-US" dirty="0"/>
              <a:t>MOVE RIGHT</a:t>
            </a:r>
          </a:p>
          <a:p>
            <a:pPr lvl="2"/>
            <a:r>
              <a:rPr lang="en-US" dirty="0"/>
              <a:t>(NEXT ITERATION)</a:t>
            </a:r>
          </a:p>
        </p:txBody>
      </p:sp>
      <p:sp>
        <p:nvSpPr>
          <p:cNvPr id="44" name="Rectangle 43">
            <a:extLst>
              <a:ext uri="{FF2B5EF4-FFF2-40B4-BE49-F238E27FC236}">
                <a16:creationId xmlns:a16="http://schemas.microsoft.com/office/drawing/2014/main" id="{3D9F5E53-49A7-44B2-9E7E-CBEB0ABF3700}"/>
              </a:ext>
            </a:extLst>
          </p:cNvPr>
          <p:cNvSpPr/>
          <p:nvPr/>
        </p:nvSpPr>
        <p:spPr>
          <a:xfrm>
            <a:off x="7908464" y="2263638"/>
            <a:ext cx="762000" cy="3073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DA6443E-D977-43DC-923A-ABEAC6E90AFF}"/>
              </a:ext>
            </a:extLst>
          </p:cNvPr>
          <p:cNvSpPr txBox="1"/>
          <p:nvPr/>
        </p:nvSpPr>
        <p:spPr>
          <a:xfrm>
            <a:off x="7387992" y="2232178"/>
            <a:ext cx="304892" cy="369332"/>
          </a:xfrm>
          <a:prstGeom prst="rect">
            <a:avLst/>
          </a:prstGeom>
          <a:noFill/>
        </p:spPr>
        <p:txBody>
          <a:bodyPr wrap="none" rtlCol="0">
            <a:spAutoFit/>
          </a:bodyPr>
          <a:lstStyle/>
          <a:p>
            <a:r>
              <a:rPr lang="en-US" b="1" dirty="0"/>
              <a:t>i:</a:t>
            </a:r>
          </a:p>
        </p:txBody>
      </p:sp>
      <p:sp>
        <p:nvSpPr>
          <p:cNvPr id="46" name="TextBox 45">
            <a:extLst>
              <a:ext uri="{FF2B5EF4-FFF2-40B4-BE49-F238E27FC236}">
                <a16:creationId xmlns:a16="http://schemas.microsoft.com/office/drawing/2014/main" id="{05E2EFFD-1112-4BD4-A825-6FDEEC64B3D8}"/>
              </a:ext>
            </a:extLst>
          </p:cNvPr>
          <p:cNvSpPr txBox="1"/>
          <p:nvPr/>
        </p:nvSpPr>
        <p:spPr>
          <a:xfrm>
            <a:off x="7908464" y="2232178"/>
            <a:ext cx="827278" cy="369332"/>
          </a:xfrm>
          <a:prstGeom prst="rect">
            <a:avLst/>
          </a:prstGeom>
          <a:noFill/>
        </p:spPr>
        <p:txBody>
          <a:bodyPr wrap="none" rtlCol="0">
            <a:spAutoFit/>
          </a:bodyPr>
          <a:lstStyle/>
          <a:p>
            <a:r>
              <a:rPr lang="en-US" dirty="0"/>
              <a:t>(value)</a:t>
            </a:r>
          </a:p>
        </p:txBody>
      </p:sp>
    </p:spTree>
    <p:extLst>
      <p:ext uri="{BB962C8B-B14F-4D97-AF65-F5344CB8AC3E}">
        <p14:creationId xmlns:p14="http://schemas.microsoft.com/office/powerpoint/2010/main" val="395009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95456" y="224520"/>
            <a:ext cx="4385569" cy="830997"/>
          </a:xfrm>
          <a:prstGeom prst="rect">
            <a:avLst/>
          </a:prstGeom>
          <a:noFill/>
        </p:spPr>
        <p:txBody>
          <a:bodyPr wrap="square" rtlCol="0">
            <a:spAutoFit/>
          </a:bodyPr>
          <a:lstStyle/>
          <a:p>
            <a:pPr algn="ctr"/>
            <a:r>
              <a:rPr lang="en-US" sz="4800" b="1" dirty="0"/>
              <a:t>Using Variables</a:t>
            </a:r>
          </a:p>
        </p:txBody>
      </p:sp>
      <p:sp>
        <p:nvSpPr>
          <p:cNvPr id="7" name="Slide Number Placeholder 6"/>
          <p:cNvSpPr>
            <a:spLocks noGrp="1"/>
          </p:cNvSpPr>
          <p:nvPr>
            <p:ph type="sldNum" sz="quarter" idx="12"/>
          </p:nvPr>
        </p:nvSpPr>
        <p:spPr/>
        <p:txBody>
          <a:bodyPr/>
          <a:lstStyle/>
          <a:p>
            <a:fld id="{3D6C6362-3187-468E-8728-2C1C97AED2FC}" type="slidenum">
              <a:rPr lang="en-US" smtClean="0"/>
              <a:t>7</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3" name="TextBox 2">
            <a:extLst>
              <a:ext uri="{FF2B5EF4-FFF2-40B4-BE49-F238E27FC236}">
                <a16:creationId xmlns:a16="http://schemas.microsoft.com/office/drawing/2014/main" id="{702792BE-7E91-41D7-A956-A6F984DD83F2}"/>
              </a:ext>
            </a:extLst>
          </p:cNvPr>
          <p:cNvSpPr txBox="1"/>
          <p:nvPr/>
        </p:nvSpPr>
        <p:spPr>
          <a:xfrm>
            <a:off x="887767" y="1269507"/>
            <a:ext cx="6882012" cy="369332"/>
          </a:xfrm>
          <a:prstGeom prst="rect">
            <a:avLst/>
          </a:prstGeom>
          <a:noFill/>
        </p:spPr>
        <p:txBody>
          <a:bodyPr wrap="none" rtlCol="0">
            <a:spAutoFit/>
          </a:bodyPr>
          <a:lstStyle/>
          <a:p>
            <a:r>
              <a:rPr lang="en-US" b="1" dirty="0"/>
              <a:t>Example – Calculate the area of a rectangle that is 7 inches by 9 inches.</a:t>
            </a:r>
          </a:p>
        </p:txBody>
      </p:sp>
      <p:sp>
        <p:nvSpPr>
          <p:cNvPr id="5" name="TextBox 4">
            <a:extLst>
              <a:ext uri="{FF2B5EF4-FFF2-40B4-BE49-F238E27FC236}">
                <a16:creationId xmlns:a16="http://schemas.microsoft.com/office/drawing/2014/main" id="{8C7B7837-E2CE-45D1-95AF-12F64B277DFB}"/>
              </a:ext>
            </a:extLst>
          </p:cNvPr>
          <p:cNvSpPr txBox="1"/>
          <p:nvPr/>
        </p:nvSpPr>
        <p:spPr>
          <a:xfrm>
            <a:off x="887767" y="1852829"/>
            <a:ext cx="7466120" cy="3970318"/>
          </a:xfrm>
          <a:prstGeom prst="rect">
            <a:avLst/>
          </a:prstGeom>
          <a:noFill/>
        </p:spPr>
        <p:txBody>
          <a:bodyPr wrap="square" rtlCol="0">
            <a:spAutoFit/>
          </a:bodyPr>
          <a:lstStyle/>
          <a:p>
            <a:r>
              <a:rPr lang="en-US" b="1" dirty="0"/>
              <a:t>Will use 3 variables:</a:t>
            </a:r>
          </a:p>
          <a:p>
            <a:r>
              <a:rPr lang="en-US" dirty="0"/>
              <a:t>Length – will hold the length of the rectangle</a:t>
            </a:r>
          </a:p>
          <a:p>
            <a:r>
              <a:rPr lang="en-US" dirty="0"/>
              <a:t>Width – </a:t>
            </a:r>
            <a:r>
              <a:rPr lang="en-US" dirty="0" err="1"/>
              <a:t>wil</a:t>
            </a:r>
            <a:r>
              <a:rPr lang="en-US" dirty="0"/>
              <a:t> hold the width of the rectangle</a:t>
            </a:r>
          </a:p>
          <a:p>
            <a:r>
              <a:rPr lang="en-US" dirty="0"/>
              <a:t>Area – Value will be the area of a rectangle , based upon the values of Length and Width.</a:t>
            </a:r>
          </a:p>
          <a:p>
            <a:endParaRPr lang="en-US" dirty="0"/>
          </a:p>
          <a:p>
            <a:endParaRPr lang="en-US" dirty="0"/>
          </a:p>
          <a:p>
            <a:r>
              <a:rPr lang="en-US" dirty="0"/>
              <a:t>Steps:</a:t>
            </a:r>
          </a:p>
          <a:p>
            <a:r>
              <a:rPr lang="en-US" dirty="0"/>
              <a:t>Assign the value of 7 to length</a:t>
            </a:r>
          </a:p>
          <a:p>
            <a:r>
              <a:rPr lang="en-US" dirty="0"/>
              <a:t>Assign the value of 9 to width</a:t>
            </a:r>
          </a:p>
          <a:p>
            <a:r>
              <a:rPr lang="en-US" dirty="0"/>
              <a:t>Assign the value of length to Area</a:t>
            </a:r>
          </a:p>
          <a:p>
            <a:r>
              <a:rPr lang="en-US" dirty="0"/>
              <a:t>Multiply the </a:t>
            </a:r>
            <a:r>
              <a:rPr lang="en-US" dirty="0" err="1"/>
              <a:t>the</a:t>
            </a:r>
            <a:r>
              <a:rPr lang="en-US" dirty="0"/>
              <a:t> value in Area by  width.</a:t>
            </a:r>
          </a:p>
          <a:p>
            <a:endParaRPr lang="en-US" dirty="0"/>
          </a:p>
          <a:p>
            <a:endParaRPr lang="en-US" dirty="0"/>
          </a:p>
        </p:txBody>
      </p:sp>
    </p:spTree>
    <p:extLst>
      <p:ext uri="{BB962C8B-B14F-4D97-AF65-F5344CB8AC3E}">
        <p14:creationId xmlns:p14="http://schemas.microsoft.com/office/powerpoint/2010/main" val="1762191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0400" y="198477"/>
            <a:ext cx="4385569" cy="523220"/>
          </a:xfrm>
          <a:prstGeom prst="rect">
            <a:avLst/>
          </a:prstGeom>
          <a:noFill/>
        </p:spPr>
        <p:txBody>
          <a:bodyPr wrap="square" rtlCol="0">
            <a:spAutoFit/>
          </a:bodyPr>
          <a:lstStyle/>
          <a:p>
            <a:pPr algn="ctr"/>
            <a:r>
              <a:rPr lang="en-US" sz="2800" b="1" dirty="0"/>
              <a:t>Assignment Statements</a:t>
            </a:r>
          </a:p>
        </p:txBody>
      </p:sp>
      <p:sp>
        <p:nvSpPr>
          <p:cNvPr id="7" name="Slide Number Placeholder 6"/>
          <p:cNvSpPr>
            <a:spLocks noGrp="1"/>
          </p:cNvSpPr>
          <p:nvPr>
            <p:ph type="sldNum" sz="quarter" idx="12"/>
          </p:nvPr>
        </p:nvSpPr>
        <p:spPr/>
        <p:txBody>
          <a:bodyPr/>
          <a:lstStyle/>
          <a:p>
            <a:fld id="{3D6C6362-3187-468E-8728-2C1C97AED2FC}" type="slidenum">
              <a:rPr lang="en-US" smtClean="0"/>
              <a:t>8</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3" name="TextBox 2">
            <a:extLst>
              <a:ext uri="{FF2B5EF4-FFF2-40B4-BE49-F238E27FC236}">
                <a16:creationId xmlns:a16="http://schemas.microsoft.com/office/drawing/2014/main" id="{702792BE-7E91-41D7-A956-A6F984DD83F2}"/>
              </a:ext>
            </a:extLst>
          </p:cNvPr>
          <p:cNvSpPr txBox="1"/>
          <p:nvPr/>
        </p:nvSpPr>
        <p:spPr>
          <a:xfrm>
            <a:off x="887767" y="1269507"/>
            <a:ext cx="6882012" cy="369332"/>
          </a:xfrm>
          <a:prstGeom prst="rect">
            <a:avLst/>
          </a:prstGeom>
          <a:noFill/>
        </p:spPr>
        <p:txBody>
          <a:bodyPr wrap="none" rtlCol="0">
            <a:spAutoFit/>
          </a:bodyPr>
          <a:lstStyle/>
          <a:p>
            <a:r>
              <a:rPr lang="en-US" b="1" dirty="0"/>
              <a:t>Example – Calculate the area of a rectangle that is 7 inches by 9 inches.</a:t>
            </a:r>
          </a:p>
        </p:txBody>
      </p:sp>
      <p:sp>
        <p:nvSpPr>
          <p:cNvPr id="5" name="TextBox 4">
            <a:extLst>
              <a:ext uri="{FF2B5EF4-FFF2-40B4-BE49-F238E27FC236}">
                <a16:creationId xmlns:a16="http://schemas.microsoft.com/office/drawing/2014/main" id="{8C7B7837-E2CE-45D1-95AF-12F64B277DFB}"/>
              </a:ext>
            </a:extLst>
          </p:cNvPr>
          <p:cNvSpPr txBox="1"/>
          <p:nvPr/>
        </p:nvSpPr>
        <p:spPr>
          <a:xfrm>
            <a:off x="754602" y="1454173"/>
            <a:ext cx="7466120" cy="1754326"/>
          </a:xfrm>
          <a:prstGeom prst="rect">
            <a:avLst/>
          </a:prstGeom>
          <a:noFill/>
        </p:spPr>
        <p:txBody>
          <a:bodyPr wrap="square" rtlCol="0">
            <a:spAutoFit/>
          </a:bodyPr>
          <a:lstStyle/>
          <a:p>
            <a:endParaRPr lang="en-US" dirty="0"/>
          </a:p>
          <a:p>
            <a:r>
              <a:rPr lang="en-US" dirty="0"/>
              <a:t>Steps:</a:t>
            </a:r>
          </a:p>
          <a:p>
            <a:r>
              <a:rPr lang="en-US" dirty="0"/>
              <a:t>Assign the value of 7 to length</a:t>
            </a:r>
          </a:p>
          <a:p>
            <a:r>
              <a:rPr lang="en-US" dirty="0"/>
              <a:t>Assign the value of 9 to width</a:t>
            </a:r>
          </a:p>
          <a:p>
            <a:r>
              <a:rPr lang="en-US" dirty="0"/>
              <a:t>Assign the value of length to Area</a:t>
            </a:r>
          </a:p>
          <a:p>
            <a:r>
              <a:rPr lang="en-US" dirty="0"/>
              <a:t>Multiply the value in Area by  width.</a:t>
            </a:r>
          </a:p>
        </p:txBody>
      </p:sp>
      <p:sp>
        <p:nvSpPr>
          <p:cNvPr id="8" name="TextBox 7">
            <a:extLst>
              <a:ext uri="{FF2B5EF4-FFF2-40B4-BE49-F238E27FC236}">
                <a16:creationId xmlns:a16="http://schemas.microsoft.com/office/drawing/2014/main" id="{C63E96AC-77A0-444F-A552-736A700E3A35}"/>
              </a:ext>
            </a:extLst>
          </p:cNvPr>
          <p:cNvSpPr txBox="1"/>
          <p:nvPr/>
        </p:nvSpPr>
        <p:spPr>
          <a:xfrm>
            <a:off x="754602" y="3073014"/>
            <a:ext cx="7466120" cy="3139321"/>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dirty="0"/>
              <a:t>Giving a variable a value is referred to “Assigning” a value.  An instruction that  set the value of a variable is an </a:t>
            </a:r>
            <a:r>
              <a:rPr lang="en-US" b="1" dirty="0">
                <a:solidFill>
                  <a:srgbClr val="C00000"/>
                </a:solidFill>
              </a:rPr>
              <a:t>Assignment statement</a:t>
            </a:r>
          </a:p>
          <a:p>
            <a:pPr marL="285750" indent="-285750">
              <a:buFont typeface="Arial" panose="020B0604020202020204" pitchFamily="34" charset="0"/>
              <a:buChar char="•"/>
            </a:pPr>
            <a:endParaRPr lang="en-US" b="1" dirty="0">
              <a:solidFill>
                <a:srgbClr val="C00000"/>
              </a:solidFill>
            </a:endParaRPr>
          </a:p>
          <a:p>
            <a:pPr marL="285750" indent="-285750">
              <a:buFont typeface="Arial" panose="020B0604020202020204" pitchFamily="34" charset="0"/>
              <a:buChar char="•"/>
            </a:pPr>
            <a:r>
              <a:rPr lang="en-US" dirty="0"/>
              <a:t>Assignment statements are generally expressed with an equals sign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steps in our problem could be written as:</a:t>
            </a:r>
          </a:p>
          <a:p>
            <a:pPr lvl="1"/>
            <a:r>
              <a:rPr lang="en-US" dirty="0"/>
              <a:t>length = 7</a:t>
            </a:r>
          </a:p>
          <a:p>
            <a:pPr lvl="1"/>
            <a:r>
              <a:rPr lang="en-US" dirty="0"/>
              <a:t>Width = 9</a:t>
            </a:r>
          </a:p>
          <a:p>
            <a:pPr lvl="1"/>
            <a:r>
              <a:rPr lang="en-US" dirty="0"/>
              <a:t>Area = length</a:t>
            </a:r>
          </a:p>
          <a:p>
            <a:pPr lvl="1"/>
            <a:r>
              <a:rPr lang="en-US" dirty="0"/>
              <a:t>Multiply Area by width</a:t>
            </a:r>
          </a:p>
        </p:txBody>
      </p:sp>
    </p:spTree>
    <p:extLst>
      <p:ext uri="{BB962C8B-B14F-4D97-AF65-F5344CB8AC3E}">
        <p14:creationId xmlns:p14="http://schemas.microsoft.com/office/powerpoint/2010/main" val="209223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00400" y="198477"/>
            <a:ext cx="4385569" cy="523220"/>
          </a:xfrm>
          <a:prstGeom prst="rect">
            <a:avLst/>
          </a:prstGeom>
          <a:noFill/>
        </p:spPr>
        <p:txBody>
          <a:bodyPr wrap="square" rtlCol="0">
            <a:spAutoFit/>
          </a:bodyPr>
          <a:lstStyle/>
          <a:p>
            <a:pPr algn="ctr"/>
            <a:r>
              <a:rPr lang="en-US" sz="2800" b="1" dirty="0"/>
              <a:t>Assignment Statements</a:t>
            </a:r>
          </a:p>
        </p:txBody>
      </p:sp>
      <p:sp>
        <p:nvSpPr>
          <p:cNvPr id="7" name="Slide Number Placeholder 6"/>
          <p:cNvSpPr>
            <a:spLocks noGrp="1"/>
          </p:cNvSpPr>
          <p:nvPr>
            <p:ph type="sldNum" sz="quarter" idx="12"/>
          </p:nvPr>
        </p:nvSpPr>
        <p:spPr/>
        <p:txBody>
          <a:bodyPr/>
          <a:lstStyle/>
          <a:p>
            <a:fld id="{3D6C6362-3187-468E-8728-2C1C97AED2FC}" type="slidenum">
              <a:rPr lang="en-US" smtClean="0"/>
              <a:t>9</a:t>
            </a:fld>
            <a:endParaRPr lang="en-US"/>
          </a:p>
        </p:txBody>
      </p:sp>
      <p:sp>
        <p:nvSpPr>
          <p:cNvPr id="2" name="Footer Placeholder 1">
            <a:extLst>
              <a:ext uri="{FF2B5EF4-FFF2-40B4-BE49-F238E27FC236}">
                <a16:creationId xmlns:a16="http://schemas.microsoft.com/office/drawing/2014/main" id="{C6D40B10-9840-434A-A955-BE2C7052B24A}"/>
              </a:ext>
            </a:extLst>
          </p:cNvPr>
          <p:cNvSpPr>
            <a:spLocks noGrp="1"/>
          </p:cNvSpPr>
          <p:nvPr>
            <p:ph type="ftr" sz="quarter" idx="11"/>
          </p:nvPr>
        </p:nvSpPr>
        <p:spPr/>
        <p:txBody>
          <a:bodyPr/>
          <a:lstStyle/>
          <a:p>
            <a:r>
              <a:rPr lang="en-US" dirty="0"/>
              <a:t>CST1101 Topic: Variables</a:t>
            </a:r>
          </a:p>
        </p:txBody>
      </p:sp>
      <p:sp>
        <p:nvSpPr>
          <p:cNvPr id="3" name="TextBox 2">
            <a:extLst>
              <a:ext uri="{FF2B5EF4-FFF2-40B4-BE49-F238E27FC236}">
                <a16:creationId xmlns:a16="http://schemas.microsoft.com/office/drawing/2014/main" id="{702792BE-7E91-41D7-A956-A6F984DD83F2}"/>
              </a:ext>
            </a:extLst>
          </p:cNvPr>
          <p:cNvSpPr txBox="1"/>
          <p:nvPr/>
        </p:nvSpPr>
        <p:spPr>
          <a:xfrm>
            <a:off x="621437" y="940826"/>
            <a:ext cx="6882012" cy="369332"/>
          </a:xfrm>
          <a:prstGeom prst="rect">
            <a:avLst/>
          </a:prstGeom>
          <a:noFill/>
        </p:spPr>
        <p:txBody>
          <a:bodyPr wrap="none" rtlCol="0">
            <a:spAutoFit/>
          </a:bodyPr>
          <a:lstStyle/>
          <a:p>
            <a:r>
              <a:rPr lang="en-US" b="1" dirty="0"/>
              <a:t>Example – Calculate the area of a rectangle that is 7 inches by 9 inches.</a:t>
            </a:r>
          </a:p>
        </p:txBody>
      </p:sp>
      <p:sp>
        <p:nvSpPr>
          <p:cNvPr id="5" name="TextBox 4">
            <a:extLst>
              <a:ext uri="{FF2B5EF4-FFF2-40B4-BE49-F238E27FC236}">
                <a16:creationId xmlns:a16="http://schemas.microsoft.com/office/drawing/2014/main" id="{8C7B7837-E2CE-45D1-95AF-12F64B277DFB}"/>
              </a:ext>
            </a:extLst>
          </p:cNvPr>
          <p:cNvSpPr txBox="1"/>
          <p:nvPr/>
        </p:nvSpPr>
        <p:spPr>
          <a:xfrm>
            <a:off x="621437" y="1454173"/>
            <a:ext cx="3888419" cy="1477328"/>
          </a:xfrm>
          <a:prstGeom prst="rect">
            <a:avLst/>
          </a:prstGeom>
          <a:noFill/>
        </p:spPr>
        <p:txBody>
          <a:bodyPr wrap="square" rtlCol="0">
            <a:spAutoFit/>
          </a:bodyPr>
          <a:lstStyle/>
          <a:p>
            <a:r>
              <a:rPr lang="en-US" dirty="0"/>
              <a:t>Steps:</a:t>
            </a:r>
          </a:p>
          <a:p>
            <a:r>
              <a:rPr lang="en-US" dirty="0"/>
              <a:t>Assign the value of 7 to length</a:t>
            </a:r>
          </a:p>
          <a:p>
            <a:r>
              <a:rPr lang="en-US" dirty="0"/>
              <a:t>Assign the value of 9 to width</a:t>
            </a:r>
          </a:p>
          <a:p>
            <a:r>
              <a:rPr lang="en-US" dirty="0"/>
              <a:t>Assign the value of length to Area</a:t>
            </a:r>
          </a:p>
          <a:p>
            <a:r>
              <a:rPr lang="en-US" dirty="0"/>
              <a:t>Multiply the value in Area by  width.</a:t>
            </a:r>
          </a:p>
        </p:txBody>
      </p:sp>
      <p:sp>
        <p:nvSpPr>
          <p:cNvPr id="8" name="TextBox 7">
            <a:extLst>
              <a:ext uri="{FF2B5EF4-FFF2-40B4-BE49-F238E27FC236}">
                <a16:creationId xmlns:a16="http://schemas.microsoft.com/office/drawing/2014/main" id="{C63E96AC-77A0-444F-A552-736A700E3A35}"/>
              </a:ext>
            </a:extLst>
          </p:cNvPr>
          <p:cNvSpPr txBox="1"/>
          <p:nvPr/>
        </p:nvSpPr>
        <p:spPr>
          <a:xfrm>
            <a:off x="4258951" y="1454173"/>
            <a:ext cx="2858610" cy="1477328"/>
          </a:xfrm>
          <a:prstGeom prst="rect">
            <a:avLst/>
          </a:prstGeom>
          <a:noFill/>
        </p:spPr>
        <p:txBody>
          <a:bodyPr wrap="square" rtlCol="0">
            <a:spAutoFit/>
          </a:bodyPr>
          <a:lstStyle/>
          <a:p>
            <a:endParaRPr lang="en-US" dirty="0"/>
          </a:p>
          <a:p>
            <a:pPr lvl="1"/>
            <a:r>
              <a:rPr lang="en-US" dirty="0"/>
              <a:t>length = 7</a:t>
            </a:r>
          </a:p>
          <a:p>
            <a:pPr lvl="1"/>
            <a:r>
              <a:rPr lang="en-US" dirty="0"/>
              <a:t>Width = 9</a:t>
            </a:r>
          </a:p>
          <a:p>
            <a:pPr lvl="1"/>
            <a:r>
              <a:rPr lang="en-US" dirty="0"/>
              <a:t>Area = length</a:t>
            </a:r>
          </a:p>
          <a:p>
            <a:pPr lvl="1"/>
            <a:r>
              <a:rPr lang="en-US" dirty="0"/>
              <a:t>Multiply Area by width</a:t>
            </a:r>
          </a:p>
        </p:txBody>
      </p:sp>
      <p:sp>
        <p:nvSpPr>
          <p:cNvPr id="6" name="TextBox 5">
            <a:extLst>
              <a:ext uri="{FF2B5EF4-FFF2-40B4-BE49-F238E27FC236}">
                <a16:creationId xmlns:a16="http://schemas.microsoft.com/office/drawing/2014/main" id="{A5C58248-7867-42F8-80E0-F5B4A5DF19B6}"/>
              </a:ext>
            </a:extLst>
          </p:cNvPr>
          <p:cNvSpPr txBox="1"/>
          <p:nvPr/>
        </p:nvSpPr>
        <p:spPr>
          <a:xfrm>
            <a:off x="621437" y="3275861"/>
            <a:ext cx="6427433" cy="2954655"/>
          </a:xfrm>
          <a:prstGeom prst="rect">
            <a:avLst/>
          </a:prstGeom>
          <a:noFill/>
        </p:spPr>
        <p:txBody>
          <a:bodyPr wrap="square" rtlCol="0">
            <a:spAutoFit/>
          </a:bodyPr>
          <a:lstStyle/>
          <a:p>
            <a:r>
              <a:rPr lang="en-US" dirty="0"/>
              <a:t>Don’t view assignment statements in the same way you have seen equations in algebra</a:t>
            </a:r>
          </a:p>
          <a:p>
            <a:endParaRPr lang="en-US" dirty="0"/>
          </a:p>
          <a:p>
            <a:r>
              <a:rPr lang="en-US" dirty="0"/>
              <a:t>The last instruction Multiply Area by width could be thought as:</a:t>
            </a:r>
          </a:p>
          <a:p>
            <a:r>
              <a:rPr lang="en-US" dirty="0"/>
              <a:t>               Area =  Area  * width</a:t>
            </a:r>
          </a:p>
          <a:p>
            <a:endParaRPr lang="en-US" dirty="0"/>
          </a:p>
          <a:p>
            <a:r>
              <a:rPr lang="en-US" dirty="0"/>
              <a:t>This should read to you as:  (looking at the right side) – Multiply Area and Width and take the result and store it into Area.</a:t>
            </a:r>
          </a:p>
          <a:p>
            <a:endParaRPr lang="en-US" dirty="0"/>
          </a:p>
          <a:p>
            <a:r>
              <a:rPr lang="en-US" sz="1200" b="1" dirty="0">
                <a:solidFill>
                  <a:schemeClr val="tx2">
                    <a:lumMod val="75000"/>
                  </a:schemeClr>
                </a:solidFill>
              </a:rPr>
              <a:t>Note:  the right side of the assignment statement will only have  one operator until we move to the Python environment</a:t>
            </a:r>
          </a:p>
        </p:txBody>
      </p:sp>
    </p:spTree>
    <p:extLst>
      <p:ext uri="{BB962C8B-B14F-4D97-AF65-F5344CB8AC3E}">
        <p14:creationId xmlns:p14="http://schemas.microsoft.com/office/powerpoint/2010/main" val="548421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TotalTime>
  <Words>1520</Words>
  <Application>Microsoft Office PowerPoint</Application>
  <PresentationFormat>On-screen Show (4:3)</PresentationFormat>
  <Paragraphs>236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Moody</dc:creator>
  <cp:lastModifiedBy>Douglas Moody</cp:lastModifiedBy>
  <cp:revision>63</cp:revision>
  <dcterms:created xsi:type="dcterms:W3CDTF">2017-08-29T23:04:30Z</dcterms:created>
  <dcterms:modified xsi:type="dcterms:W3CDTF">2018-08-05T22:04:06Z</dcterms:modified>
</cp:coreProperties>
</file>