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0" r:id="rId5"/>
    <p:sldId id="264" r:id="rId6"/>
    <p:sldId id="265" r:id="rId7"/>
    <p:sldId id="258" r:id="rId8"/>
    <p:sldId id="262" r:id="rId9"/>
    <p:sldId id="263" r:id="rId10"/>
    <p:sldId id="268" r:id="rId11"/>
    <p:sldId id="267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6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99DB-73EE-4470-8454-4EA2A4BD8CE3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6606C-7B55-4251-8F3A-0A60B712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5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B2FB-97F3-42DB-AC70-01FC6842B2B9}" type="datetimeFigureOut">
              <a:rPr lang="en-US" smtClean="0"/>
              <a:t>7/28/2018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6CC8-F277-437E-B2AA-ACC9D95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4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8103" y="6356350"/>
            <a:ext cx="3521697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CST1101 Topic: Methods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_tech_logo_banner.gif">
            <a:extLst>
              <a:ext uri="{FF2B5EF4-FFF2-40B4-BE49-F238E27FC236}">
                <a16:creationId xmlns:a16="http://schemas.microsoft.com/office/drawing/2014/main" id="{7C80124D-5B2B-4BA2-BCC7-00C9EB3B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8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4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1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6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0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CST1101 Topic: Methods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2171" y="2104444"/>
            <a:ext cx="2477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TOPIC:</a:t>
            </a:r>
          </a:p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Methods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D40B10-9840-434A-A955-BE2C7052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Methods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57B7B-91C7-40A1-A30D-9F0017C955B1}"/>
              </a:ext>
            </a:extLst>
          </p:cNvPr>
          <p:cNvSpPr/>
          <p:nvPr/>
        </p:nvSpPr>
        <p:spPr>
          <a:xfrm>
            <a:off x="4866290" y="1269970"/>
            <a:ext cx="1033160" cy="740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1A7BC-E186-4285-A708-F659CAF3FA26}"/>
              </a:ext>
            </a:extLst>
          </p:cNvPr>
          <p:cNvSpPr txBox="1"/>
          <p:nvPr/>
        </p:nvSpPr>
        <p:spPr>
          <a:xfrm>
            <a:off x="4950359" y="965485"/>
            <a:ext cx="641380" cy="31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E4493-BFAC-432F-B097-7E0367D62D39}"/>
              </a:ext>
            </a:extLst>
          </p:cNvPr>
          <p:cNvSpPr/>
          <p:nvPr/>
        </p:nvSpPr>
        <p:spPr>
          <a:xfrm>
            <a:off x="6533656" y="2127850"/>
            <a:ext cx="1229320" cy="78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ABFC4F-5698-4137-B270-D0FD2FB0D14A}"/>
              </a:ext>
            </a:extLst>
          </p:cNvPr>
          <p:cNvSpPr txBox="1"/>
          <p:nvPr/>
        </p:nvSpPr>
        <p:spPr>
          <a:xfrm>
            <a:off x="6797047" y="1814444"/>
            <a:ext cx="1033160" cy="31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METHOD1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0B5E26F0-0060-4A72-B51C-05494ECE8131}"/>
              </a:ext>
            </a:extLst>
          </p:cNvPr>
          <p:cNvSpPr/>
          <p:nvPr/>
        </p:nvSpPr>
        <p:spPr>
          <a:xfrm flipV="1">
            <a:off x="5965699" y="1573636"/>
            <a:ext cx="831348" cy="481616"/>
          </a:xfrm>
          <a:prstGeom prst="bentUpArrow">
            <a:avLst>
              <a:gd name="adj1" fmla="val 25000"/>
              <a:gd name="adj2" fmla="val 18878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264546-E7F2-4559-BA6F-04D2045B3096}"/>
              </a:ext>
            </a:extLst>
          </p:cNvPr>
          <p:cNvCxnSpPr/>
          <p:nvPr/>
        </p:nvCxnSpPr>
        <p:spPr>
          <a:xfrm>
            <a:off x="4927340" y="1439917"/>
            <a:ext cx="687419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0B2156E-1159-41EB-AF3B-CCC410392CDF}"/>
              </a:ext>
            </a:extLst>
          </p:cNvPr>
          <p:cNvCxnSpPr/>
          <p:nvPr/>
        </p:nvCxnSpPr>
        <p:spPr>
          <a:xfrm>
            <a:off x="4927340" y="1573636"/>
            <a:ext cx="687419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4ED19A-709E-4780-A5AD-CBCD907FD31C}"/>
              </a:ext>
            </a:extLst>
          </p:cNvPr>
          <p:cNvCxnSpPr/>
          <p:nvPr/>
        </p:nvCxnSpPr>
        <p:spPr>
          <a:xfrm>
            <a:off x="4927340" y="1710269"/>
            <a:ext cx="687419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01C88-47B6-49BD-833B-B258959892E5}"/>
              </a:ext>
            </a:extLst>
          </p:cNvPr>
          <p:cNvCxnSpPr/>
          <p:nvPr/>
        </p:nvCxnSpPr>
        <p:spPr>
          <a:xfrm>
            <a:off x="4927340" y="1868403"/>
            <a:ext cx="687419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2E32FA-47E7-449D-B5B1-5AFBDF108B9A}"/>
              </a:ext>
            </a:extLst>
          </p:cNvPr>
          <p:cNvCxnSpPr/>
          <p:nvPr/>
        </p:nvCxnSpPr>
        <p:spPr>
          <a:xfrm>
            <a:off x="6797047" y="2296510"/>
            <a:ext cx="687419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316BF4D-C90C-40D9-B6F4-1A3CF6FAB5FB}"/>
              </a:ext>
            </a:extLst>
          </p:cNvPr>
          <p:cNvCxnSpPr/>
          <p:nvPr/>
        </p:nvCxnSpPr>
        <p:spPr>
          <a:xfrm>
            <a:off x="6797047" y="2430229"/>
            <a:ext cx="687419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DF94C1-B2C4-4D25-A39E-BDF0A8A7772C}"/>
              </a:ext>
            </a:extLst>
          </p:cNvPr>
          <p:cNvCxnSpPr/>
          <p:nvPr/>
        </p:nvCxnSpPr>
        <p:spPr>
          <a:xfrm>
            <a:off x="6797047" y="2566862"/>
            <a:ext cx="687419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10137BD-A9E1-47B3-B54B-88B68C8D2AF0}"/>
              </a:ext>
            </a:extLst>
          </p:cNvPr>
          <p:cNvCxnSpPr/>
          <p:nvPr/>
        </p:nvCxnSpPr>
        <p:spPr>
          <a:xfrm>
            <a:off x="6797047" y="2724996"/>
            <a:ext cx="687419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838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9538" y="353286"/>
            <a:ext cx="2805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USING PARAMETERS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5343" y="1504335"/>
            <a:ext cx="6524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Parameters are used to send information from one block to another block of code.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Pathway2Code, all parameters are integers, or numbers without decimals. In other environment, different types of information can be provided to a method.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For Pathway2Code, up to 3 parameters are allowed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referencing the values of parameters, use P1, P2 or P3.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18953" y="6168496"/>
            <a:ext cx="2895600" cy="365125"/>
          </a:xfrm>
        </p:spPr>
        <p:txBody>
          <a:bodyPr/>
          <a:lstStyle/>
          <a:p>
            <a:r>
              <a:rPr lang="en-US" dirty="0"/>
              <a:t>CST1101  Methods Lecture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5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498103" y="6356350"/>
            <a:ext cx="3521697" cy="365125"/>
          </a:xfrm>
        </p:spPr>
        <p:txBody>
          <a:bodyPr/>
          <a:lstStyle/>
          <a:p>
            <a:r>
              <a:rPr lang="en-US"/>
              <a:t>CST1101  Methods Lecture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39B661-B00A-4FEA-B602-278D398ADE6E}"/>
              </a:ext>
            </a:extLst>
          </p:cNvPr>
          <p:cNvGrpSpPr/>
          <p:nvPr/>
        </p:nvGrpSpPr>
        <p:grpSpPr>
          <a:xfrm>
            <a:off x="2859518" y="-1864"/>
            <a:ext cx="3693682" cy="1859330"/>
            <a:chOff x="1153526" y="1690308"/>
            <a:chExt cx="3693682" cy="185933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EC18FE-CE3A-4F74-A90F-14DDF3D65144}"/>
                </a:ext>
              </a:extLst>
            </p:cNvPr>
            <p:cNvGrpSpPr/>
            <p:nvPr/>
          </p:nvGrpSpPr>
          <p:grpSpPr>
            <a:xfrm>
              <a:off x="1687867" y="1690308"/>
              <a:ext cx="3159341" cy="1612208"/>
              <a:chOff x="1306127" y="1326301"/>
              <a:chExt cx="3869554" cy="2340223"/>
            </a:xfrm>
          </p:grpSpPr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F5F0F8B2-1C05-4A3B-8952-A02A987969C2}"/>
                  </a:ext>
                </a:extLst>
              </p:cNvPr>
              <p:cNvSpPr/>
              <p:nvPr/>
            </p:nvSpPr>
            <p:spPr>
              <a:xfrm>
                <a:off x="1306127" y="1326301"/>
                <a:ext cx="3869554" cy="2340223"/>
              </a:xfrm>
              <a:prstGeom prst="rightArrow">
                <a:avLst/>
              </a:prstGeom>
              <a:solidFill>
                <a:srgbClr val="A9C7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C32BCF0-D79C-4B53-9AF4-491C836F1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6127" y="1956083"/>
                <a:ext cx="3301383" cy="1100461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C6E251-2A76-4251-B7AB-1E22A2E12731}"/>
                </a:ext>
              </a:extLst>
            </p:cNvPr>
            <p:cNvSpPr/>
            <p:nvPr/>
          </p:nvSpPr>
          <p:spPr>
            <a:xfrm>
              <a:off x="1153526" y="2780197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Challenges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E12BBF09-17F7-4665-B3CC-8951164300A6}"/>
              </a:ext>
            </a:extLst>
          </p:cNvPr>
          <p:cNvSpPr/>
          <p:nvPr/>
        </p:nvSpPr>
        <p:spPr>
          <a:xfrm>
            <a:off x="2859518" y="2346131"/>
            <a:ext cx="251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Main</a:t>
            </a:r>
          </a:p>
          <a:p>
            <a:r>
              <a:rPr lang="en-US" dirty="0"/>
              <a:t>   </a:t>
            </a:r>
            <a:r>
              <a:rPr lang="en-US" dirty="0" err="1"/>
              <a:t>PositionPen</a:t>
            </a:r>
            <a:r>
              <a:rPr lang="en-US" dirty="0"/>
              <a:t>(100,100)</a:t>
            </a:r>
          </a:p>
          <a:p>
            <a:r>
              <a:rPr lang="en-US" dirty="0"/>
              <a:t>   Box(40)</a:t>
            </a:r>
          </a:p>
          <a:p>
            <a:r>
              <a:rPr lang="en-US" dirty="0"/>
              <a:t>   </a:t>
            </a:r>
            <a:r>
              <a:rPr lang="en-US" dirty="0" err="1"/>
              <a:t>MoveDown</a:t>
            </a:r>
            <a:r>
              <a:rPr lang="en-US" dirty="0"/>
              <a:t>(40)</a:t>
            </a:r>
          </a:p>
          <a:p>
            <a:r>
              <a:rPr lang="en-US" dirty="0"/>
              <a:t>   </a:t>
            </a:r>
            <a:r>
              <a:rPr lang="en-US" dirty="0" err="1"/>
              <a:t>MoveRight</a:t>
            </a:r>
            <a:r>
              <a:rPr lang="en-US" dirty="0"/>
              <a:t>(40)</a:t>
            </a:r>
          </a:p>
          <a:p>
            <a:r>
              <a:rPr lang="en-US" dirty="0"/>
              <a:t>   Box(80)</a:t>
            </a:r>
          </a:p>
          <a:p>
            <a:r>
              <a:rPr lang="en-US" dirty="0"/>
              <a:t>   </a:t>
            </a:r>
            <a:r>
              <a:rPr lang="en-US" dirty="0" err="1"/>
              <a:t>MoveRight</a:t>
            </a:r>
            <a:r>
              <a:rPr lang="en-US" dirty="0"/>
              <a:t>(80)</a:t>
            </a:r>
          </a:p>
          <a:p>
            <a:r>
              <a:rPr lang="en-US" dirty="0"/>
              <a:t>   </a:t>
            </a:r>
            <a:r>
              <a:rPr lang="en-US" dirty="0" err="1"/>
              <a:t>MoveDown</a:t>
            </a:r>
            <a:r>
              <a:rPr lang="en-US" dirty="0"/>
              <a:t>(80)</a:t>
            </a:r>
          </a:p>
          <a:p>
            <a:r>
              <a:rPr lang="en-US" dirty="0"/>
              <a:t>   Box(120)</a:t>
            </a:r>
          </a:p>
          <a:p>
            <a:r>
              <a:rPr lang="en-US" dirty="0"/>
              <a:t>   </a:t>
            </a:r>
            <a:r>
              <a:rPr lang="en-US" dirty="0" err="1"/>
              <a:t>MoveRight</a:t>
            </a:r>
            <a:r>
              <a:rPr lang="en-US" dirty="0"/>
              <a:t>(120)</a:t>
            </a:r>
          </a:p>
          <a:p>
            <a:r>
              <a:rPr lang="en-US" dirty="0"/>
              <a:t>   </a:t>
            </a:r>
            <a:r>
              <a:rPr lang="en-US" dirty="0" err="1"/>
              <a:t>MoveDown</a:t>
            </a:r>
            <a:r>
              <a:rPr lang="en-US" dirty="0"/>
              <a:t>(120)</a:t>
            </a:r>
          </a:p>
          <a:p>
            <a:r>
              <a:rPr lang="en-US" dirty="0"/>
              <a:t>   Box(160)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082B5F8-C46D-425C-93C4-1F9D4C2DE6CF}"/>
              </a:ext>
            </a:extLst>
          </p:cNvPr>
          <p:cNvSpPr/>
          <p:nvPr/>
        </p:nvSpPr>
        <p:spPr>
          <a:xfrm>
            <a:off x="5515183" y="2552186"/>
            <a:ext cx="2514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Box(P1)</a:t>
            </a:r>
          </a:p>
          <a:p>
            <a:r>
              <a:rPr lang="en-US" dirty="0"/>
              <a:t>    Method: Box(P1)</a:t>
            </a:r>
          </a:p>
          <a:p>
            <a:r>
              <a:rPr lang="en-US" dirty="0"/>
              <a:t>   </a:t>
            </a:r>
            <a:r>
              <a:rPr lang="en-US" dirty="0" err="1"/>
              <a:t>DrawLine</a:t>
            </a:r>
            <a:r>
              <a:rPr lang="en-US" dirty="0"/>
              <a:t>( P1 , "H",5)</a:t>
            </a:r>
          </a:p>
          <a:p>
            <a:r>
              <a:rPr lang="en-US" dirty="0"/>
              <a:t>   </a:t>
            </a:r>
            <a:r>
              <a:rPr lang="en-US" dirty="0" err="1"/>
              <a:t>MoveRight</a:t>
            </a:r>
            <a:r>
              <a:rPr lang="en-US" dirty="0"/>
              <a:t>(P1)</a:t>
            </a:r>
          </a:p>
          <a:p>
            <a:r>
              <a:rPr lang="en-US" dirty="0"/>
              <a:t>   </a:t>
            </a:r>
            <a:r>
              <a:rPr lang="en-US" dirty="0" err="1"/>
              <a:t>DrawLine</a:t>
            </a:r>
            <a:r>
              <a:rPr lang="en-US" dirty="0"/>
              <a:t>( P1 , "V",5)</a:t>
            </a:r>
          </a:p>
          <a:p>
            <a:r>
              <a:rPr lang="en-US" dirty="0"/>
              <a:t>   </a:t>
            </a:r>
            <a:r>
              <a:rPr lang="en-US" dirty="0" err="1"/>
              <a:t>MoveDown</a:t>
            </a:r>
            <a:r>
              <a:rPr lang="en-US" dirty="0"/>
              <a:t>(P1)</a:t>
            </a:r>
          </a:p>
          <a:p>
            <a:r>
              <a:rPr lang="en-US" dirty="0"/>
              <a:t>   </a:t>
            </a:r>
            <a:r>
              <a:rPr lang="en-US" dirty="0" err="1"/>
              <a:t>MoveLeft</a:t>
            </a:r>
            <a:r>
              <a:rPr lang="en-US" dirty="0"/>
              <a:t>(P1)</a:t>
            </a:r>
          </a:p>
          <a:p>
            <a:r>
              <a:rPr lang="en-US" dirty="0"/>
              <a:t>   </a:t>
            </a:r>
            <a:r>
              <a:rPr lang="en-US" dirty="0" err="1"/>
              <a:t>DrawLine</a:t>
            </a:r>
            <a:r>
              <a:rPr lang="en-US" dirty="0"/>
              <a:t>( P1 , "H",5)</a:t>
            </a:r>
          </a:p>
          <a:p>
            <a:r>
              <a:rPr lang="en-US" dirty="0"/>
              <a:t>   </a:t>
            </a:r>
            <a:r>
              <a:rPr lang="en-US" dirty="0" err="1"/>
              <a:t>MoveUp</a:t>
            </a:r>
            <a:r>
              <a:rPr lang="en-US" dirty="0"/>
              <a:t>(P1)</a:t>
            </a:r>
          </a:p>
          <a:p>
            <a:r>
              <a:rPr lang="en-US" dirty="0"/>
              <a:t>   </a:t>
            </a:r>
            <a:r>
              <a:rPr lang="en-US" dirty="0" err="1"/>
              <a:t>DrawLine</a:t>
            </a:r>
            <a:r>
              <a:rPr lang="en-US" dirty="0"/>
              <a:t>( P1 , "V",5)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6E42E2-4E3A-461F-8EB2-DA4E897F88B3}"/>
              </a:ext>
            </a:extLst>
          </p:cNvPr>
          <p:cNvSpPr txBox="1"/>
          <p:nvPr/>
        </p:nvSpPr>
        <p:spPr>
          <a:xfrm>
            <a:off x="607326" y="4259317"/>
            <a:ext cx="181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What will the following program produce?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FF6CA5-B288-4F4F-8EE8-A8E5E5D2B6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3" y="2201566"/>
            <a:ext cx="1892939" cy="18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12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2498103" y="6356350"/>
            <a:ext cx="3521697" cy="365125"/>
          </a:xfrm>
        </p:spPr>
        <p:txBody>
          <a:bodyPr/>
          <a:lstStyle/>
          <a:p>
            <a:r>
              <a:rPr lang="en-US"/>
              <a:t>CST1101  Methods Lecture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12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39B661-B00A-4FEA-B602-278D398ADE6E}"/>
              </a:ext>
            </a:extLst>
          </p:cNvPr>
          <p:cNvGrpSpPr/>
          <p:nvPr/>
        </p:nvGrpSpPr>
        <p:grpSpPr>
          <a:xfrm>
            <a:off x="2859518" y="-1864"/>
            <a:ext cx="3693682" cy="1859330"/>
            <a:chOff x="1153526" y="1690308"/>
            <a:chExt cx="3693682" cy="185933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EC18FE-CE3A-4F74-A90F-14DDF3D65144}"/>
                </a:ext>
              </a:extLst>
            </p:cNvPr>
            <p:cNvGrpSpPr/>
            <p:nvPr/>
          </p:nvGrpSpPr>
          <p:grpSpPr>
            <a:xfrm>
              <a:off x="1687867" y="1690308"/>
              <a:ext cx="3159341" cy="1612208"/>
              <a:chOff x="1306127" y="1326301"/>
              <a:chExt cx="3869554" cy="2340223"/>
            </a:xfrm>
          </p:grpSpPr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F5F0F8B2-1C05-4A3B-8952-A02A987969C2}"/>
                  </a:ext>
                </a:extLst>
              </p:cNvPr>
              <p:cNvSpPr/>
              <p:nvPr/>
            </p:nvSpPr>
            <p:spPr>
              <a:xfrm>
                <a:off x="1306127" y="1326301"/>
                <a:ext cx="3869554" cy="2340223"/>
              </a:xfrm>
              <a:prstGeom prst="rightArrow">
                <a:avLst/>
              </a:prstGeom>
              <a:solidFill>
                <a:srgbClr val="A9C7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C32BCF0-D79C-4B53-9AF4-491C836F1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6127" y="1956083"/>
                <a:ext cx="3301383" cy="1100461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C6E251-2A76-4251-B7AB-1E22A2E12731}"/>
                </a:ext>
              </a:extLst>
            </p:cNvPr>
            <p:cNvSpPr/>
            <p:nvPr/>
          </p:nvSpPr>
          <p:spPr>
            <a:xfrm>
              <a:off x="1153526" y="2780197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0322E99-CC28-4C7B-B324-81B32236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581" y="2700233"/>
            <a:ext cx="2457358" cy="24573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052A64-A20B-437C-9F69-7DBD0C192D79}"/>
              </a:ext>
            </a:extLst>
          </p:cNvPr>
          <p:cNvSpPr txBox="1"/>
          <p:nvPr/>
        </p:nvSpPr>
        <p:spPr>
          <a:xfrm>
            <a:off x="1093595" y="2947355"/>
            <a:ext cx="25514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Symbol to create the shape. In the Main method, call the Symbol method to position each symbol.</a:t>
            </a:r>
          </a:p>
        </p:txBody>
      </p:sp>
    </p:spTree>
    <p:extLst>
      <p:ext uri="{BB962C8B-B14F-4D97-AF65-F5344CB8AC3E}">
        <p14:creationId xmlns:p14="http://schemas.microsoft.com/office/powerpoint/2010/main" val="453730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10" y="929148"/>
            <a:ext cx="278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WORKING WITH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5343" y="1504335"/>
            <a:ext cx="65241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Methods are blocks of code that can are built to do one specific task. Other names for methods are procedures, functions , and subroutines.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When the same block of instructions is needed at another point in the instruction set , methods can help reduce repetition and make the instruction set clearer.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This technique can be seen in many other types of direction sets.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8664" y="5677924"/>
            <a:ext cx="2895600" cy="365125"/>
          </a:xfrm>
        </p:spPr>
        <p:txBody>
          <a:bodyPr/>
          <a:lstStyle/>
          <a:p>
            <a:r>
              <a:rPr lang="en-US" dirty="0"/>
              <a:t>CST1101  Methods Lecture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99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0336" y="368710"/>
            <a:ext cx="3195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Saving and Reusing Instructions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48664" y="5677924"/>
            <a:ext cx="2895600" cy="365125"/>
          </a:xfrm>
        </p:spPr>
        <p:txBody>
          <a:bodyPr/>
          <a:lstStyle/>
          <a:p>
            <a:r>
              <a:rPr lang="en-US" dirty="0"/>
              <a:t>CST1101  Methods Lecture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1445" y="2276167"/>
            <a:ext cx="198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RECIPE: Napoleons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716" y="2760408"/>
            <a:ext cx="2209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Preheat Oven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Make Pastry Dough (see 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Roll out dough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Layer cream</a:t>
            </a:r>
          </a:p>
          <a:p>
            <a:r>
              <a:rPr lang="en-US" sz="1200" dirty="0"/>
              <a:t>…..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4026" y="2276167"/>
            <a:ext cx="215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RECIPE: Pastry Shells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4528" y="2760408"/>
            <a:ext cx="2487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Grease Pan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Make Pastry Dough (see 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Spread dough on pan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Circle with hands to make puffs</a:t>
            </a:r>
          </a:p>
          <a:p>
            <a:r>
              <a:rPr lang="en-US" sz="1200" dirty="0"/>
              <a:t>…..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17110" y="2276167"/>
            <a:ext cx="182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RECIPE: Cannoli's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4876" y="2760408"/>
            <a:ext cx="22096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Gather filling ingredients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Make Pastry Dough (see 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Roll out dough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Spread filling on dough</a:t>
            </a:r>
          </a:p>
          <a:p>
            <a:r>
              <a:rPr lang="en-US" sz="1200" dirty="0"/>
              <a:t>…..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17607" y="4362757"/>
            <a:ext cx="30996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dirty="0"/>
              <a:t>How to make  Pastry dough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Mix flour and salt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Cut in shortening with blender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Combine eggs and other ingredients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Sprinkle water over rolled pieces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Bake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12882" y="402938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Cookbook Appendix</a:t>
            </a:r>
          </a:p>
        </p:txBody>
      </p:sp>
      <p:pic>
        <p:nvPicPr>
          <p:cNvPr id="1030" name="Picture 6" descr="Image result for cannol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57791" y="1031158"/>
            <a:ext cx="1194340" cy="116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36" y="1054509"/>
            <a:ext cx="1366686" cy="10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/>
          <p:nvPr/>
        </p:nvCxnSpPr>
        <p:spPr>
          <a:xfrm>
            <a:off x="1961535" y="3185652"/>
            <a:ext cx="1106130" cy="13273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973097" y="3082413"/>
            <a:ext cx="545690" cy="12388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3288891" y="3052916"/>
            <a:ext cx="14748" cy="12978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274142" y="3052916"/>
            <a:ext cx="3392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Image result for pastry sh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271" y="943896"/>
            <a:ext cx="1171984" cy="11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3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84" y="457200"/>
            <a:ext cx="2396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ASSEMBLY DIRECTIONS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42187" y="6149873"/>
            <a:ext cx="2895600" cy="365125"/>
          </a:xfrm>
        </p:spPr>
        <p:txBody>
          <a:bodyPr/>
          <a:lstStyle/>
          <a:p>
            <a:r>
              <a:rPr lang="en-US" sz="1600"/>
              <a:t>CST1101  Methods Lecture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37070" y="1120878"/>
            <a:ext cx="172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DESK ASSEMBLY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0723" y="1858297"/>
            <a:ext cx="675184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Lay top of desk upside down on floor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Attach legs using Bracket (Procedure 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Stand Desk up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Attach Shelf using Bracket (Procedure A)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Slide in drawer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Insert light shade to light </a:t>
            </a:r>
            <a:r>
              <a:rPr lang="en-US" sz="1600" dirty="0" err="1"/>
              <a:t>poleAttach</a:t>
            </a:r>
            <a:r>
              <a:rPr lang="en-US" sz="1600" dirty="0"/>
              <a:t> Light Pole using Bracket (Procedure A)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78013" y="3603522"/>
            <a:ext cx="160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PROCEDURE  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01497" y="4104967"/>
            <a:ext cx="43360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Predrill holes in desk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Line up bracket to holes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Insert each screw halfway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Check bracket 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Complete insertion of screw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Tighten with quick twist twice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2052" name="Picture 4" descr="Image result for desk shel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605" y="967707"/>
            <a:ext cx="2610465" cy="197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24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10" y="929148"/>
            <a:ext cx="2785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WORKING WITH 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5343" y="1504335"/>
            <a:ext cx="65241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Methods are blocks of code that can are built to do one specific task. Other names for methods are procedures, functions , and subroutines.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An instruction set has a Main method which is the first block of code to be executed.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 blocks of codes may be called or invoked from the Main method.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18953" y="6168496"/>
            <a:ext cx="2895600" cy="365125"/>
          </a:xfrm>
        </p:spPr>
        <p:txBody>
          <a:bodyPr/>
          <a:lstStyle/>
          <a:p>
            <a:r>
              <a:rPr lang="en-US" dirty="0"/>
              <a:t>CST1101  Methods Lecture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5754DA-72A9-4864-8002-310AFB314594}"/>
              </a:ext>
            </a:extLst>
          </p:cNvPr>
          <p:cNvSpPr/>
          <p:nvPr/>
        </p:nvSpPr>
        <p:spPr>
          <a:xfrm>
            <a:off x="3935024" y="4401653"/>
            <a:ext cx="1033160" cy="7402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EDF219-7E83-4B14-AC50-FB2685FF09D1}"/>
              </a:ext>
            </a:extLst>
          </p:cNvPr>
          <p:cNvSpPr txBox="1"/>
          <p:nvPr/>
        </p:nvSpPr>
        <p:spPr>
          <a:xfrm>
            <a:off x="4019093" y="4097168"/>
            <a:ext cx="641380" cy="31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AE0F6F-B988-48CE-9B24-857CE1AD8039}"/>
              </a:ext>
            </a:extLst>
          </p:cNvPr>
          <p:cNvSpPr/>
          <p:nvPr/>
        </p:nvSpPr>
        <p:spPr>
          <a:xfrm>
            <a:off x="5602390" y="5259533"/>
            <a:ext cx="1229320" cy="7835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E6651-EDE2-494B-AC10-4DC758527EB6}"/>
              </a:ext>
            </a:extLst>
          </p:cNvPr>
          <p:cNvSpPr txBox="1"/>
          <p:nvPr/>
        </p:nvSpPr>
        <p:spPr>
          <a:xfrm>
            <a:off x="5865781" y="4946127"/>
            <a:ext cx="1033160" cy="313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METHOD1</a:t>
            </a:r>
          </a:p>
        </p:txBody>
      </p:sp>
      <p:sp>
        <p:nvSpPr>
          <p:cNvPr id="12" name="Arrow: Bent-Up 11">
            <a:extLst>
              <a:ext uri="{FF2B5EF4-FFF2-40B4-BE49-F238E27FC236}">
                <a16:creationId xmlns:a16="http://schemas.microsoft.com/office/drawing/2014/main" id="{33EEBC2C-AA51-4E4E-A710-B68448A1F65E}"/>
              </a:ext>
            </a:extLst>
          </p:cNvPr>
          <p:cNvSpPr/>
          <p:nvPr/>
        </p:nvSpPr>
        <p:spPr>
          <a:xfrm flipV="1">
            <a:off x="5034433" y="4705319"/>
            <a:ext cx="831348" cy="481616"/>
          </a:xfrm>
          <a:prstGeom prst="bentUpArrow">
            <a:avLst>
              <a:gd name="adj1" fmla="val 25000"/>
              <a:gd name="adj2" fmla="val 18878"/>
              <a:gd name="adj3" fmla="val 25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B1F1F1C-0950-4050-85AC-360DCFE115E6}"/>
              </a:ext>
            </a:extLst>
          </p:cNvPr>
          <p:cNvCxnSpPr/>
          <p:nvPr/>
        </p:nvCxnSpPr>
        <p:spPr>
          <a:xfrm>
            <a:off x="3996074" y="4571600"/>
            <a:ext cx="687419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07C196-46A5-4FBA-B983-BB89D1F1D7B5}"/>
              </a:ext>
            </a:extLst>
          </p:cNvPr>
          <p:cNvCxnSpPr/>
          <p:nvPr/>
        </p:nvCxnSpPr>
        <p:spPr>
          <a:xfrm>
            <a:off x="3996074" y="4705319"/>
            <a:ext cx="687419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8E3B18-4BAF-4940-8D2C-36BE8973D5DE}"/>
              </a:ext>
            </a:extLst>
          </p:cNvPr>
          <p:cNvCxnSpPr/>
          <p:nvPr/>
        </p:nvCxnSpPr>
        <p:spPr>
          <a:xfrm>
            <a:off x="3996074" y="4841952"/>
            <a:ext cx="687419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7533BF3-A612-439F-954F-37A4312D81CD}"/>
              </a:ext>
            </a:extLst>
          </p:cNvPr>
          <p:cNvCxnSpPr/>
          <p:nvPr/>
        </p:nvCxnSpPr>
        <p:spPr>
          <a:xfrm>
            <a:off x="3996074" y="5000086"/>
            <a:ext cx="687419" cy="0"/>
          </a:xfrm>
          <a:prstGeom prst="lin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4E8639-6E32-41D6-8F0C-C8E12106D7CD}"/>
              </a:ext>
            </a:extLst>
          </p:cNvPr>
          <p:cNvCxnSpPr/>
          <p:nvPr/>
        </p:nvCxnSpPr>
        <p:spPr>
          <a:xfrm>
            <a:off x="5865781" y="5428193"/>
            <a:ext cx="687419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4907277-30AC-4115-8D01-84D25ED7D614}"/>
              </a:ext>
            </a:extLst>
          </p:cNvPr>
          <p:cNvCxnSpPr/>
          <p:nvPr/>
        </p:nvCxnSpPr>
        <p:spPr>
          <a:xfrm>
            <a:off x="5865781" y="5561912"/>
            <a:ext cx="687419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43C0CCD-93C1-4418-A52C-1CC8F57F35E4}"/>
              </a:ext>
            </a:extLst>
          </p:cNvPr>
          <p:cNvCxnSpPr/>
          <p:nvPr/>
        </p:nvCxnSpPr>
        <p:spPr>
          <a:xfrm>
            <a:off x="5865781" y="5698545"/>
            <a:ext cx="687419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2DFA05-C157-4D60-BB08-9CF5EAE2C2E9}"/>
              </a:ext>
            </a:extLst>
          </p:cNvPr>
          <p:cNvCxnSpPr/>
          <p:nvPr/>
        </p:nvCxnSpPr>
        <p:spPr>
          <a:xfrm>
            <a:off x="5865781" y="5856679"/>
            <a:ext cx="687419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917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18953" y="6168496"/>
            <a:ext cx="2895600" cy="365125"/>
          </a:xfrm>
        </p:spPr>
        <p:txBody>
          <a:bodyPr/>
          <a:lstStyle/>
          <a:p>
            <a:r>
              <a:rPr lang="en-US" dirty="0"/>
              <a:t>CST1101  Methods Lecture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6</a:t>
            </a:fld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3ACEE80-22AF-4170-A398-1E0A24456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923" y="359354"/>
            <a:ext cx="6198137" cy="455597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Pathway2Code – Create a Method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F76DCB-3254-469D-9378-259BBE9A8452}"/>
              </a:ext>
            </a:extLst>
          </p:cNvPr>
          <p:cNvSpPr txBox="1"/>
          <p:nvPr/>
        </p:nvSpPr>
        <p:spPr>
          <a:xfrm>
            <a:off x="415330" y="1378211"/>
            <a:ext cx="429330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First choose the New Method Command.</a:t>
            </a:r>
          </a:p>
          <a:p>
            <a:endParaRPr lang="en-US" sz="2000" dirty="0"/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Next enter the method name and the number of parameters. Your method can use parameters like the Pathway2Code commands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Enter the instructions within the command. We entered Method1 as the method name with 2 parameters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79871A-2E74-44EF-BAB7-B7DA8593F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03" t="33503" r="35230" b="49999"/>
          <a:stretch/>
        </p:blipFill>
        <p:spPr>
          <a:xfrm>
            <a:off x="4487917" y="1244772"/>
            <a:ext cx="3602730" cy="9971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0A9E3B-01BA-40D7-9993-1A98516C8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98" t="28308" r="43104" b="47242"/>
          <a:stretch/>
        </p:blipFill>
        <p:spPr>
          <a:xfrm>
            <a:off x="4920110" y="2566615"/>
            <a:ext cx="2810247" cy="148391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1EF8F1-D9E3-4744-A02F-7450117A5D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60" t="25563" r="37585" b="34921"/>
          <a:stretch/>
        </p:blipFill>
        <p:spPr>
          <a:xfrm>
            <a:off x="4572000" y="4375298"/>
            <a:ext cx="3869820" cy="173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70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54067" y="1266460"/>
            <a:ext cx="2575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Rules For Methods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671" y="1884495"/>
            <a:ext cx="79641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Methods must be named.  The Name must start with a letter and have no special characters, including blanks. Only exception is _</a:t>
            </a:r>
          </a:p>
          <a:p>
            <a:r>
              <a:rPr lang="en-US" sz="2000" dirty="0"/>
              <a:t>     </a:t>
            </a:r>
          </a:p>
          <a:p>
            <a:r>
              <a:rPr lang="en-US" sz="2000" dirty="0"/>
              <a:t>     M2    		ok</a:t>
            </a:r>
          </a:p>
          <a:p>
            <a:r>
              <a:rPr lang="en-US" sz="2000" dirty="0"/>
              <a:t>     New M2            not ok (no blanks)</a:t>
            </a:r>
          </a:p>
          <a:p>
            <a:r>
              <a:rPr lang="en-US" sz="2000" dirty="0"/>
              <a:t>     1Method           not ok (must start with a letter)</a:t>
            </a:r>
          </a:p>
          <a:p>
            <a:r>
              <a:rPr lang="en-US" sz="2000" dirty="0"/>
              <a:t>     M1**                 not ok  (no special characters except for _ )</a:t>
            </a:r>
          </a:p>
          <a:p>
            <a:r>
              <a:rPr lang="en-US" sz="2000" dirty="0"/>
              <a:t>     M_1                    ok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 Methods Lecture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08845" y="4439040"/>
            <a:ext cx="79641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instruction set must have a Main method. This is generated for you when a new instruction set is created.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Methods can return a value representing a result of its execution or run. We will look at this capability in the latter stage of the course.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151451-E56B-4EA9-92A3-E7450DAE44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59" t="169" r="9753" b="35414"/>
          <a:stretch/>
        </p:blipFill>
        <p:spPr>
          <a:xfrm>
            <a:off x="5614677" y="136525"/>
            <a:ext cx="3389258" cy="15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2990" y="593303"/>
            <a:ext cx="273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Methods in the Tool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 Methods Lecture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71187" y="6356350"/>
            <a:ext cx="2133600" cy="365125"/>
          </a:xfrm>
        </p:spPr>
        <p:txBody>
          <a:bodyPr/>
          <a:lstStyle/>
          <a:p>
            <a:fld id="{3D6C6362-3187-468E-8728-2C1C97AED2FC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2954" y="1701005"/>
            <a:ext cx="3185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Main</a:t>
            </a:r>
          </a:p>
          <a:p>
            <a:r>
              <a:rPr lang="en-US" dirty="0"/>
              <a:t>   </a:t>
            </a:r>
            <a:r>
              <a:rPr lang="en-US" dirty="0" err="1"/>
              <a:t>PositionPen</a:t>
            </a:r>
            <a:r>
              <a:rPr lang="en-US" dirty="0"/>
              <a:t>(0,0)</a:t>
            </a:r>
          </a:p>
          <a:p>
            <a:r>
              <a:rPr lang="en-US" dirty="0"/>
              <a:t>   </a:t>
            </a:r>
            <a:r>
              <a:rPr lang="en-US" dirty="0" err="1"/>
              <a:t>MakeBox</a:t>
            </a:r>
            <a:r>
              <a:rPr lang="en-US" dirty="0"/>
              <a:t>()</a:t>
            </a:r>
          </a:p>
          <a:p>
            <a:r>
              <a:rPr lang="en-US" dirty="0"/>
              <a:t>   </a:t>
            </a:r>
            <a:r>
              <a:rPr lang="en-US" dirty="0" err="1"/>
              <a:t>PositionPen</a:t>
            </a:r>
            <a:r>
              <a:rPr lang="en-US" dirty="0"/>
              <a:t>(200,200)</a:t>
            </a:r>
          </a:p>
          <a:p>
            <a:r>
              <a:rPr lang="en-US" dirty="0"/>
              <a:t>   </a:t>
            </a:r>
            <a:r>
              <a:rPr lang="en-US" dirty="0" err="1"/>
              <a:t>MakeBox</a:t>
            </a:r>
            <a:r>
              <a:rPr lang="en-US" dirty="0"/>
              <a:t>()</a:t>
            </a:r>
          </a:p>
          <a:p>
            <a:r>
              <a:rPr lang="en-US" dirty="0"/>
              <a:t>   </a:t>
            </a:r>
            <a:r>
              <a:rPr lang="en-US" dirty="0" err="1"/>
              <a:t>PositionPen</a:t>
            </a:r>
            <a:r>
              <a:rPr lang="en-US" dirty="0"/>
              <a:t>(400,400)</a:t>
            </a:r>
          </a:p>
          <a:p>
            <a:r>
              <a:rPr lang="en-US" dirty="0"/>
              <a:t>   </a:t>
            </a:r>
            <a:r>
              <a:rPr lang="en-US" dirty="0" err="1"/>
              <a:t>MakeBox</a:t>
            </a:r>
            <a:r>
              <a:rPr lang="en-US" dirty="0"/>
              <a:t>()</a:t>
            </a:r>
          </a:p>
          <a:p>
            <a:r>
              <a:rPr lang="en-US" dirty="0"/>
              <a:t>   </a:t>
            </a:r>
            <a:r>
              <a:rPr lang="en-US" dirty="0" err="1"/>
              <a:t>PositionPen</a:t>
            </a:r>
            <a:r>
              <a:rPr lang="en-US" dirty="0"/>
              <a:t>(600,600)</a:t>
            </a:r>
          </a:p>
          <a:p>
            <a:r>
              <a:rPr lang="en-US" dirty="0"/>
              <a:t>   </a:t>
            </a:r>
            <a:r>
              <a:rPr lang="en-US" dirty="0" err="1"/>
              <a:t>MakeBox</a:t>
            </a:r>
            <a:r>
              <a:rPr lang="en-US" dirty="0"/>
              <a:t>()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13585" y="1661678"/>
            <a:ext cx="28710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 err="1"/>
              <a:t>MakeBox</a:t>
            </a:r>
            <a:r>
              <a:rPr lang="en-US" dirty="0"/>
              <a:t>()</a:t>
            </a:r>
          </a:p>
          <a:p>
            <a:r>
              <a:rPr lang="en-US" dirty="0"/>
              <a:t>   </a:t>
            </a:r>
            <a:r>
              <a:rPr lang="en-US" dirty="0" err="1"/>
              <a:t>DrawLine</a:t>
            </a:r>
            <a:r>
              <a:rPr lang="en-US" dirty="0"/>
              <a:t>( 50 , "H",10)</a:t>
            </a:r>
          </a:p>
          <a:p>
            <a:r>
              <a:rPr lang="en-US" dirty="0"/>
              <a:t>   </a:t>
            </a:r>
            <a:r>
              <a:rPr lang="en-US" dirty="0" err="1"/>
              <a:t>MoveRight</a:t>
            </a:r>
            <a:r>
              <a:rPr lang="en-US" dirty="0"/>
              <a:t>(50)</a:t>
            </a:r>
          </a:p>
          <a:p>
            <a:r>
              <a:rPr lang="en-US" dirty="0"/>
              <a:t>   </a:t>
            </a:r>
            <a:r>
              <a:rPr lang="en-US" dirty="0" err="1"/>
              <a:t>DrawLine</a:t>
            </a:r>
            <a:r>
              <a:rPr lang="en-US" dirty="0"/>
              <a:t>( 50 , "V",10)</a:t>
            </a:r>
          </a:p>
          <a:p>
            <a:r>
              <a:rPr lang="en-US" dirty="0"/>
              <a:t>   </a:t>
            </a:r>
            <a:r>
              <a:rPr lang="en-US" dirty="0" err="1"/>
              <a:t>MoveDown</a:t>
            </a:r>
            <a:r>
              <a:rPr lang="en-US" dirty="0"/>
              <a:t>(50)</a:t>
            </a:r>
          </a:p>
          <a:p>
            <a:r>
              <a:rPr lang="en-US" dirty="0"/>
              <a:t>   </a:t>
            </a:r>
            <a:r>
              <a:rPr lang="en-US" dirty="0" err="1"/>
              <a:t>MoveLeft</a:t>
            </a:r>
            <a:r>
              <a:rPr lang="en-US" dirty="0"/>
              <a:t>(50)</a:t>
            </a:r>
          </a:p>
          <a:p>
            <a:r>
              <a:rPr lang="en-US" dirty="0"/>
              <a:t>   </a:t>
            </a:r>
            <a:r>
              <a:rPr lang="en-US" dirty="0" err="1"/>
              <a:t>DrawLine</a:t>
            </a:r>
            <a:r>
              <a:rPr lang="en-US" dirty="0"/>
              <a:t>( 50 , "H",10)</a:t>
            </a:r>
          </a:p>
          <a:p>
            <a:r>
              <a:rPr lang="en-US" dirty="0"/>
              <a:t>   </a:t>
            </a:r>
            <a:r>
              <a:rPr lang="en-US" dirty="0" err="1"/>
              <a:t>MoveUp</a:t>
            </a:r>
            <a:r>
              <a:rPr lang="en-US" dirty="0"/>
              <a:t>(50)</a:t>
            </a:r>
          </a:p>
          <a:p>
            <a:r>
              <a:rPr lang="en-US" dirty="0"/>
              <a:t>   </a:t>
            </a:r>
            <a:r>
              <a:rPr lang="en-US" dirty="0" err="1"/>
              <a:t>DrawLine</a:t>
            </a:r>
            <a:r>
              <a:rPr lang="en-US" dirty="0"/>
              <a:t>( 50 , "V",10)</a:t>
            </a:r>
          </a:p>
        </p:txBody>
      </p:sp>
      <p:pic>
        <p:nvPicPr>
          <p:cNvPr id="3074" name="Picture 2" descr="http://www.pathway2code.com/(S(0nfii4amvg0sxxsiz0zsnpo2))/MakeGraphics.aspx?Mode=Gen&amp;World=Graph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381" y="1740310"/>
            <a:ext cx="3008671" cy="30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14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 Methods Lecture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9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10671" y="1324348"/>
            <a:ext cx="255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method or two to help generate a Tic Tac Toe Board  using the Stitching Tool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63" y="724040"/>
            <a:ext cx="2069011" cy="2097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8" t="-1" r="71847" b="76529"/>
          <a:stretch/>
        </p:blipFill>
        <p:spPr>
          <a:xfrm>
            <a:off x="6469500" y="2919386"/>
            <a:ext cx="2551471" cy="2592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21181" y="3615514"/>
            <a:ext cx="25514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a method or two to help generate the tile pattern below using the Graphics tool.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39B661-B00A-4FEA-B602-278D398ADE6E}"/>
              </a:ext>
            </a:extLst>
          </p:cNvPr>
          <p:cNvGrpSpPr/>
          <p:nvPr/>
        </p:nvGrpSpPr>
        <p:grpSpPr>
          <a:xfrm>
            <a:off x="-169349" y="2205854"/>
            <a:ext cx="3693682" cy="1859330"/>
            <a:chOff x="1153526" y="1690308"/>
            <a:chExt cx="3693682" cy="185933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3EC18FE-CE3A-4F74-A90F-14DDF3D65144}"/>
                </a:ext>
              </a:extLst>
            </p:cNvPr>
            <p:cNvGrpSpPr/>
            <p:nvPr/>
          </p:nvGrpSpPr>
          <p:grpSpPr>
            <a:xfrm>
              <a:off x="1687867" y="1690308"/>
              <a:ext cx="3159341" cy="1612208"/>
              <a:chOff x="1306127" y="1326301"/>
              <a:chExt cx="3869554" cy="2340223"/>
            </a:xfrm>
          </p:grpSpPr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F5F0F8B2-1C05-4A3B-8952-A02A987969C2}"/>
                  </a:ext>
                </a:extLst>
              </p:cNvPr>
              <p:cNvSpPr/>
              <p:nvPr/>
            </p:nvSpPr>
            <p:spPr>
              <a:xfrm>
                <a:off x="1306127" y="1326301"/>
                <a:ext cx="3869554" cy="2340223"/>
              </a:xfrm>
              <a:prstGeom prst="rightArrow">
                <a:avLst/>
              </a:prstGeom>
              <a:solidFill>
                <a:srgbClr val="A9C7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C32BCF0-D79C-4B53-9AF4-491C836F1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127" y="1956083"/>
                <a:ext cx="3301383" cy="1100461"/>
              </a:xfrm>
              <a:prstGeom prst="rect">
                <a:avLst/>
              </a:prstGeom>
            </p:spPr>
          </p:pic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C6E251-2A76-4251-B7AB-1E22A2E12731}"/>
                </a:ext>
              </a:extLst>
            </p:cNvPr>
            <p:cNvSpPr/>
            <p:nvPr/>
          </p:nvSpPr>
          <p:spPr>
            <a:xfrm>
              <a:off x="1153526" y="2780197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4119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1467</TotalTime>
  <Words>851</Words>
  <Application>Microsoft Office PowerPoint</Application>
  <PresentationFormat>On-screen Show (4:3)</PresentationFormat>
  <Paragraphs>162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Pathway2Code – Create a Method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Moody</dc:creator>
  <cp:lastModifiedBy>Douglas Moody</cp:lastModifiedBy>
  <cp:revision>47</cp:revision>
  <dcterms:created xsi:type="dcterms:W3CDTF">2017-08-29T23:04:30Z</dcterms:created>
  <dcterms:modified xsi:type="dcterms:W3CDTF">2018-07-29T19:19:31Z</dcterms:modified>
</cp:coreProperties>
</file>