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72" r:id="rId3"/>
    <p:sldId id="258" r:id="rId4"/>
    <p:sldId id="259" r:id="rId5"/>
    <p:sldId id="260" r:id="rId6"/>
    <p:sldId id="273" r:id="rId7"/>
    <p:sldId id="289" r:id="rId8"/>
    <p:sldId id="274" r:id="rId9"/>
    <p:sldId id="291" r:id="rId10"/>
    <p:sldId id="275" r:id="rId11"/>
    <p:sldId id="292" r:id="rId12"/>
    <p:sldId id="29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C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368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1899DB-73EE-4470-8454-4EA2A4BD8CE3}" type="datetimeFigureOut">
              <a:rPr lang="en-US" smtClean="0"/>
              <a:t>8/11/2018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16606C-7B55-4251-8F3A-0A60B712C0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53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5B2FB-97F3-42DB-AC70-01FC6842B2B9}" type="datetimeFigureOut">
              <a:rPr lang="en-US" smtClean="0"/>
              <a:t>8/11/2018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B6CC8-F277-437E-B2AA-ACC9D95AB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446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B6CC8-F277-437E-B2AA-ACC9D95AB1A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570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8103" y="6356350"/>
            <a:ext cx="3521697" cy="365125"/>
          </a:xfrm>
        </p:spPr>
        <p:txBody>
          <a:bodyPr/>
          <a:lstStyle>
            <a:lvl1pPr>
              <a:defRPr sz="1600"/>
            </a:lvl1pPr>
          </a:lstStyle>
          <a:p>
            <a:r>
              <a:rPr lang="en-US" dirty="0"/>
              <a:t>CST1101 Topic: Parameters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6362-3187-468E-8728-2C1C97AED2F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city_tech_logo_banner.gif">
            <a:extLst>
              <a:ext uri="{FF2B5EF4-FFF2-40B4-BE49-F238E27FC236}">
                <a16:creationId xmlns:a16="http://schemas.microsoft.com/office/drawing/2014/main" id="{7C80124D-5B2B-4BA2-BCC7-00C9EB3B1C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3842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7477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CST1101 Topic: Parameters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6362-3187-468E-8728-2C1C97AED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611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CST1101 Topic: Parameters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6362-3187-468E-8728-2C1C97AED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576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CST1101 Topic: Parameters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6362-3187-468E-8728-2C1C97AED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276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CST1101 Topic: Parameters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6362-3187-468E-8728-2C1C97AED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163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CST1101 Topic: Parameters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6362-3187-468E-8728-2C1C97AED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304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CST1101 Topic: Parameters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6362-3187-468E-8728-2C1C97AED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14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CST1101 Topic: Parameters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6362-3187-468E-8728-2C1C97AED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105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CST1101 Topic: Parameters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6362-3187-468E-8728-2C1C97AED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78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CST1101 Topic: Parameters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6362-3187-468E-8728-2C1C97AED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169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CST1101 Topic: Parameters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6362-3187-468E-8728-2C1C97AED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3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CST1101 Topic: Parameters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C6362-3187-468E-8728-2C1C97AED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553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25711" y="1438252"/>
            <a:ext cx="30925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/>
              <a:t>TOPIC:</a:t>
            </a:r>
          </a:p>
          <a:p>
            <a:pPr algn="ctr"/>
            <a:r>
              <a:rPr lang="en-US" sz="4800" b="1" dirty="0"/>
              <a:t>Parameters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6362-3187-468E-8728-2C1C97AED2FC}" type="slidenum">
              <a:rPr lang="en-US" smtClean="0"/>
              <a:t>1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6D40B10-9840-434A-A955-BE2C7052B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CST1101 Topic: Parameters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4C5C06-B630-4BED-97AD-4687A54EDA86}"/>
              </a:ext>
            </a:extLst>
          </p:cNvPr>
          <p:cNvSpPr/>
          <p:nvPr/>
        </p:nvSpPr>
        <p:spPr>
          <a:xfrm>
            <a:off x="372862" y="3429000"/>
            <a:ext cx="556186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>
              <a:spcBef>
                <a:spcPts val="0"/>
              </a:spcBef>
              <a:spcAft>
                <a:spcPts val="0"/>
              </a:spcAft>
              <a:tabLst>
                <a:tab pos="628650" algn="l"/>
                <a:tab pos="685800" algn="l"/>
              </a:tabLst>
            </a:pP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tabLst>
                <a:tab pos="628650" algn="l"/>
                <a:tab pos="685800" algn="l"/>
              </a:tabLst>
            </a:pPr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Command  </a:t>
            </a:r>
            <a:r>
              <a:rPr lang="en-US" b="1" dirty="0">
                <a:cs typeface="Times New Roman" panose="02020603050405020304" pitchFamily="18" charset="0"/>
              </a:rPr>
              <a:t>( </a:t>
            </a:r>
            <a:r>
              <a:rPr lang="en-US" b="1" dirty="0" err="1">
                <a:solidFill>
                  <a:srgbClr val="17375E"/>
                </a:solidFill>
                <a:cs typeface="Times New Roman" panose="02020603050405020304" pitchFamily="18" charset="0"/>
              </a:rPr>
              <a:t>Parmeter</a:t>
            </a:r>
            <a:r>
              <a:rPr lang="en-US" b="1" dirty="0">
                <a:solidFill>
                  <a:srgbClr val="17375E"/>
                </a:solidFill>
                <a:cs typeface="Times New Roman" panose="02020603050405020304" pitchFamily="18" charset="0"/>
              </a:rPr>
              <a:t> 1</a:t>
            </a:r>
            <a:r>
              <a:rPr lang="en-US" b="1" dirty="0"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17375E"/>
                </a:solidFill>
                <a:cs typeface="Times New Roman" panose="02020603050405020304" pitchFamily="18" charset="0"/>
              </a:rPr>
              <a:t>,  </a:t>
            </a:r>
            <a:r>
              <a:rPr lang="en-US" b="1" dirty="0" err="1">
                <a:solidFill>
                  <a:srgbClr val="17375E"/>
                </a:solidFill>
                <a:cs typeface="Times New Roman" panose="02020603050405020304" pitchFamily="18" charset="0"/>
              </a:rPr>
              <a:t>Parmeter</a:t>
            </a:r>
            <a:r>
              <a:rPr lang="en-US" b="1" dirty="0">
                <a:solidFill>
                  <a:srgbClr val="17375E"/>
                </a:solidFill>
                <a:cs typeface="Times New Roman" panose="02020603050405020304" pitchFamily="18" charset="0"/>
              </a:rPr>
              <a:t> 2</a:t>
            </a:r>
            <a:r>
              <a:rPr lang="en-US" b="1" dirty="0">
                <a:cs typeface="Times New Roman" panose="02020603050405020304" pitchFamily="18" charset="0"/>
              </a:rPr>
              <a:t>)</a:t>
            </a:r>
          </a:p>
          <a:p>
            <a:pPr>
              <a:tabLst>
                <a:tab pos="628650" algn="l"/>
                <a:tab pos="685800" algn="l"/>
              </a:tabLst>
            </a:pPr>
            <a:endParaRPr lang="en-US" b="1" dirty="0">
              <a:cs typeface="Times New Roman" panose="02020603050405020304" pitchFamily="18" charset="0"/>
            </a:endParaRPr>
          </a:p>
          <a:p>
            <a:pPr>
              <a:tabLst>
                <a:tab pos="628650" algn="l"/>
                <a:tab pos="685800" algn="l"/>
              </a:tabLst>
            </a:pPr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	Drive  </a:t>
            </a:r>
            <a:r>
              <a:rPr lang="en-US" b="1" dirty="0">
                <a:cs typeface="Times New Roman" panose="02020603050405020304" pitchFamily="18" charset="0"/>
              </a:rPr>
              <a:t>( </a:t>
            </a:r>
            <a:r>
              <a:rPr lang="en-US" b="1" dirty="0">
                <a:solidFill>
                  <a:srgbClr val="17375E"/>
                </a:solidFill>
                <a:cs typeface="Times New Roman" panose="02020603050405020304" pitchFamily="18" charset="0"/>
              </a:rPr>
              <a:t>West</a:t>
            </a:r>
            <a:r>
              <a:rPr lang="en-US" b="1" dirty="0"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17375E"/>
                </a:solidFill>
                <a:cs typeface="Times New Roman" panose="02020603050405020304" pitchFamily="18" charset="0"/>
              </a:rPr>
              <a:t>,  2 miles</a:t>
            </a:r>
            <a:r>
              <a:rPr lang="en-US" b="1" dirty="0">
                <a:cs typeface="Times New Roman" panose="02020603050405020304" pitchFamily="18" charset="0"/>
              </a:rPr>
              <a:t>) </a:t>
            </a:r>
          </a:p>
          <a:p>
            <a:pPr>
              <a:tabLst>
                <a:tab pos="628650" algn="l"/>
                <a:tab pos="685800" algn="l"/>
              </a:tabLst>
            </a:pPr>
            <a:endParaRPr lang="en-US" b="1" dirty="0">
              <a:cs typeface="Times New Roman" panose="02020603050405020304" pitchFamily="18" charset="0"/>
            </a:endParaRPr>
          </a:p>
          <a:p>
            <a:pPr>
              <a:tabLst>
                <a:tab pos="628650" algn="l"/>
                <a:tab pos="685800" algn="l"/>
              </a:tabLst>
            </a:pPr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                 Attach </a:t>
            </a:r>
            <a:r>
              <a:rPr lang="en-US" b="1" dirty="0">
                <a:cs typeface="Times New Roman" panose="02020603050405020304" pitchFamily="18" charset="0"/>
              </a:rPr>
              <a:t>( </a:t>
            </a:r>
            <a:r>
              <a:rPr lang="en-US" b="1" dirty="0">
                <a:solidFill>
                  <a:srgbClr val="17375E"/>
                </a:solidFill>
                <a:cs typeface="Times New Roman" panose="02020603050405020304" pitchFamily="18" charset="0"/>
              </a:rPr>
              <a:t>Leg</a:t>
            </a:r>
            <a:r>
              <a:rPr lang="en-US" b="1" dirty="0"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17375E"/>
                </a:solidFill>
                <a:cs typeface="Times New Roman" panose="02020603050405020304" pitchFamily="18" charset="0"/>
              </a:rPr>
              <a:t>,  2 </a:t>
            </a:r>
            <a:r>
              <a:rPr lang="en-US" b="1" dirty="0" err="1">
                <a:solidFill>
                  <a:srgbClr val="17375E"/>
                </a:solidFill>
                <a:cs typeface="Times New Roman" panose="02020603050405020304" pitchFamily="18" charset="0"/>
              </a:rPr>
              <a:t>TableTop</a:t>
            </a:r>
            <a:r>
              <a:rPr lang="en-US" b="1" dirty="0">
                <a:cs typeface="Times New Roman" panose="02020603050405020304" pitchFamily="18" charset="0"/>
              </a:rPr>
              <a:t>)</a:t>
            </a:r>
          </a:p>
          <a:p>
            <a:pPr>
              <a:tabLst>
                <a:tab pos="628650" algn="l"/>
                <a:tab pos="685800" algn="l"/>
              </a:tabLst>
            </a:pPr>
            <a:endParaRPr lang="en-US" b="1" dirty="0">
              <a:cs typeface="Times New Roman" panose="02020603050405020304" pitchFamily="18" charset="0"/>
            </a:endParaRPr>
          </a:p>
          <a:p>
            <a:pPr>
              <a:tabLst>
                <a:tab pos="628650" algn="l"/>
                <a:tab pos="685800" algn="l"/>
              </a:tabLst>
            </a:pPr>
            <a:r>
              <a:rPr 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			      Cook  </a:t>
            </a:r>
            <a:r>
              <a:rPr lang="en-US" b="1" dirty="0">
                <a:cs typeface="Times New Roman" panose="02020603050405020304" pitchFamily="18" charset="0"/>
              </a:rPr>
              <a:t>( </a:t>
            </a:r>
            <a:r>
              <a:rPr lang="en-US" b="1" dirty="0">
                <a:solidFill>
                  <a:srgbClr val="17375E"/>
                </a:solidFill>
                <a:cs typeface="Times New Roman" panose="02020603050405020304" pitchFamily="18" charset="0"/>
              </a:rPr>
              <a:t>20 minutes</a:t>
            </a:r>
            <a:r>
              <a:rPr lang="en-US" b="1" dirty="0"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17375E"/>
                </a:solidFill>
                <a:cs typeface="Times New Roman" panose="02020603050405020304" pitchFamily="18" charset="0"/>
              </a:rPr>
              <a:t>,  350 degrees F</a:t>
            </a:r>
            <a:r>
              <a:rPr lang="en-US" b="1" dirty="0">
                <a:cs typeface="Times New Roman" panose="02020603050405020304" pitchFamily="18" charset="0"/>
              </a:rPr>
              <a:t>)</a:t>
            </a:r>
            <a:endParaRPr lang="en-US" dirty="0"/>
          </a:p>
          <a:p>
            <a:pPr>
              <a:tabLst>
                <a:tab pos="628650" algn="l"/>
                <a:tab pos="685800" algn="l"/>
              </a:tabLst>
            </a:pPr>
            <a:r>
              <a:rPr lang="en-US" b="1" dirty="0">
                <a:cs typeface="Times New Roman" panose="02020603050405020304" pitchFamily="18" charset="0"/>
              </a:rPr>
              <a:t> </a:t>
            </a:r>
            <a:endParaRPr lang="en-US" dirty="0"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49D5F4-3101-4FF6-839B-F6F2D617D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0371" y="3711665"/>
            <a:ext cx="2825458" cy="161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381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DA07E3-5679-49C7-89A7-20A3E4868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CST1101 Topic: Parameters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FB988C-7DA9-4580-8F04-7C86F74FE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6362-3187-468E-8728-2C1C97AED2FC}" type="slidenum">
              <a:rPr lang="en-US" smtClean="0"/>
              <a:t>10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41DBA3-3109-4594-85E7-C425D9382B97}"/>
              </a:ext>
            </a:extLst>
          </p:cNvPr>
          <p:cNvSpPr txBox="1"/>
          <p:nvPr/>
        </p:nvSpPr>
        <p:spPr>
          <a:xfrm>
            <a:off x="3565103" y="136525"/>
            <a:ext cx="2738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Music Example</a:t>
            </a:r>
          </a:p>
        </p:txBody>
      </p:sp>
      <p:pic>
        <p:nvPicPr>
          <p:cNvPr id="8" name="Picture 7" descr="Image result for twinkle twinkle music">
            <a:extLst>
              <a:ext uri="{FF2B5EF4-FFF2-40B4-BE49-F238E27FC236}">
                <a16:creationId xmlns:a16="http://schemas.microsoft.com/office/drawing/2014/main" id="{A696993E-561E-4371-A884-13055C98644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268" y="1028207"/>
            <a:ext cx="4328795" cy="185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Image result for twinkle twinkle">
            <a:extLst>
              <a:ext uri="{FF2B5EF4-FFF2-40B4-BE49-F238E27FC236}">
                <a16:creationId xmlns:a16="http://schemas.microsoft.com/office/drawing/2014/main" id="{81839EE6-4B64-4CB7-BA6F-D50273917AE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937" y="1648441"/>
            <a:ext cx="1501140" cy="84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38F1A0-E012-4E6F-8E52-F7DB0930C5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466" t="13346" b="31587"/>
          <a:stretch/>
        </p:blipFill>
        <p:spPr>
          <a:xfrm>
            <a:off x="865573" y="3154809"/>
            <a:ext cx="7821227" cy="267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293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93C66-7D0A-4D06-A0A6-FE5A3FF875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599" y="1363174"/>
            <a:ext cx="6400800" cy="1752600"/>
          </a:xfrm>
        </p:spPr>
        <p:txBody>
          <a:bodyPr/>
          <a:lstStyle/>
          <a:p>
            <a:pPr lvl="0"/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DA07E3-5679-49C7-89A7-20A3E4868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CST1101 Topic: Parameters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FB988C-7DA9-4580-8F04-7C86F74FE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6362-3187-468E-8728-2C1C97AED2FC}" type="slidenum">
              <a:rPr lang="en-US" smtClean="0"/>
              <a:t>11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C95253-4496-4F13-B1FC-6F687F9D2A31}"/>
              </a:ext>
            </a:extLst>
          </p:cNvPr>
          <p:cNvSpPr txBox="1"/>
          <p:nvPr/>
        </p:nvSpPr>
        <p:spPr>
          <a:xfrm>
            <a:off x="1171904" y="5120564"/>
            <a:ext cx="7514896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Finish writing the instructions for Twinkle </a:t>
            </a:r>
            <a:r>
              <a:rPr lang="en-US" dirty="0" err="1"/>
              <a:t>Twinkle</a:t>
            </a:r>
            <a:r>
              <a:rPr lang="en-US" dirty="0"/>
              <a:t> Little Star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9D7487F-BB78-49BA-A4F5-6FA103241101}"/>
              </a:ext>
            </a:extLst>
          </p:cNvPr>
          <p:cNvGrpSpPr/>
          <p:nvPr/>
        </p:nvGrpSpPr>
        <p:grpSpPr>
          <a:xfrm>
            <a:off x="345658" y="1442142"/>
            <a:ext cx="3693682" cy="1859330"/>
            <a:chOff x="1153526" y="1690308"/>
            <a:chExt cx="3693682" cy="185933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DE5136C-47AB-4748-954A-4929AB48177E}"/>
                </a:ext>
              </a:extLst>
            </p:cNvPr>
            <p:cNvGrpSpPr/>
            <p:nvPr/>
          </p:nvGrpSpPr>
          <p:grpSpPr>
            <a:xfrm>
              <a:off x="1687867" y="1690308"/>
              <a:ext cx="3159341" cy="1612208"/>
              <a:chOff x="1306127" y="1326301"/>
              <a:chExt cx="3869554" cy="2340223"/>
            </a:xfrm>
          </p:grpSpPr>
          <p:sp>
            <p:nvSpPr>
              <p:cNvPr id="6" name="Arrow: Right 5">
                <a:extLst>
                  <a:ext uri="{FF2B5EF4-FFF2-40B4-BE49-F238E27FC236}">
                    <a16:creationId xmlns:a16="http://schemas.microsoft.com/office/drawing/2014/main" id="{14A5CEF4-76DA-4FA4-BDC6-D61A0D8C35DE}"/>
                  </a:ext>
                </a:extLst>
              </p:cNvPr>
              <p:cNvSpPr/>
              <p:nvPr/>
            </p:nvSpPr>
            <p:spPr>
              <a:xfrm>
                <a:off x="1306127" y="1326301"/>
                <a:ext cx="3869554" cy="2340223"/>
              </a:xfrm>
              <a:prstGeom prst="rightArrow">
                <a:avLst/>
              </a:prstGeom>
              <a:solidFill>
                <a:srgbClr val="A9C7F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F7D03297-8E25-4871-A270-AE62F2916E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06127" y="1956083"/>
                <a:ext cx="3301383" cy="1100461"/>
              </a:xfrm>
              <a:prstGeom prst="rect">
                <a:avLst/>
              </a:prstGeom>
            </p:spPr>
          </p:pic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21195B4-6649-43A9-9591-23CF2012B863}"/>
                </a:ext>
              </a:extLst>
            </p:cNvPr>
            <p:cNvSpPr/>
            <p:nvPr/>
          </p:nvSpPr>
          <p:spPr>
            <a:xfrm>
              <a:off x="1153526" y="2780197"/>
              <a:ext cx="3338004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4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rPr>
                <a:t>Challenge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228823A-F883-4A8C-B0EB-FAD14E82E9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9651" y="1592567"/>
            <a:ext cx="2320820" cy="1311357"/>
          </a:xfrm>
          <a:prstGeom prst="rect">
            <a:avLst/>
          </a:prstGeom>
        </p:spPr>
      </p:pic>
      <p:pic>
        <p:nvPicPr>
          <p:cNvPr id="13" name="Picture 12" descr="Image result for twinkle twinkle music">
            <a:extLst>
              <a:ext uri="{FF2B5EF4-FFF2-40B4-BE49-F238E27FC236}">
                <a16:creationId xmlns:a16="http://schemas.microsoft.com/office/drawing/2014/main" id="{FD845778-2248-4177-B236-BD0A15A9CAA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149" y="3191069"/>
            <a:ext cx="4328795" cy="1854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1393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93C66-7D0A-4D06-A0A6-FE5A3FF875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599" y="1363174"/>
            <a:ext cx="6400800" cy="1752600"/>
          </a:xfrm>
        </p:spPr>
        <p:txBody>
          <a:bodyPr/>
          <a:lstStyle/>
          <a:p>
            <a:pPr lvl="0"/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DA07E3-5679-49C7-89A7-20A3E4868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CST1101 Topic: Parameters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FB988C-7DA9-4580-8F04-7C86F74FE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6362-3187-468E-8728-2C1C97AED2FC}" type="slidenum">
              <a:rPr lang="en-US" smtClean="0"/>
              <a:t>12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9D7487F-BB78-49BA-A4F5-6FA103241101}"/>
              </a:ext>
            </a:extLst>
          </p:cNvPr>
          <p:cNvGrpSpPr/>
          <p:nvPr/>
        </p:nvGrpSpPr>
        <p:grpSpPr>
          <a:xfrm>
            <a:off x="651262" y="787041"/>
            <a:ext cx="3693682" cy="1859330"/>
            <a:chOff x="1153526" y="1690308"/>
            <a:chExt cx="3693682" cy="185933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DE5136C-47AB-4748-954A-4929AB48177E}"/>
                </a:ext>
              </a:extLst>
            </p:cNvPr>
            <p:cNvGrpSpPr/>
            <p:nvPr/>
          </p:nvGrpSpPr>
          <p:grpSpPr>
            <a:xfrm>
              <a:off x="1687867" y="1690308"/>
              <a:ext cx="3159341" cy="1612208"/>
              <a:chOff x="1306127" y="1326301"/>
              <a:chExt cx="3869554" cy="2340223"/>
            </a:xfrm>
          </p:grpSpPr>
          <p:sp>
            <p:nvSpPr>
              <p:cNvPr id="6" name="Arrow: Right 5">
                <a:extLst>
                  <a:ext uri="{FF2B5EF4-FFF2-40B4-BE49-F238E27FC236}">
                    <a16:creationId xmlns:a16="http://schemas.microsoft.com/office/drawing/2014/main" id="{14A5CEF4-76DA-4FA4-BDC6-D61A0D8C35DE}"/>
                  </a:ext>
                </a:extLst>
              </p:cNvPr>
              <p:cNvSpPr/>
              <p:nvPr/>
            </p:nvSpPr>
            <p:spPr>
              <a:xfrm>
                <a:off x="1306127" y="1326301"/>
                <a:ext cx="3869554" cy="2340223"/>
              </a:xfrm>
              <a:prstGeom prst="rightArrow">
                <a:avLst/>
              </a:prstGeom>
              <a:solidFill>
                <a:srgbClr val="A9C7F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F7D03297-8E25-4871-A270-AE62F2916E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06127" y="1956083"/>
                <a:ext cx="3301383" cy="1100461"/>
              </a:xfrm>
              <a:prstGeom prst="rect">
                <a:avLst/>
              </a:prstGeom>
            </p:spPr>
          </p:pic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21195B4-6649-43A9-9591-23CF2012B863}"/>
                </a:ext>
              </a:extLst>
            </p:cNvPr>
            <p:cNvSpPr/>
            <p:nvPr/>
          </p:nvSpPr>
          <p:spPr>
            <a:xfrm>
              <a:off x="1153526" y="2780197"/>
              <a:ext cx="3338004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4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rPr>
                <a:t>Challenge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1048D467-11BD-4E9E-820E-005A80ECD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8711" y="707904"/>
            <a:ext cx="2143125" cy="214312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780B400-41C1-4C5A-A640-B37350D4F002}"/>
              </a:ext>
            </a:extLst>
          </p:cNvPr>
          <p:cNvSpPr/>
          <p:nvPr/>
        </p:nvSpPr>
        <p:spPr>
          <a:xfrm>
            <a:off x="730004" y="2912947"/>
            <a:ext cx="7904270" cy="1758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Pick a song of your own choosing and see if you can develop the melody line.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Some constraints include:  dotted notes are not supported, and rests not supported:</a:t>
            </a:r>
          </a:p>
        </p:txBody>
      </p:sp>
      <p:pic>
        <p:nvPicPr>
          <p:cNvPr id="5122" name="Picture 2" descr="Related image">
            <a:extLst>
              <a:ext uri="{FF2B5EF4-FFF2-40B4-BE49-F238E27FC236}">
                <a16:creationId xmlns:a16="http://schemas.microsoft.com/office/drawing/2014/main" id="{D630393F-DA66-4FB3-B3E5-6C1040E6EC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31" b="35534"/>
          <a:stretch/>
        </p:blipFill>
        <p:spPr bwMode="auto">
          <a:xfrm>
            <a:off x="4522987" y="4679484"/>
            <a:ext cx="3286125" cy="60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Image result for twinkle twinkle music">
            <a:extLst>
              <a:ext uri="{FF2B5EF4-FFF2-40B4-BE49-F238E27FC236}">
                <a16:creationId xmlns:a16="http://schemas.microsoft.com/office/drawing/2014/main" id="{CB8D3EDF-A306-44D5-BE31-56E416E4963B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69" r="83091" b="70034"/>
          <a:stretch/>
        </p:blipFill>
        <p:spPr bwMode="auto">
          <a:xfrm>
            <a:off x="4065352" y="5262825"/>
            <a:ext cx="1546717" cy="52264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DD010B8-DA35-4113-B763-0C99E9BA5A82}"/>
              </a:ext>
            </a:extLst>
          </p:cNvPr>
          <p:cNvSpPr txBox="1"/>
          <p:nvPr/>
        </p:nvSpPr>
        <p:spPr>
          <a:xfrm>
            <a:off x="1017922" y="4791185"/>
            <a:ext cx="3726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AVOID Songs with these rest symbols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ECA7419-0446-4719-8E20-87068D674308}"/>
              </a:ext>
            </a:extLst>
          </p:cNvPr>
          <p:cNvSpPr txBox="1"/>
          <p:nvPr/>
        </p:nvSpPr>
        <p:spPr>
          <a:xfrm>
            <a:off x="1017922" y="5297500"/>
            <a:ext cx="31598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Look for this symbol so you do not have hidden sharp and flat notes</a:t>
            </a:r>
          </a:p>
        </p:txBody>
      </p:sp>
    </p:spTree>
    <p:extLst>
      <p:ext uri="{BB962C8B-B14F-4D97-AF65-F5344CB8AC3E}">
        <p14:creationId xmlns:p14="http://schemas.microsoft.com/office/powerpoint/2010/main" val="3592340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4DF06-FE12-4B45-8FD5-4F973E3CEC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40549" y="84972"/>
            <a:ext cx="5677270" cy="1470025"/>
          </a:xfrm>
        </p:spPr>
        <p:txBody>
          <a:bodyPr>
            <a:normAutofit/>
          </a:bodyPr>
          <a:lstStyle/>
          <a:p>
            <a:r>
              <a:rPr lang="en-US" sz="3200" dirty="0"/>
              <a:t>Where can we find instructions in everyday life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E4B5E6-109A-4B54-96CD-EAFEC41AF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CST1101 Topic: Parameters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7BF811-0309-4D71-9992-2FF079546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6362-3187-468E-8728-2C1C97AED2FC}" type="slidenum">
              <a:rPr lang="en-US" smtClean="0"/>
              <a:t>2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5A5143-8DD1-425E-8D11-07597CF099A3}"/>
              </a:ext>
            </a:extLst>
          </p:cNvPr>
          <p:cNvSpPr txBox="1"/>
          <p:nvPr/>
        </p:nvSpPr>
        <p:spPr>
          <a:xfrm>
            <a:off x="726336" y="2066042"/>
            <a:ext cx="1765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Driving Directions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2DA534-BE93-4076-B35A-FD6647E9BED0}"/>
              </a:ext>
            </a:extLst>
          </p:cNvPr>
          <p:cNvSpPr txBox="1"/>
          <p:nvPr/>
        </p:nvSpPr>
        <p:spPr>
          <a:xfrm>
            <a:off x="726336" y="3000621"/>
            <a:ext cx="1945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Assembly Instructions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305D38-9156-49AF-AA5F-2E6DEBEC79E0}"/>
              </a:ext>
            </a:extLst>
          </p:cNvPr>
          <p:cNvSpPr txBox="1"/>
          <p:nvPr/>
        </p:nvSpPr>
        <p:spPr>
          <a:xfrm>
            <a:off x="754066" y="4195639"/>
            <a:ext cx="909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Recipes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2750688-4251-4F09-A44D-BA6F0BFAD468}"/>
              </a:ext>
            </a:extLst>
          </p:cNvPr>
          <p:cNvSpPr txBox="1"/>
          <p:nvPr/>
        </p:nvSpPr>
        <p:spPr>
          <a:xfrm>
            <a:off x="2749731" y="2004306"/>
            <a:ext cx="39706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 ordered set of instructions with commands for making various turns.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E0AC82-A326-4123-986D-CB9F6D378ED3}"/>
              </a:ext>
            </a:extLst>
          </p:cNvPr>
          <p:cNvSpPr txBox="1"/>
          <p:nvPr/>
        </p:nvSpPr>
        <p:spPr>
          <a:xfrm>
            <a:off x="2707536" y="3000388"/>
            <a:ext cx="61432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description of a set of actions to take to assemble multiple components into one object.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5682D9-4CCF-4BB4-9860-47826310265E}"/>
              </a:ext>
            </a:extLst>
          </p:cNvPr>
          <p:cNvSpPr txBox="1"/>
          <p:nvPr/>
        </p:nvSpPr>
        <p:spPr>
          <a:xfrm>
            <a:off x="2749731" y="4042729"/>
            <a:ext cx="5536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Directions to take actions on ingredients in order to produce an edible product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06A0145-84A5-42E7-AEC6-439871D47839}"/>
              </a:ext>
            </a:extLst>
          </p:cNvPr>
          <p:cNvSpPr txBox="1"/>
          <p:nvPr/>
        </p:nvSpPr>
        <p:spPr>
          <a:xfrm>
            <a:off x="1558438" y="5041765"/>
            <a:ext cx="70222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All of these examples have a specific set of instructions, which have a command and accompanying information. You must run or execute these instruction to achieve the target result.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BDD2ED1-6770-4D71-AF35-D4CAF2CDB2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425" r="52606"/>
          <a:stretch/>
        </p:blipFill>
        <p:spPr>
          <a:xfrm>
            <a:off x="6720396" y="1489595"/>
            <a:ext cx="1169202" cy="152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31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0138A-94D8-4DB1-AD20-F1CADC1F66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98307" y="98248"/>
            <a:ext cx="5661734" cy="646331"/>
          </a:xfrm>
        </p:spPr>
        <p:txBody>
          <a:bodyPr>
            <a:normAutofit fontScale="90000"/>
          </a:bodyPr>
          <a:lstStyle/>
          <a:p>
            <a:r>
              <a:rPr lang="en-US" dirty="0"/>
              <a:t>Recipe Example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3868CE-8B9F-4C1C-82CF-AE4C8397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CST1101 Topic: Parameters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13AEBE-C7E4-429B-87F1-EBB4147D8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6362-3187-468E-8728-2C1C97AED2FC}" type="slidenum">
              <a:rPr lang="en-US" smtClean="0"/>
              <a:t>3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B98B24C-7E89-49D2-83A7-B31907F710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777" t="28077" r="23592" b="5207"/>
          <a:stretch/>
        </p:blipFill>
        <p:spPr>
          <a:xfrm>
            <a:off x="4258951" y="813501"/>
            <a:ext cx="4341181" cy="43648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557792B-0482-4649-AF04-3CBE1D218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045" y="1256208"/>
            <a:ext cx="3761053" cy="250281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F75C899-CD00-4B00-AD4F-FD1140DAEB89}"/>
              </a:ext>
            </a:extLst>
          </p:cNvPr>
          <p:cNvSpPr txBox="1"/>
          <p:nvPr/>
        </p:nvSpPr>
        <p:spPr>
          <a:xfrm>
            <a:off x="892130" y="5164130"/>
            <a:ext cx="7229928" cy="1295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Recipes have a set of sequential ordered instructions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Instructions generally involve a “command” with additional information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dirty="0"/>
              <a:t>Commands are verbs such as Mix , Pour , Cook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8F503AB-A62E-4A6F-BCEA-3D9E3658DEE3}"/>
              </a:ext>
            </a:extLst>
          </p:cNvPr>
          <p:cNvGrpSpPr/>
          <p:nvPr/>
        </p:nvGrpSpPr>
        <p:grpSpPr>
          <a:xfrm>
            <a:off x="124465" y="3923953"/>
            <a:ext cx="1961106" cy="1075241"/>
            <a:chOff x="1153526" y="1690308"/>
            <a:chExt cx="3693682" cy="190994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840D32E-E336-4544-A05A-FDF3AA4C1367}"/>
                </a:ext>
              </a:extLst>
            </p:cNvPr>
            <p:cNvGrpSpPr/>
            <p:nvPr/>
          </p:nvGrpSpPr>
          <p:grpSpPr>
            <a:xfrm>
              <a:off x="1687867" y="1690308"/>
              <a:ext cx="3159341" cy="1612208"/>
              <a:chOff x="1306127" y="1326301"/>
              <a:chExt cx="3869554" cy="2340223"/>
            </a:xfrm>
          </p:grpSpPr>
          <p:sp>
            <p:nvSpPr>
              <p:cNvPr id="19" name="Arrow: Right 18">
                <a:extLst>
                  <a:ext uri="{FF2B5EF4-FFF2-40B4-BE49-F238E27FC236}">
                    <a16:creationId xmlns:a16="http://schemas.microsoft.com/office/drawing/2014/main" id="{B55CA2A3-5C64-4A09-ACD0-FBA497D83962}"/>
                  </a:ext>
                </a:extLst>
              </p:cNvPr>
              <p:cNvSpPr/>
              <p:nvPr/>
            </p:nvSpPr>
            <p:spPr>
              <a:xfrm>
                <a:off x="1306127" y="1326301"/>
                <a:ext cx="3869554" cy="2340223"/>
              </a:xfrm>
              <a:prstGeom prst="rightArrow">
                <a:avLst/>
              </a:prstGeom>
              <a:solidFill>
                <a:srgbClr val="A9C7F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C5AD72EA-4EC1-4DFE-A969-BF232AAE01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06127" y="1956083"/>
                <a:ext cx="3301383" cy="1100461"/>
              </a:xfrm>
              <a:prstGeom prst="rect">
                <a:avLst/>
              </a:prstGeom>
            </p:spPr>
          </p:pic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BE918AD-B8A1-46D2-94BB-A6B0FEB1B9B5}"/>
                </a:ext>
              </a:extLst>
            </p:cNvPr>
            <p:cNvSpPr/>
            <p:nvPr/>
          </p:nvSpPr>
          <p:spPr>
            <a:xfrm>
              <a:off x="1153526" y="2780197"/>
              <a:ext cx="3338004" cy="82005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rPr>
                <a:t>Challenge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5A844717-3757-4A84-8D32-58E5951D66BB}"/>
              </a:ext>
            </a:extLst>
          </p:cNvPr>
          <p:cNvSpPr txBox="1"/>
          <p:nvPr/>
        </p:nvSpPr>
        <p:spPr>
          <a:xfrm flipH="1">
            <a:off x="2396971" y="4168206"/>
            <a:ext cx="19353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What are the commands in this recipe?</a:t>
            </a:r>
          </a:p>
        </p:txBody>
      </p:sp>
    </p:spTree>
    <p:extLst>
      <p:ext uri="{BB962C8B-B14F-4D97-AF65-F5344CB8AC3E}">
        <p14:creationId xmlns:p14="http://schemas.microsoft.com/office/powerpoint/2010/main" val="4046321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0138A-94D8-4DB1-AD20-F1CADC1F66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8103" y="243911"/>
            <a:ext cx="6460724" cy="643760"/>
          </a:xfrm>
        </p:spPr>
        <p:txBody>
          <a:bodyPr>
            <a:normAutofit fontScale="90000"/>
          </a:bodyPr>
          <a:lstStyle/>
          <a:p>
            <a:r>
              <a:rPr lang="en-US" dirty="0"/>
              <a:t>Analyzing the Recipe Text</a:t>
            </a:r>
          </a:p>
        </p:txBody>
      </p:sp>
      <p:sp>
        <p:nvSpPr>
          <p:cNvPr id="57" name="Title 1">
            <a:extLst>
              <a:ext uri="{FF2B5EF4-FFF2-40B4-BE49-F238E27FC236}">
                <a16:creationId xmlns:a16="http://schemas.microsoft.com/office/drawing/2014/main" id="{B28BC863-14F5-4F9B-84B3-D41A1C645143}"/>
              </a:ext>
            </a:extLst>
          </p:cNvPr>
          <p:cNvSpPr txBox="1">
            <a:spLocks/>
          </p:cNvSpPr>
          <p:nvPr/>
        </p:nvSpPr>
        <p:spPr>
          <a:xfrm>
            <a:off x="952500" y="884557"/>
            <a:ext cx="7772400" cy="800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dirty="0"/>
            </a:br>
            <a:endParaRPr lang="en-US" u="sng" dirty="0"/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EDEDA4EE-E047-4515-B9F2-9DFBB6D693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3116" y="1998406"/>
            <a:ext cx="6400800" cy="1752600"/>
          </a:xfrm>
        </p:spPr>
        <p:txBody>
          <a:bodyPr/>
          <a:lstStyle/>
          <a:p>
            <a:pPr lvl="0"/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59" name="Footer Placeholder 3">
            <a:extLst>
              <a:ext uri="{FF2B5EF4-FFF2-40B4-BE49-F238E27FC236}">
                <a16:creationId xmlns:a16="http://schemas.microsoft.com/office/drawing/2014/main" id="{BA1118C5-997C-4F1A-BBE9-669FCF1AF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8103" y="6356350"/>
            <a:ext cx="3521697" cy="365125"/>
          </a:xfrm>
        </p:spPr>
        <p:txBody>
          <a:bodyPr/>
          <a:lstStyle/>
          <a:p>
            <a:r>
              <a:rPr lang="en-US" dirty="0"/>
              <a:t>CST1101 Topic: Parameters</a:t>
            </a:r>
          </a:p>
        </p:txBody>
      </p:sp>
      <p:sp>
        <p:nvSpPr>
          <p:cNvPr id="60" name="Slide Number Placeholder 4">
            <a:extLst>
              <a:ext uri="{FF2B5EF4-FFF2-40B4-BE49-F238E27FC236}">
                <a16:creationId xmlns:a16="http://schemas.microsoft.com/office/drawing/2014/main" id="{E9E059C1-7F86-41ED-B886-3250F14CD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D6C6362-3187-468E-8728-2C1C97AED2FC}" type="slidenum">
              <a:rPr lang="en-US" smtClean="0"/>
              <a:t>4</a:t>
            </a:fld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E564708-3554-48E3-8354-6A2DDB1C35B1}"/>
              </a:ext>
            </a:extLst>
          </p:cNvPr>
          <p:cNvSpPr/>
          <p:nvPr/>
        </p:nvSpPr>
        <p:spPr>
          <a:xfrm>
            <a:off x="952501" y="1334960"/>
            <a:ext cx="7238999" cy="4700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12065" lvl="0" indent="-342900">
              <a:lnSpc>
                <a:spcPct val="103000"/>
              </a:lnSpc>
              <a:spcBef>
                <a:spcPts val="5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ea typeface="Arial" panose="020B0604020202020204" pitchFamily="34" charset="0"/>
              </a:rPr>
              <a:t>Describing actions that can be taken are often referred to as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</a:rPr>
              <a:t>Commands.</a:t>
            </a:r>
            <a:r>
              <a:rPr lang="en-US" sz="2400" dirty="0">
                <a:latin typeface="Arial" panose="020B0604020202020204" pitchFamily="34" charset="0"/>
                <a:ea typeface="Arial" panose="020B0604020202020204" pitchFamily="34" charset="0"/>
              </a:rPr>
              <a:t>  </a:t>
            </a:r>
            <a:endParaRPr lang="en-US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An instruction is a command with additional information. These pieces of additional information are 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Parameters.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Parameters provide more information about the command. For example Cook for 20 minutes is the Command : Cook,  with a  parameter of Time.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A common way of writing commands with parameters is Command(Parameter)  or   Cook(20)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A command may have more than one parameter.</a:t>
            </a:r>
          </a:p>
        </p:txBody>
      </p:sp>
    </p:spTree>
    <p:extLst>
      <p:ext uri="{BB962C8B-B14F-4D97-AF65-F5344CB8AC3E}">
        <p14:creationId xmlns:p14="http://schemas.microsoft.com/office/powerpoint/2010/main" val="1030170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58CF5-8520-4BA5-9061-2F48BBC97F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4121" y="221895"/>
            <a:ext cx="5164584" cy="559509"/>
          </a:xfrm>
        </p:spPr>
        <p:txBody>
          <a:bodyPr>
            <a:normAutofit fontScale="90000"/>
          </a:bodyPr>
          <a:lstStyle/>
          <a:p>
            <a:r>
              <a:rPr lang="en-US" dirty="0"/>
              <a:t>Command Definition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DA07E3-5679-49C7-89A7-20A3E4868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CST1101 Topic: Parameters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FB988C-7DA9-4580-8F04-7C86F74FE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6362-3187-468E-8728-2C1C97AED2FC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9E9476E-3337-4EB6-8AE2-3A2F2ABF0A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170079"/>
              </p:ext>
            </p:extLst>
          </p:nvPr>
        </p:nvGraphicFramePr>
        <p:xfrm>
          <a:off x="1285782" y="1445437"/>
          <a:ext cx="6572436" cy="347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0812">
                  <a:extLst>
                    <a:ext uri="{9D8B030D-6E8A-4147-A177-3AD203B41FA5}">
                      <a16:colId xmlns:a16="http://schemas.microsoft.com/office/drawing/2014/main" val="2932600287"/>
                    </a:ext>
                  </a:extLst>
                </a:gridCol>
                <a:gridCol w="2190812">
                  <a:extLst>
                    <a:ext uri="{9D8B030D-6E8A-4147-A177-3AD203B41FA5}">
                      <a16:colId xmlns:a16="http://schemas.microsoft.com/office/drawing/2014/main" val="661740740"/>
                    </a:ext>
                  </a:extLst>
                </a:gridCol>
                <a:gridCol w="2190812">
                  <a:extLst>
                    <a:ext uri="{9D8B030D-6E8A-4147-A177-3AD203B41FA5}">
                      <a16:colId xmlns:a16="http://schemas.microsoft.com/office/drawing/2014/main" val="6131722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Command Definition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Example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English Translation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1484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Cook(Time, Temperature)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Cook(20,200)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Cook for 20 minutes at 200 degrees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5899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Pour(Ingredient, Container)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Pour(Water, Mixing Bowl)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Pour water into the mixing bowl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2242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Stir (Time, Container)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Stir(20, Wet Ingredients Bowl)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Stir the wet ingredients for 20 minutes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86855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Add(Ingredient, amount, Container)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Add(Water, 2 cups, Wet Ingredients)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Add 2 cups of water to the wet ingredients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2866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2048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DA07E3-5679-49C7-89A7-20A3E4868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CST1101 Topic: Parameters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FB988C-7DA9-4580-8F04-7C86F74FE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6362-3187-468E-8728-2C1C97AED2FC}" type="slidenum">
              <a:rPr lang="en-US" smtClean="0"/>
              <a:t>6</a:t>
            </a:fld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57C1834-D80A-4195-875E-922C8F547C52}"/>
              </a:ext>
            </a:extLst>
          </p:cNvPr>
          <p:cNvGrpSpPr/>
          <p:nvPr/>
        </p:nvGrpSpPr>
        <p:grpSpPr>
          <a:xfrm>
            <a:off x="2492356" y="-23534"/>
            <a:ext cx="3527444" cy="1612208"/>
            <a:chOff x="1319764" y="1690308"/>
            <a:chExt cx="3527444" cy="1612208"/>
          </a:xfrm>
        </p:grpSpPr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59B08E69-0993-4A54-B5EC-8011A2A85B6A}"/>
                </a:ext>
              </a:extLst>
            </p:cNvPr>
            <p:cNvSpPr/>
            <p:nvPr/>
          </p:nvSpPr>
          <p:spPr>
            <a:xfrm>
              <a:off x="1687867" y="1690308"/>
              <a:ext cx="3159341" cy="1612208"/>
            </a:xfrm>
            <a:prstGeom prst="rightArrow">
              <a:avLst/>
            </a:prstGeom>
            <a:solidFill>
              <a:srgbClr val="A9C7F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3F74506-D685-4694-A94A-7B85F426B943}"/>
                </a:ext>
              </a:extLst>
            </p:cNvPr>
            <p:cNvSpPr/>
            <p:nvPr/>
          </p:nvSpPr>
          <p:spPr>
            <a:xfrm>
              <a:off x="1319764" y="2111691"/>
              <a:ext cx="3338004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4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rPr>
                <a:t>Challenge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74EF9BA9-B839-488A-B1A1-98A0DC208C4E}"/>
              </a:ext>
            </a:extLst>
          </p:cNvPr>
          <p:cNvSpPr txBox="1"/>
          <p:nvPr/>
        </p:nvSpPr>
        <p:spPr>
          <a:xfrm>
            <a:off x="6228404" y="358468"/>
            <a:ext cx="27380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Rewrite the following recipe with the commands on the previous slides and any new commands required.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4E572D8E-FEA1-47DB-91B8-73F6EDAB8F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684724"/>
              </p:ext>
            </p:extLst>
          </p:nvPr>
        </p:nvGraphicFramePr>
        <p:xfrm>
          <a:off x="2143508" y="1917451"/>
          <a:ext cx="5880046" cy="452596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880046">
                  <a:extLst>
                    <a:ext uri="{9D8B030D-6E8A-4147-A177-3AD203B41FA5}">
                      <a16:colId xmlns:a16="http://schemas.microsoft.com/office/drawing/2014/main" val="3885466570"/>
                    </a:ext>
                  </a:extLst>
                </a:gridCol>
              </a:tblGrid>
              <a:tr h="718061">
                <a:tc>
                  <a:txBody>
                    <a:bodyPr/>
                    <a:lstStyle/>
                    <a:p>
                      <a:pPr marL="1228725" marR="0">
                        <a:lnSpc>
                          <a:spcPts val="11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First Step: Melting and Mixing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27000" marR="12065" algn="just">
                        <a:lnSpc>
                          <a:spcPct val="103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First, in a microwavable dish, melt the 1/4 cup of butter (make sure that the</a:t>
                      </a:r>
                      <a:r>
                        <a:rPr lang="en-US" sz="900" spc="-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butter</a:t>
                      </a:r>
                      <a:r>
                        <a:rPr lang="en-US" sz="900" spc="-2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is</a:t>
                      </a:r>
                      <a:r>
                        <a:rPr lang="en-US" sz="900" spc="-2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completely</a:t>
                      </a:r>
                      <a:r>
                        <a:rPr lang="en-US" sz="900" spc="-3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melted,</a:t>
                      </a:r>
                      <a:r>
                        <a:rPr lang="en-US" sz="900" spc="-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otherwise</a:t>
                      </a:r>
                      <a:r>
                        <a:rPr lang="en-US" sz="900" spc="-1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it</a:t>
                      </a:r>
                      <a:r>
                        <a:rPr lang="en-US" sz="900" spc="-1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will</a:t>
                      </a:r>
                      <a:r>
                        <a:rPr lang="en-US" sz="900" spc="-3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not</a:t>
                      </a:r>
                      <a:r>
                        <a:rPr lang="en-US" sz="900" spc="-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mix</a:t>
                      </a:r>
                      <a:r>
                        <a:rPr lang="en-US" sz="900" spc="-1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in</a:t>
                      </a:r>
                      <a:r>
                        <a:rPr lang="en-US" sz="900" spc="-1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with</a:t>
                      </a:r>
                      <a:r>
                        <a:rPr lang="en-US" sz="900" spc="-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en-US" sz="900" spc="-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other ingredients, and you will have to start over). Then stir this into the 6 Tablespoons of Unsweetened</a:t>
                      </a:r>
                      <a:r>
                        <a:rPr lang="en-US" sz="900" spc="-14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Cocoa.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4725830"/>
                  </a:ext>
                </a:extLst>
              </a:tr>
              <a:tr h="1066212">
                <a:tc>
                  <a:txBody>
                    <a:bodyPr/>
                    <a:lstStyle/>
                    <a:p>
                      <a:pPr marL="127000" marR="635635" indent="912495">
                        <a:lnSpc>
                          <a:spcPct val="103000"/>
                        </a:lnSpc>
                        <a:spcBef>
                          <a:spcPts val="715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Second Step: Mixing Brownie Batter 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Now,</a:t>
                      </a:r>
                      <a:r>
                        <a:rPr lang="en-US" sz="900" spc="-2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combined</a:t>
                      </a:r>
                      <a:r>
                        <a:rPr lang="en-US" sz="900" spc="-4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with</a:t>
                      </a:r>
                      <a:r>
                        <a:rPr lang="en-US" sz="900" spc="-1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the</a:t>
                      </a:r>
                      <a:r>
                        <a:rPr lang="en-US" sz="900" spc="-5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butter</a:t>
                      </a:r>
                      <a:r>
                        <a:rPr lang="en-US" sz="900" spc="-3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and</a:t>
                      </a:r>
                      <a:r>
                        <a:rPr lang="en-US" sz="900" spc="-5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cocoa--mix</a:t>
                      </a:r>
                      <a:r>
                        <a:rPr lang="en-US" sz="900" spc="-5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in</a:t>
                      </a:r>
                      <a:r>
                        <a:rPr lang="en-US" sz="900" spc="-25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thoroughly: I Cup</a:t>
                      </a:r>
                      <a:r>
                        <a:rPr lang="en-US" sz="900" spc="-4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Sugar</a:t>
                      </a:r>
                    </a:p>
                    <a:p>
                      <a:pPr marL="1270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 Eggs</a:t>
                      </a:r>
                    </a:p>
                    <a:p>
                      <a:pPr marL="127000" marR="2237740">
                        <a:lnSpc>
                          <a:spcPct val="103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1/2 Teaspoon Vanilla Extract 1/3 Cup Flour</a:t>
                      </a:r>
                    </a:p>
                    <a:p>
                      <a:pPr marL="127000" marR="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1/4 Teaspoon Salt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9134545"/>
                  </a:ext>
                </a:extLst>
              </a:tr>
              <a:tr h="674543">
                <a:tc>
                  <a:txBody>
                    <a:bodyPr/>
                    <a:lstStyle/>
                    <a:p>
                      <a:pPr marL="1327785" marR="0">
                        <a:spcBef>
                          <a:spcPts val="715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Third Step: Brownie Batter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27000" marR="0">
                        <a:lnSpc>
                          <a:spcPct val="105000"/>
                        </a:lnSpc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This</a:t>
                      </a:r>
                      <a:r>
                        <a:rPr lang="en-US" sz="900" spc="-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is</a:t>
                      </a:r>
                      <a:r>
                        <a:rPr lang="en-US" sz="900" spc="-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how</a:t>
                      </a:r>
                      <a:r>
                        <a:rPr lang="en-US" sz="900" spc="-1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your</a:t>
                      </a:r>
                      <a:r>
                        <a:rPr lang="en-US" sz="900" spc="-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final</a:t>
                      </a:r>
                      <a:r>
                        <a:rPr lang="en-US" sz="900" spc="-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batter</a:t>
                      </a:r>
                      <a:r>
                        <a:rPr lang="en-US" sz="900" spc="-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should</a:t>
                      </a:r>
                      <a:r>
                        <a:rPr lang="en-US" sz="900" spc="-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look.</a:t>
                      </a:r>
                      <a:r>
                        <a:rPr lang="en-US" sz="900" spc="-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If</a:t>
                      </a:r>
                      <a:r>
                        <a:rPr lang="en-US" sz="900" spc="-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you</a:t>
                      </a:r>
                      <a:r>
                        <a:rPr lang="en-US" sz="900" spc="-2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would</a:t>
                      </a:r>
                      <a:r>
                        <a:rPr lang="en-US" sz="900" spc="-1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like</a:t>
                      </a:r>
                      <a:r>
                        <a:rPr lang="en-US" sz="900" spc="-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to</a:t>
                      </a:r>
                      <a:r>
                        <a:rPr lang="en-US" sz="900" spc="-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add</a:t>
                      </a:r>
                      <a:r>
                        <a:rPr lang="en-US" sz="900" spc="-2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pecans to your batter, do it</a:t>
                      </a:r>
                      <a:r>
                        <a:rPr lang="en-US" sz="900" spc="-135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now.</a:t>
                      </a:r>
                    </a:p>
                    <a:p>
                      <a:pPr marL="127000" marR="0">
                        <a:lnSpc>
                          <a:spcPts val="114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Now, pre-heat oven to 325F degrees.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6095944"/>
                  </a:ext>
                </a:extLst>
              </a:tr>
              <a:tr h="805099">
                <a:tc>
                  <a:txBody>
                    <a:bodyPr/>
                    <a:lstStyle/>
                    <a:p>
                      <a:pPr marL="951230" marR="0">
                        <a:spcBef>
                          <a:spcPts val="715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Fourth Step: Flouring The Brownie Pan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27000" marR="13335" algn="just">
                        <a:lnSpc>
                          <a:spcPct val="10300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You will need to flour the baking pan. First, cover the glass dish with Crisco (vegetable fat) or butter. Then, put a few tablespoons of flour or cocoa in the dish, and shake it until the sides and bottom are covered. This will keep the brownies from sticking to the dish.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5371379"/>
                  </a:ext>
                </a:extLst>
              </a:tr>
              <a:tr h="413429">
                <a:tc>
                  <a:txBody>
                    <a:bodyPr/>
                    <a:lstStyle/>
                    <a:p>
                      <a:pPr marL="1091565" marR="0">
                        <a:spcBef>
                          <a:spcPts val="715"/>
                        </a:spcBef>
                        <a:spcAft>
                          <a:spcPts val="0"/>
                        </a:spcAft>
                      </a:pPr>
                      <a:r>
                        <a:rPr lang="en-US" sz="900" b="1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Fifth Step: Pouring Brownie Batter</a:t>
                      </a:r>
                      <a:endParaRPr lang="en-US" sz="9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27000" marR="0">
                        <a:spcBef>
                          <a:spcPts val="45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Pour the brownie batter into the dish.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3611421"/>
                  </a:ext>
                </a:extLst>
              </a:tr>
              <a:tr h="848618">
                <a:tc>
                  <a:txBody>
                    <a:bodyPr/>
                    <a:lstStyle/>
                    <a:p>
                      <a:pPr marL="841375" marR="0">
                        <a:spcBef>
                          <a:spcPts val="715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Sixth Step: Cooking and Cooling Brownies</a:t>
                      </a:r>
                      <a:endParaRPr lang="en-US" sz="9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27000" marR="12065" indent="39370" algn="just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After your oven has preheated to 325F, put the brownies into the oven for 35-40 minutes. Poke your brownies with a toothpick. If the tooth</a:t>
                      </a:r>
                      <a:r>
                        <a:rPr lang="en-US" sz="900" spc="-15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9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pick comes out clean, your brownies are done! Now, take them out of the oven and let them cool until  slightly  warm.  You  are  ready  to  cut  and serve.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6934955"/>
                  </a:ext>
                </a:extLst>
              </a:tr>
            </a:tbl>
          </a:graphicData>
        </a:graphic>
      </p:graphicFrame>
      <p:pic>
        <p:nvPicPr>
          <p:cNvPr id="4098" name="Picture 2" descr="Image result for chocolate chip cookies">
            <a:extLst>
              <a:ext uri="{FF2B5EF4-FFF2-40B4-BE49-F238E27FC236}">
                <a16:creationId xmlns:a16="http://schemas.microsoft.com/office/drawing/2014/main" id="{DBFD41CD-6F91-454A-A4D2-A86E2151EF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2" r="11320"/>
          <a:stretch/>
        </p:blipFill>
        <p:spPr bwMode="auto">
          <a:xfrm>
            <a:off x="189374" y="2157274"/>
            <a:ext cx="1862143" cy="276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41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93C66-7D0A-4D06-A0A6-FE5A3FF875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599" y="1363174"/>
            <a:ext cx="6400800" cy="1752600"/>
          </a:xfrm>
        </p:spPr>
        <p:txBody>
          <a:bodyPr/>
          <a:lstStyle/>
          <a:p>
            <a:pPr lvl="0"/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DA07E3-5679-49C7-89A7-20A3E4868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CST1101 Topic: Parameters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FB988C-7DA9-4580-8F04-7C86F74FE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6362-3187-468E-8728-2C1C97AED2FC}" type="slidenum">
              <a:rPr lang="en-US" smtClean="0"/>
              <a:t>7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C95253-4496-4F13-B1FC-6F687F9D2A31}"/>
              </a:ext>
            </a:extLst>
          </p:cNvPr>
          <p:cNvSpPr txBox="1"/>
          <p:nvPr/>
        </p:nvSpPr>
        <p:spPr>
          <a:xfrm>
            <a:off x="625870" y="4026308"/>
            <a:ext cx="7514896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Rewrite your instruction set for the Stretch X result above to use commands with parameters.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9D7487F-BB78-49BA-A4F5-6FA103241101}"/>
              </a:ext>
            </a:extLst>
          </p:cNvPr>
          <p:cNvGrpSpPr/>
          <p:nvPr/>
        </p:nvGrpSpPr>
        <p:grpSpPr>
          <a:xfrm>
            <a:off x="345658" y="1442142"/>
            <a:ext cx="3693682" cy="1859330"/>
            <a:chOff x="1153526" y="1690308"/>
            <a:chExt cx="3693682" cy="185933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DE5136C-47AB-4748-954A-4929AB48177E}"/>
                </a:ext>
              </a:extLst>
            </p:cNvPr>
            <p:cNvGrpSpPr/>
            <p:nvPr/>
          </p:nvGrpSpPr>
          <p:grpSpPr>
            <a:xfrm>
              <a:off x="1687867" y="1690308"/>
              <a:ext cx="3159341" cy="1612208"/>
              <a:chOff x="1306127" y="1326301"/>
              <a:chExt cx="3869554" cy="2340223"/>
            </a:xfrm>
          </p:grpSpPr>
          <p:sp>
            <p:nvSpPr>
              <p:cNvPr id="6" name="Arrow: Right 5">
                <a:extLst>
                  <a:ext uri="{FF2B5EF4-FFF2-40B4-BE49-F238E27FC236}">
                    <a16:creationId xmlns:a16="http://schemas.microsoft.com/office/drawing/2014/main" id="{14A5CEF4-76DA-4FA4-BDC6-D61A0D8C35DE}"/>
                  </a:ext>
                </a:extLst>
              </p:cNvPr>
              <p:cNvSpPr/>
              <p:nvPr/>
            </p:nvSpPr>
            <p:spPr>
              <a:xfrm>
                <a:off x="1306127" y="1326301"/>
                <a:ext cx="3869554" cy="2340223"/>
              </a:xfrm>
              <a:prstGeom prst="rightArrow">
                <a:avLst/>
              </a:prstGeom>
              <a:solidFill>
                <a:srgbClr val="A9C7F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F7D03297-8E25-4871-A270-AE62F2916E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06127" y="1956083"/>
                <a:ext cx="3301383" cy="1100461"/>
              </a:xfrm>
              <a:prstGeom prst="rect">
                <a:avLst/>
              </a:prstGeom>
            </p:spPr>
          </p:pic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21195B4-6649-43A9-9591-23CF2012B863}"/>
                </a:ext>
              </a:extLst>
            </p:cNvPr>
            <p:cNvSpPr/>
            <p:nvPr/>
          </p:nvSpPr>
          <p:spPr>
            <a:xfrm>
              <a:off x="1153526" y="2780197"/>
              <a:ext cx="3338004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400" b="1" cap="none" spc="0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effectLst/>
                </a:rPr>
                <a:t>Challenge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952D43D9-BBD6-4365-8D4B-2102217D8A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5538" b="77657"/>
          <a:stretch/>
        </p:blipFill>
        <p:spPr>
          <a:xfrm>
            <a:off x="5059161" y="1363174"/>
            <a:ext cx="2298608" cy="209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655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DA07E3-5679-49C7-89A7-20A3E4868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CST1101 Topic: Parameters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FB988C-7DA9-4580-8F04-7C86F74FE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6362-3187-468E-8728-2C1C97AED2FC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494CC0-28B8-488D-939E-FC7FE76E2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4349" y="64961"/>
            <a:ext cx="2695451" cy="75812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841DBA3-3109-4594-85E7-C425D9382B97}"/>
              </a:ext>
            </a:extLst>
          </p:cNvPr>
          <p:cNvSpPr txBox="1"/>
          <p:nvPr/>
        </p:nvSpPr>
        <p:spPr>
          <a:xfrm>
            <a:off x="6228404" y="358468"/>
            <a:ext cx="27380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Parameters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DEEAB30-380B-4D09-AC35-4446B26FBB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67" t="14318" r="39126" b="41822"/>
          <a:stretch/>
        </p:blipFill>
        <p:spPr>
          <a:xfrm>
            <a:off x="1837678" y="1388435"/>
            <a:ext cx="3941685" cy="213064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D6D80BD-E111-4CC6-9DC9-5A96B1DC04E5}"/>
              </a:ext>
            </a:extLst>
          </p:cNvPr>
          <p:cNvSpPr/>
          <p:nvPr/>
        </p:nvSpPr>
        <p:spPr>
          <a:xfrm>
            <a:off x="457200" y="3429000"/>
            <a:ext cx="7904270" cy="3046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Commands with parameter have text boxes or list boxes for entry of a command value.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Parameters and commands often have a ? Icon to indicate help text is available for entering the information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Parameter are “edited” or check for a valid value. In this example the number to move must be between 1 and 50 since the Cloth is 50 by 50 set of squares.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B37CB7-C56A-45D3-8EE2-3C6B08B15545}"/>
              </a:ext>
            </a:extLst>
          </p:cNvPr>
          <p:cNvSpPr txBox="1"/>
          <p:nvPr/>
        </p:nvSpPr>
        <p:spPr>
          <a:xfrm flipH="1">
            <a:off x="1892655" y="2887748"/>
            <a:ext cx="1431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Paramete</a:t>
            </a:r>
            <a:r>
              <a:rPr lang="en-US" dirty="0"/>
              <a:t>r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F766D42-8FDB-480C-8429-50770120343C}"/>
              </a:ext>
            </a:extLst>
          </p:cNvPr>
          <p:cNvCxnSpPr>
            <a:cxnSpLocks/>
          </p:cNvCxnSpPr>
          <p:nvPr/>
        </p:nvCxnSpPr>
        <p:spPr>
          <a:xfrm flipV="1">
            <a:off x="3116062" y="2863647"/>
            <a:ext cx="1065320" cy="184666"/>
          </a:xfrm>
          <a:prstGeom prst="line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417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58CF5-8520-4BA5-9061-2F48BBC97F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53781"/>
            <a:ext cx="7772400" cy="93529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World: Music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FB988C-7DA9-4580-8F04-7C86F74FE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85906" y="6022223"/>
            <a:ext cx="2133600" cy="365125"/>
          </a:xfrm>
        </p:spPr>
        <p:txBody>
          <a:bodyPr/>
          <a:lstStyle/>
          <a:p>
            <a:fld id="{3D6C6362-3187-468E-8728-2C1C97AED2FC}" type="slidenum">
              <a:rPr lang="en-US" smtClean="0"/>
              <a:t>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45F0F4-7E18-40D9-88EE-494F488AF0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41" t="36979" r="65825" b="50977"/>
          <a:stretch/>
        </p:blipFill>
        <p:spPr>
          <a:xfrm>
            <a:off x="6874150" y="253781"/>
            <a:ext cx="1743669" cy="122149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018328F-CD24-48C9-91ED-E4213F36692D}"/>
              </a:ext>
            </a:extLst>
          </p:cNvPr>
          <p:cNvSpPr/>
          <p:nvPr/>
        </p:nvSpPr>
        <p:spPr>
          <a:xfrm>
            <a:off x="713549" y="2866634"/>
            <a:ext cx="7904270" cy="2361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The Music world allows you to put notes on a musical staff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The music starts at the third space , where the start arrows is located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The command </a:t>
            </a:r>
            <a:r>
              <a:rPr lang="en-US" sz="2000" dirty="0" err="1">
                <a:ea typeface="Calibri" panose="020F0502020204030204" pitchFamily="34" charset="0"/>
                <a:cs typeface="Times New Roman" panose="02020603050405020304" pitchFamily="18" charset="0"/>
              </a:rPr>
              <a:t>AddNote</a:t>
            </a: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 will add a note to the staff, that is your melody line.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Movement up and down the staff is based upon the number of lines or spaces.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1662DC-A7FC-484F-ABD9-977B09551C75}"/>
              </a:ext>
            </a:extLst>
          </p:cNvPr>
          <p:cNvSpPr txBox="1"/>
          <p:nvPr/>
        </p:nvSpPr>
        <p:spPr>
          <a:xfrm>
            <a:off x="2814221" y="5228050"/>
            <a:ext cx="54953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For those who can read music, please note:</a:t>
            </a:r>
          </a:p>
          <a:p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- No key signature is used</a:t>
            </a:r>
          </a:p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	- Sharps and Flats can be attached to any note</a:t>
            </a:r>
          </a:p>
          <a:p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	- Dotted notes are not available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2DAA117-CB14-4D7E-A0F2-E5318C3009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262" t="23145" r="24175" b="43467"/>
          <a:stretch/>
        </p:blipFill>
        <p:spPr>
          <a:xfrm>
            <a:off x="843379" y="1067602"/>
            <a:ext cx="4989250" cy="1621914"/>
          </a:xfrm>
          <a:prstGeom prst="rect">
            <a:avLst/>
          </a:prstGeom>
        </p:spPr>
      </p:pic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8EB71A86-B32F-406B-B3F7-6328688C0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79012" y="6387348"/>
            <a:ext cx="3521697" cy="365125"/>
          </a:xfrm>
        </p:spPr>
        <p:txBody>
          <a:bodyPr/>
          <a:lstStyle/>
          <a:p>
            <a:r>
              <a:rPr lang="en-US" dirty="0"/>
              <a:t>CST1101 Topic: Parameters</a:t>
            </a:r>
          </a:p>
        </p:txBody>
      </p:sp>
    </p:spTree>
    <p:extLst>
      <p:ext uri="{BB962C8B-B14F-4D97-AF65-F5344CB8AC3E}">
        <p14:creationId xmlns:p14="http://schemas.microsoft.com/office/powerpoint/2010/main" val="73486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</TotalTime>
  <Words>896</Words>
  <Application>Microsoft Office PowerPoint</Application>
  <PresentationFormat>On-screen Show (4:3)</PresentationFormat>
  <Paragraphs>118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PowerPoint Presentation</vt:lpstr>
      <vt:lpstr>Where can we find instructions in everyday life</vt:lpstr>
      <vt:lpstr>Recipe Example</vt:lpstr>
      <vt:lpstr>Analyzing the Recipe Text</vt:lpstr>
      <vt:lpstr>Command Definition</vt:lpstr>
      <vt:lpstr>PowerPoint Presentation</vt:lpstr>
      <vt:lpstr>PowerPoint Presentation</vt:lpstr>
      <vt:lpstr>PowerPoint Presentation</vt:lpstr>
      <vt:lpstr>World: Music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Douglas Moody</dc:creator>
  <cp:lastModifiedBy>Douglas Moody</cp:lastModifiedBy>
  <cp:revision>54</cp:revision>
  <dcterms:created xsi:type="dcterms:W3CDTF">2017-08-29T23:04:30Z</dcterms:created>
  <dcterms:modified xsi:type="dcterms:W3CDTF">2018-08-11T15:55:48Z</dcterms:modified>
</cp:coreProperties>
</file>