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1" r:id="rId5"/>
    <p:sldId id="260" r:id="rId6"/>
    <p:sldId id="27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368"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1899DB-73EE-4470-8454-4EA2A4BD8CE3}" type="datetimeFigureOut">
              <a:rPr lang="en-US" smtClean="0"/>
              <a:t>8/13/2018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16606C-7B55-4251-8F3A-0A60B712C070}" type="slidenum">
              <a:rPr lang="en-US" smtClean="0"/>
              <a:t>‹#›</a:t>
            </a:fld>
            <a:endParaRPr lang="en-US"/>
          </a:p>
        </p:txBody>
      </p:sp>
    </p:spTree>
    <p:extLst>
      <p:ext uri="{BB962C8B-B14F-4D97-AF65-F5344CB8AC3E}">
        <p14:creationId xmlns:p14="http://schemas.microsoft.com/office/powerpoint/2010/main" val="1068553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E5B2FB-97F3-42DB-AC70-01FC6842B2B9}" type="datetimeFigureOut">
              <a:rPr lang="en-US" smtClean="0"/>
              <a:t>8/13/2018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3B6CC8-F277-437E-B2AA-ACC9D95AB1A3}" type="slidenum">
              <a:rPr lang="en-US" smtClean="0"/>
              <a:t>‹#›</a:t>
            </a:fld>
            <a:endParaRPr lang="en-US"/>
          </a:p>
        </p:txBody>
      </p:sp>
    </p:spTree>
    <p:extLst>
      <p:ext uri="{BB962C8B-B14F-4D97-AF65-F5344CB8AC3E}">
        <p14:creationId xmlns:p14="http://schemas.microsoft.com/office/powerpoint/2010/main" val="3741446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a:xfrm>
            <a:off x="2498103" y="6356350"/>
            <a:ext cx="3521697" cy="365125"/>
          </a:xfrm>
        </p:spPr>
        <p:txBody>
          <a:bodyPr/>
          <a:lstStyle>
            <a:lvl1pPr>
              <a:defRPr sz="1600"/>
            </a:lvl1pPr>
          </a:lstStyle>
          <a:p>
            <a:r>
              <a:rPr lang="en-US"/>
              <a:t>CST1101 Topic: While Loops</a:t>
            </a:r>
            <a:endParaRPr lang="en-US" dirty="0"/>
          </a:p>
        </p:txBody>
      </p:sp>
      <p:sp>
        <p:nvSpPr>
          <p:cNvPr id="6" name="Slide Number Placeholder 5"/>
          <p:cNvSpPr>
            <a:spLocks noGrp="1"/>
          </p:cNvSpPr>
          <p:nvPr>
            <p:ph type="sldNum" sz="quarter" idx="12"/>
          </p:nvPr>
        </p:nvSpPr>
        <p:spPr/>
        <p:txBody>
          <a:bodyPr/>
          <a:lstStyle/>
          <a:p>
            <a:fld id="{3D6C6362-3187-468E-8728-2C1C97AED2FC}" type="slidenum">
              <a:rPr lang="en-US" smtClean="0"/>
              <a:t>‹#›</a:t>
            </a:fld>
            <a:endParaRPr lang="en-US"/>
          </a:p>
        </p:txBody>
      </p:sp>
      <p:pic>
        <p:nvPicPr>
          <p:cNvPr id="7" name="Picture 6" descr="city_tech_logo_banner.gif">
            <a:extLst>
              <a:ext uri="{FF2B5EF4-FFF2-40B4-BE49-F238E27FC236}">
                <a16:creationId xmlns:a16="http://schemas.microsoft.com/office/drawing/2014/main" id="{7C80124D-5B2B-4BA2-BCC7-00C9EB3B1C27}"/>
              </a:ext>
            </a:extLst>
          </p:cNvPr>
          <p:cNvPicPr>
            <a:picLocks noChangeAspect="1"/>
          </p:cNvPicPr>
          <p:nvPr userDrawn="1"/>
        </p:nvPicPr>
        <p:blipFill>
          <a:blip r:embed="rId2" cstate="print"/>
          <a:srcRect/>
          <a:stretch>
            <a:fillRect/>
          </a:stretch>
        </p:blipFill>
        <p:spPr bwMode="auto">
          <a:xfrm>
            <a:off x="0" y="0"/>
            <a:ext cx="2638425" cy="800100"/>
          </a:xfrm>
          <a:prstGeom prst="rect">
            <a:avLst/>
          </a:prstGeom>
          <a:noFill/>
          <a:ln w="9525">
            <a:noFill/>
            <a:miter lim="800000"/>
            <a:headEnd/>
            <a:tailEnd/>
          </a:ln>
        </p:spPr>
      </p:pic>
    </p:spTree>
    <p:extLst>
      <p:ext uri="{BB962C8B-B14F-4D97-AF65-F5344CB8AC3E}">
        <p14:creationId xmlns:p14="http://schemas.microsoft.com/office/powerpoint/2010/main" val="887477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CST1101 Topic: While Loops</a:t>
            </a:r>
          </a:p>
        </p:txBody>
      </p:sp>
      <p:sp>
        <p:nvSpPr>
          <p:cNvPr id="6" name="Slide Number Placeholder 5"/>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472611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CST1101 Topic: While Loops</a:t>
            </a:r>
          </a:p>
        </p:txBody>
      </p:sp>
      <p:sp>
        <p:nvSpPr>
          <p:cNvPr id="6" name="Slide Number Placeholder 5"/>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3514576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CST1101 Topic: While Loops</a:t>
            </a:r>
          </a:p>
        </p:txBody>
      </p:sp>
      <p:sp>
        <p:nvSpPr>
          <p:cNvPr id="6" name="Slide Number Placeholder 5"/>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1685276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CST1101 Topic: While Loops</a:t>
            </a:r>
          </a:p>
        </p:txBody>
      </p:sp>
      <p:sp>
        <p:nvSpPr>
          <p:cNvPr id="6" name="Slide Number Placeholder 5"/>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375716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CST1101 Topic: While Loops</a:t>
            </a:r>
          </a:p>
        </p:txBody>
      </p:sp>
      <p:sp>
        <p:nvSpPr>
          <p:cNvPr id="7" name="Slide Number Placeholder 6"/>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314830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CST1101 Topic: While Loops</a:t>
            </a:r>
          </a:p>
        </p:txBody>
      </p:sp>
      <p:sp>
        <p:nvSpPr>
          <p:cNvPr id="9" name="Slide Number Placeholder 8"/>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5181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CST1101 Topic: While Loops</a:t>
            </a:r>
          </a:p>
        </p:txBody>
      </p:sp>
      <p:sp>
        <p:nvSpPr>
          <p:cNvPr id="5" name="Slide Number Placeholder 4"/>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1186105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CST1101 Topic: While Loops</a:t>
            </a:r>
          </a:p>
        </p:txBody>
      </p:sp>
      <p:sp>
        <p:nvSpPr>
          <p:cNvPr id="4" name="Slide Number Placeholder 3"/>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2238978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CST1101 Topic: While Loops</a:t>
            </a:r>
          </a:p>
        </p:txBody>
      </p:sp>
      <p:sp>
        <p:nvSpPr>
          <p:cNvPr id="7" name="Slide Number Placeholder 6"/>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3282169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CST1101 Topic: While Loops</a:t>
            </a:r>
          </a:p>
        </p:txBody>
      </p:sp>
      <p:sp>
        <p:nvSpPr>
          <p:cNvPr id="7" name="Slide Number Placeholder 6"/>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32423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CST1101 Topic: While Loops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C6362-3187-468E-8728-2C1C97AED2FC}" type="slidenum">
              <a:rPr lang="en-US" smtClean="0"/>
              <a:t>‹#›</a:t>
            </a:fld>
            <a:endParaRPr lang="en-US"/>
          </a:p>
        </p:txBody>
      </p:sp>
    </p:spTree>
    <p:extLst>
      <p:ext uri="{BB962C8B-B14F-4D97-AF65-F5344CB8AC3E}">
        <p14:creationId xmlns:p14="http://schemas.microsoft.com/office/powerpoint/2010/main" val="1414553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74210" y="1946788"/>
            <a:ext cx="4798621" cy="2308324"/>
          </a:xfrm>
          <a:prstGeom prst="rect">
            <a:avLst/>
          </a:prstGeom>
          <a:noFill/>
        </p:spPr>
        <p:txBody>
          <a:bodyPr wrap="none" rtlCol="0">
            <a:spAutoFit/>
          </a:bodyPr>
          <a:lstStyle/>
          <a:p>
            <a:pPr algn="ctr"/>
            <a:r>
              <a:rPr lang="en-US" sz="4800" b="1" dirty="0"/>
              <a:t>TOPIC:</a:t>
            </a:r>
          </a:p>
          <a:p>
            <a:pPr algn="ctr"/>
            <a:endParaRPr lang="en-US" sz="4800" b="1" dirty="0"/>
          </a:p>
          <a:p>
            <a:pPr algn="ctr"/>
            <a:r>
              <a:rPr lang="en-US" sz="4800" b="1" dirty="0"/>
              <a:t>Random Numbers</a:t>
            </a:r>
          </a:p>
        </p:txBody>
      </p:sp>
      <p:sp>
        <p:nvSpPr>
          <p:cNvPr id="7" name="Slide Number Placeholder 6"/>
          <p:cNvSpPr>
            <a:spLocks noGrp="1"/>
          </p:cNvSpPr>
          <p:nvPr>
            <p:ph type="sldNum" sz="quarter" idx="12"/>
          </p:nvPr>
        </p:nvSpPr>
        <p:spPr/>
        <p:txBody>
          <a:bodyPr/>
          <a:lstStyle/>
          <a:p>
            <a:fld id="{3D6C6362-3187-468E-8728-2C1C97AED2FC}" type="slidenum">
              <a:rPr lang="en-US" smtClean="0"/>
              <a:t>1</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Random Numbers</a:t>
            </a:r>
          </a:p>
        </p:txBody>
      </p:sp>
      <p:pic>
        <p:nvPicPr>
          <p:cNvPr id="3" name="Picture 2">
            <a:extLst>
              <a:ext uri="{FF2B5EF4-FFF2-40B4-BE49-F238E27FC236}">
                <a16:creationId xmlns:a16="http://schemas.microsoft.com/office/drawing/2014/main" id="{39709F3C-5C70-4DDC-B386-5337E9860C41}"/>
              </a:ext>
            </a:extLst>
          </p:cNvPr>
          <p:cNvPicPr>
            <a:picLocks noChangeAspect="1"/>
          </p:cNvPicPr>
          <p:nvPr/>
        </p:nvPicPr>
        <p:blipFill>
          <a:blip r:embed="rId2"/>
          <a:stretch>
            <a:fillRect/>
          </a:stretch>
        </p:blipFill>
        <p:spPr>
          <a:xfrm>
            <a:off x="6019800" y="211521"/>
            <a:ext cx="2857500" cy="1600200"/>
          </a:xfrm>
          <a:prstGeom prst="rect">
            <a:avLst/>
          </a:prstGeom>
        </p:spPr>
      </p:pic>
    </p:spTree>
    <p:extLst>
      <p:ext uri="{BB962C8B-B14F-4D97-AF65-F5344CB8AC3E}">
        <p14:creationId xmlns:p14="http://schemas.microsoft.com/office/powerpoint/2010/main" val="1148381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3D6C6362-3187-468E-8728-2C1C97AED2FC}" type="slidenum">
              <a:rPr lang="en-US" smtClean="0"/>
              <a:t>2</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Random Numbers</a:t>
            </a:r>
          </a:p>
        </p:txBody>
      </p:sp>
      <p:sp>
        <p:nvSpPr>
          <p:cNvPr id="5" name="Rectangle 4">
            <a:extLst>
              <a:ext uri="{FF2B5EF4-FFF2-40B4-BE49-F238E27FC236}">
                <a16:creationId xmlns:a16="http://schemas.microsoft.com/office/drawing/2014/main" id="{3FF89ED2-9781-43EE-AB55-4FAA51F8F20F}"/>
              </a:ext>
            </a:extLst>
          </p:cNvPr>
          <p:cNvSpPr/>
          <p:nvPr/>
        </p:nvSpPr>
        <p:spPr>
          <a:xfrm>
            <a:off x="941444" y="2150984"/>
            <a:ext cx="7898524" cy="3250121"/>
          </a:xfrm>
          <a:prstGeom prst="rect">
            <a:avLst/>
          </a:prstGeom>
        </p:spPr>
        <p:txBody>
          <a:bodyPr wrap="square">
            <a:spAutoFit/>
          </a:bodyPr>
          <a:lstStyle/>
          <a:p>
            <a:pPr marL="342900" marR="1137920" lvl="0" indent="-342900">
              <a:lnSpc>
                <a:spcPct val="95000"/>
              </a:lnSpc>
              <a:spcBef>
                <a:spcPts val="0"/>
              </a:spcBef>
              <a:spcAft>
                <a:spcPts val="0"/>
              </a:spcAft>
              <a:buFont typeface="Arial" panose="020B0604020202020204" pitchFamily="34" charset="0"/>
              <a:buChar char="•"/>
              <a:tabLst>
                <a:tab pos="655320" algn="l"/>
              </a:tabLst>
            </a:pPr>
            <a:r>
              <a:rPr lang="en-US" dirty="0"/>
              <a:t>Random numbers are those chosen by the computer.  These numbers can make our instruction set more interesting by giving us unexpected  values.</a:t>
            </a:r>
          </a:p>
          <a:p>
            <a:pPr marL="342900" marR="1137920" lvl="0" indent="-342900">
              <a:lnSpc>
                <a:spcPct val="95000"/>
              </a:lnSpc>
              <a:spcBef>
                <a:spcPts val="0"/>
              </a:spcBef>
              <a:spcAft>
                <a:spcPts val="0"/>
              </a:spcAft>
              <a:buFont typeface="Arial" panose="020B0604020202020204" pitchFamily="34" charset="0"/>
              <a:buChar char="•"/>
              <a:tabLst>
                <a:tab pos="655320" algn="l"/>
              </a:tabLst>
            </a:pPr>
            <a:endParaRPr lang="en-US" dirty="0"/>
          </a:p>
          <a:p>
            <a:pPr marL="342900" marR="1137920" lvl="0" indent="-342900">
              <a:lnSpc>
                <a:spcPct val="95000"/>
              </a:lnSpc>
              <a:spcBef>
                <a:spcPts val="0"/>
              </a:spcBef>
              <a:spcAft>
                <a:spcPts val="0"/>
              </a:spcAft>
              <a:buFont typeface="Arial" panose="020B0604020202020204" pitchFamily="34" charset="0"/>
              <a:buChar char="•"/>
              <a:tabLst>
                <a:tab pos="655320" algn="l"/>
              </a:tabLst>
            </a:pPr>
            <a:r>
              <a:rPr lang="en-US" dirty="0"/>
              <a:t>Random numbers are essentially parts of :</a:t>
            </a:r>
          </a:p>
          <a:p>
            <a:pPr marL="800100" marR="1137920" lvl="1" indent="-342900">
              <a:lnSpc>
                <a:spcPct val="95000"/>
              </a:lnSpc>
              <a:buFont typeface="Arial" panose="020B0604020202020204" pitchFamily="34" charset="0"/>
              <a:buChar char="•"/>
              <a:tabLst>
                <a:tab pos="655320" algn="l"/>
              </a:tabLst>
            </a:pPr>
            <a:r>
              <a:rPr lang="en-US" dirty="0"/>
              <a:t>Computer simulations</a:t>
            </a:r>
          </a:p>
          <a:p>
            <a:pPr marL="800100" marR="1137920" lvl="1" indent="-342900">
              <a:lnSpc>
                <a:spcPct val="95000"/>
              </a:lnSpc>
              <a:buFont typeface="Arial" panose="020B0604020202020204" pitchFamily="34" charset="0"/>
              <a:buChar char="•"/>
              <a:tabLst>
                <a:tab pos="655320" algn="l"/>
              </a:tabLst>
            </a:pPr>
            <a:r>
              <a:rPr lang="en-US" dirty="0"/>
              <a:t>Video games</a:t>
            </a:r>
          </a:p>
          <a:p>
            <a:pPr marL="800100" marR="1137920" lvl="1" indent="-342900">
              <a:lnSpc>
                <a:spcPct val="95000"/>
              </a:lnSpc>
              <a:buFont typeface="Arial" panose="020B0604020202020204" pitchFamily="34" charset="0"/>
              <a:buChar char="•"/>
              <a:tabLst>
                <a:tab pos="655320" algn="l"/>
              </a:tabLst>
            </a:pPr>
            <a:r>
              <a:rPr lang="en-US" dirty="0"/>
              <a:t>Some graphic displays</a:t>
            </a:r>
          </a:p>
          <a:p>
            <a:pPr marL="800100" marR="1137920" lvl="1" indent="-342900">
              <a:lnSpc>
                <a:spcPct val="95000"/>
              </a:lnSpc>
              <a:buFont typeface="Arial" panose="020B0604020202020204" pitchFamily="34" charset="0"/>
              <a:buChar char="•"/>
              <a:tabLst>
                <a:tab pos="655320" algn="l"/>
              </a:tabLst>
            </a:pPr>
            <a:endParaRPr lang="en-US" dirty="0"/>
          </a:p>
          <a:p>
            <a:pPr marL="800100" marR="1137920" lvl="1" indent="-342900">
              <a:lnSpc>
                <a:spcPct val="95000"/>
              </a:lnSpc>
              <a:buFont typeface="Arial" panose="020B0604020202020204" pitchFamily="34" charset="0"/>
              <a:buChar char="•"/>
              <a:tabLst>
                <a:tab pos="655320" algn="l"/>
              </a:tabLst>
            </a:pPr>
            <a:endParaRPr lang="en-US" dirty="0"/>
          </a:p>
          <a:p>
            <a:pPr marL="342900" marR="1137920" indent="-342900">
              <a:lnSpc>
                <a:spcPct val="95000"/>
              </a:lnSpc>
              <a:buFont typeface="Arial" panose="020B0604020202020204" pitchFamily="34" charset="0"/>
              <a:buChar char="•"/>
              <a:tabLst>
                <a:tab pos="655320" algn="l"/>
              </a:tabLst>
            </a:pPr>
            <a:r>
              <a:rPr lang="en-US" dirty="0"/>
              <a:t>Generally we think of a random number in a range from 1 to  N, where N is the largest number that can be chosen.</a:t>
            </a:r>
          </a:p>
        </p:txBody>
      </p:sp>
      <p:pic>
        <p:nvPicPr>
          <p:cNvPr id="3" name="Picture 2">
            <a:extLst>
              <a:ext uri="{FF2B5EF4-FFF2-40B4-BE49-F238E27FC236}">
                <a16:creationId xmlns:a16="http://schemas.microsoft.com/office/drawing/2014/main" id="{87A5DE18-711E-4DFB-93BD-50BEDE4000BE}"/>
              </a:ext>
            </a:extLst>
          </p:cNvPr>
          <p:cNvPicPr>
            <a:picLocks noChangeAspect="1"/>
          </p:cNvPicPr>
          <p:nvPr/>
        </p:nvPicPr>
        <p:blipFill>
          <a:blip r:embed="rId2"/>
          <a:stretch>
            <a:fillRect/>
          </a:stretch>
        </p:blipFill>
        <p:spPr>
          <a:xfrm>
            <a:off x="6127531" y="206461"/>
            <a:ext cx="2288628" cy="1521694"/>
          </a:xfrm>
          <a:prstGeom prst="rect">
            <a:avLst/>
          </a:prstGeom>
        </p:spPr>
      </p:pic>
      <p:sp>
        <p:nvSpPr>
          <p:cNvPr id="4" name="TextBox 3">
            <a:extLst>
              <a:ext uri="{FF2B5EF4-FFF2-40B4-BE49-F238E27FC236}">
                <a16:creationId xmlns:a16="http://schemas.microsoft.com/office/drawing/2014/main" id="{4A4626F0-B963-4255-8F50-76B5C0F1F0E2}"/>
              </a:ext>
            </a:extLst>
          </p:cNvPr>
          <p:cNvSpPr txBox="1"/>
          <p:nvPr/>
        </p:nvSpPr>
        <p:spPr>
          <a:xfrm>
            <a:off x="3373822" y="596144"/>
            <a:ext cx="2154620" cy="1077218"/>
          </a:xfrm>
          <a:prstGeom prst="rect">
            <a:avLst/>
          </a:prstGeom>
          <a:noFill/>
        </p:spPr>
        <p:txBody>
          <a:bodyPr wrap="square" rtlCol="0">
            <a:spAutoFit/>
          </a:bodyPr>
          <a:lstStyle/>
          <a:p>
            <a:r>
              <a:rPr lang="en-US" sz="3200" b="1" dirty="0">
                <a:solidFill>
                  <a:srgbClr val="C00000"/>
                </a:solidFill>
              </a:rPr>
              <a:t>RANDOM NUMBERS</a:t>
            </a:r>
          </a:p>
        </p:txBody>
      </p:sp>
    </p:spTree>
    <p:extLst>
      <p:ext uri="{BB962C8B-B14F-4D97-AF65-F5344CB8AC3E}">
        <p14:creationId xmlns:p14="http://schemas.microsoft.com/office/powerpoint/2010/main" val="1729823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3D6C6362-3187-468E-8728-2C1C97AED2FC}" type="slidenum">
              <a:rPr lang="en-US" smtClean="0"/>
              <a:t>3</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Random Numbers</a:t>
            </a:r>
          </a:p>
        </p:txBody>
      </p:sp>
      <p:sp>
        <p:nvSpPr>
          <p:cNvPr id="5" name="Rectangle 4">
            <a:extLst>
              <a:ext uri="{FF2B5EF4-FFF2-40B4-BE49-F238E27FC236}">
                <a16:creationId xmlns:a16="http://schemas.microsoft.com/office/drawing/2014/main" id="{3FF89ED2-9781-43EE-AB55-4FAA51F8F20F}"/>
              </a:ext>
            </a:extLst>
          </p:cNvPr>
          <p:cNvSpPr/>
          <p:nvPr/>
        </p:nvSpPr>
        <p:spPr>
          <a:xfrm>
            <a:off x="941444" y="2150984"/>
            <a:ext cx="7898524" cy="2723823"/>
          </a:xfrm>
          <a:prstGeom prst="rect">
            <a:avLst/>
          </a:prstGeom>
        </p:spPr>
        <p:txBody>
          <a:bodyPr wrap="square">
            <a:spAutoFit/>
          </a:bodyPr>
          <a:lstStyle/>
          <a:p>
            <a:pPr marL="342900" marR="1137920" lvl="0" indent="-342900">
              <a:lnSpc>
                <a:spcPct val="95000"/>
              </a:lnSpc>
              <a:spcBef>
                <a:spcPts val="0"/>
              </a:spcBef>
              <a:spcAft>
                <a:spcPts val="0"/>
              </a:spcAft>
              <a:buFont typeface="Arial" panose="020B0604020202020204" pitchFamily="34" charset="0"/>
              <a:buChar char="•"/>
              <a:tabLst>
                <a:tab pos="655320" algn="l"/>
              </a:tabLst>
            </a:pPr>
            <a:r>
              <a:rPr lang="en-US" dirty="0"/>
              <a:t>Random numbers are generated by performing a sophisticated set of math operations on a number and returning the result.</a:t>
            </a:r>
          </a:p>
          <a:p>
            <a:pPr marL="342900" marR="1137920" lvl="0" indent="-342900">
              <a:lnSpc>
                <a:spcPct val="95000"/>
              </a:lnSpc>
              <a:spcBef>
                <a:spcPts val="0"/>
              </a:spcBef>
              <a:spcAft>
                <a:spcPts val="0"/>
              </a:spcAft>
              <a:buFont typeface="Arial" panose="020B0604020202020204" pitchFamily="34" charset="0"/>
              <a:buChar char="•"/>
              <a:tabLst>
                <a:tab pos="655320" algn="l"/>
              </a:tabLst>
            </a:pPr>
            <a:endParaRPr lang="en-US" dirty="0"/>
          </a:p>
          <a:p>
            <a:pPr marL="342900" marR="1137920" lvl="0" indent="-342900">
              <a:lnSpc>
                <a:spcPct val="95000"/>
              </a:lnSpc>
              <a:spcBef>
                <a:spcPts val="0"/>
              </a:spcBef>
              <a:spcAft>
                <a:spcPts val="0"/>
              </a:spcAft>
              <a:buFont typeface="Arial" panose="020B0604020202020204" pitchFamily="34" charset="0"/>
              <a:buChar char="•"/>
              <a:tabLst>
                <a:tab pos="655320" algn="l"/>
              </a:tabLst>
            </a:pPr>
            <a:r>
              <a:rPr lang="en-US" dirty="0"/>
              <a:t>The second number requested uses the results as input for next set of calculations</a:t>
            </a:r>
          </a:p>
          <a:p>
            <a:pPr marL="800100" marR="1137920" lvl="1" indent="-342900">
              <a:lnSpc>
                <a:spcPct val="95000"/>
              </a:lnSpc>
              <a:buFont typeface="Arial" panose="020B0604020202020204" pitchFamily="34" charset="0"/>
              <a:buChar char="•"/>
              <a:tabLst>
                <a:tab pos="655320" algn="l"/>
              </a:tabLst>
            </a:pPr>
            <a:endParaRPr lang="en-US" dirty="0"/>
          </a:p>
          <a:p>
            <a:pPr marL="342900" marR="1137920" indent="-342900">
              <a:lnSpc>
                <a:spcPct val="95000"/>
              </a:lnSpc>
              <a:buFont typeface="Arial" panose="020B0604020202020204" pitchFamily="34" charset="0"/>
              <a:buChar char="•"/>
              <a:tabLst>
                <a:tab pos="655320" algn="l"/>
              </a:tabLst>
            </a:pPr>
            <a:r>
              <a:rPr lang="en-US" dirty="0"/>
              <a:t>When the same seed is used each time for an instruction set, the same numbers will be generated. This is helpful for testing. When the instruction set is finished, the setting of the seed can be removed.</a:t>
            </a:r>
          </a:p>
        </p:txBody>
      </p:sp>
      <p:pic>
        <p:nvPicPr>
          <p:cNvPr id="3" name="Picture 2">
            <a:extLst>
              <a:ext uri="{FF2B5EF4-FFF2-40B4-BE49-F238E27FC236}">
                <a16:creationId xmlns:a16="http://schemas.microsoft.com/office/drawing/2014/main" id="{87A5DE18-711E-4DFB-93BD-50BEDE4000BE}"/>
              </a:ext>
            </a:extLst>
          </p:cNvPr>
          <p:cNvPicPr>
            <a:picLocks noChangeAspect="1"/>
          </p:cNvPicPr>
          <p:nvPr/>
        </p:nvPicPr>
        <p:blipFill>
          <a:blip r:embed="rId2"/>
          <a:stretch>
            <a:fillRect/>
          </a:stretch>
        </p:blipFill>
        <p:spPr>
          <a:xfrm>
            <a:off x="6127531" y="206461"/>
            <a:ext cx="2288628" cy="1521694"/>
          </a:xfrm>
          <a:prstGeom prst="rect">
            <a:avLst/>
          </a:prstGeom>
        </p:spPr>
      </p:pic>
      <p:sp>
        <p:nvSpPr>
          <p:cNvPr id="4" name="TextBox 3">
            <a:extLst>
              <a:ext uri="{FF2B5EF4-FFF2-40B4-BE49-F238E27FC236}">
                <a16:creationId xmlns:a16="http://schemas.microsoft.com/office/drawing/2014/main" id="{4A4626F0-B963-4255-8F50-76B5C0F1F0E2}"/>
              </a:ext>
            </a:extLst>
          </p:cNvPr>
          <p:cNvSpPr txBox="1"/>
          <p:nvPr/>
        </p:nvSpPr>
        <p:spPr>
          <a:xfrm>
            <a:off x="1408386" y="862352"/>
            <a:ext cx="4340773" cy="1077218"/>
          </a:xfrm>
          <a:prstGeom prst="rect">
            <a:avLst/>
          </a:prstGeom>
          <a:noFill/>
        </p:spPr>
        <p:txBody>
          <a:bodyPr wrap="square" rtlCol="0">
            <a:spAutoFit/>
          </a:bodyPr>
          <a:lstStyle/>
          <a:p>
            <a:r>
              <a:rPr lang="en-US" sz="3200" b="1" dirty="0">
                <a:solidFill>
                  <a:srgbClr val="C00000"/>
                </a:solidFill>
              </a:rPr>
              <a:t>RANDOM NUMBER GENERATION</a:t>
            </a:r>
          </a:p>
        </p:txBody>
      </p:sp>
      <p:pic>
        <p:nvPicPr>
          <p:cNvPr id="6" name="Picture 5">
            <a:extLst>
              <a:ext uri="{FF2B5EF4-FFF2-40B4-BE49-F238E27FC236}">
                <a16:creationId xmlns:a16="http://schemas.microsoft.com/office/drawing/2014/main" id="{1C13A38B-BEA5-4E35-B989-3DF704C79B92}"/>
              </a:ext>
            </a:extLst>
          </p:cNvPr>
          <p:cNvPicPr>
            <a:picLocks noChangeAspect="1"/>
          </p:cNvPicPr>
          <p:nvPr/>
        </p:nvPicPr>
        <p:blipFill rotWithShape="1">
          <a:blip r:embed="rId3"/>
          <a:srcRect t="13246" b="21945"/>
          <a:stretch/>
        </p:blipFill>
        <p:spPr>
          <a:xfrm>
            <a:off x="656896" y="4874806"/>
            <a:ext cx="7620000" cy="1481544"/>
          </a:xfrm>
          <a:prstGeom prst="rect">
            <a:avLst/>
          </a:prstGeom>
        </p:spPr>
      </p:pic>
    </p:spTree>
    <p:extLst>
      <p:ext uri="{BB962C8B-B14F-4D97-AF65-F5344CB8AC3E}">
        <p14:creationId xmlns:p14="http://schemas.microsoft.com/office/powerpoint/2010/main" val="3970036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3D6C6362-3187-468E-8728-2C1C97AED2FC}" type="slidenum">
              <a:rPr lang="en-US" smtClean="0"/>
              <a:t>4</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Random Numbers</a:t>
            </a:r>
          </a:p>
        </p:txBody>
      </p:sp>
      <p:sp>
        <p:nvSpPr>
          <p:cNvPr id="5" name="Rectangle 4">
            <a:extLst>
              <a:ext uri="{FF2B5EF4-FFF2-40B4-BE49-F238E27FC236}">
                <a16:creationId xmlns:a16="http://schemas.microsoft.com/office/drawing/2014/main" id="{3FF89ED2-9781-43EE-AB55-4FAA51F8F20F}"/>
              </a:ext>
            </a:extLst>
          </p:cNvPr>
          <p:cNvSpPr/>
          <p:nvPr/>
        </p:nvSpPr>
        <p:spPr>
          <a:xfrm>
            <a:off x="630621" y="2150984"/>
            <a:ext cx="8209347" cy="2899255"/>
          </a:xfrm>
          <a:prstGeom prst="rect">
            <a:avLst/>
          </a:prstGeom>
        </p:spPr>
        <p:txBody>
          <a:bodyPr wrap="square">
            <a:spAutoFit/>
          </a:bodyPr>
          <a:lstStyle/>
          <a:p>
            <a:pPr marL="342900" marR="1137920" lvl="0" indent="-342900">
              <a:lnSpc>
                <a:spcPct val="95000"/>
              </a:lnSpc>
              <a:spcBef>
                <a:spcPts val="0"/>
              </a:spcBef>
              <a:spcAft>
                <a:spcPts val="0"/>
              </a:spcAft>
              <a:buFont typeface="Arial" panose="020B0604020202020204" pitchFamily="34" charset="0"/>
              <a:buChar char="•"/>
              <a:tabLst>
                <a:tab pos="655320" algn="l"/>
              </a:tabLst>
            </a:pPr>
            <a:r>
              <a:rPr lang="en-US" dirty="0"/>
              <a:t>Random numbers in Python can be </a:t>
            </a:r>
            <a:r>
              <a:rPr lang="en-US" dirty="0" err="1"/>
              <a:t>chosed</a:t>
            </a:r>
            <a:r>
              <a:rPr lang="en-US" dirty="0"/>
              <a:t> using the </a:t>
            </a:r>
            <a:r>
              <a:rPr lang="en-US" dirty="0" err="1"/>
              <a:t>random.randint</a:t>
            </a:r>
            <a:r>
              <a:rPr lang="en-US" dirty="0"/>
              <a:t>  the function.</a:t>
            </a:r>
          </a:p>
          <a:p>
            <a:pPr marL="342900" marR="1137920" lvl="0" indent="-342900">
              <a:lnSpc>
                <a:spcPct val="95000"/>
              </a:lnSpc>
              <a:spcBef>
                <a:spcPts val="0"/>
              </a:spcBef>
              <a:spcAft>
                <a:spcPts val="0"/>
              </a:spcAft>
              <a:buFont typeface="Arial" panose="020B0604020202020204" pitchFamily="34" charset="0"/>
              <a:buChar char="•"/>
              <a:tabLst>
                <a:tab pos="655320" algn="l"/>
              </a:tabLst>
            </a:pPr>
            <a:endParaRPr lang="en-US" dirty="0"/>
          </a:p>
          <a:p>
            <a:pPr marR="1137920" lvl="0" algn="ctr">
              <a:lnSpc>
                <a:spcPct val="95000"/>
              </a:lnSpc>
              <a:spcBef>
                <a:spcPts val="0"/>
              </a:spcBef>
              <a:spcAft>
                <a:spcPts val="0"/>
              </a:spcAft>
              <a:tabLst>
                <a:tab pos="655320" algn="l"/>
              </a:tabLst>
            </a:pPr>
            <a:r>
              <a:rPr lang="en-US" sz="2400" b="1" dirty="0" err="1">
                <a:solidFill>
                  <a:schemeClr val="accent6">
                    <a:lumMod val="50000"/>
                  </a:schemeClr>
                </a:solidFill>
              </a:rPr>
              <a:t>random.randint</a:t>
            </a:r>
            <a:r>
              <a:rPr lang="en-US" sz="2400" b="1" dirty="0">
                <a:solidFill>
                  <a:schemeClr val="accent6">
                    <a:lumMod val="50000"/>
                  </a:schemeClr>
                </a:solidFill>
              </a:rPr>
              <a:t>(lowest, highest)</a:t>
            </a:r>
          </a:p>
          <a:p>
            <a:pPr marR="1137920" lvl="0" algn="ctr">
              <a:lnSpc>
                <a:spcPct val="95000"/>
              </a:lnSpc>
              <a:spcBef>
                <a:spcPts val="0"/>
              </a:spcBef>
              <a:spcAft>
                <a:spcPts val="0"/>
              </a:spcAft>
              <a:tabLst>
                <a:tab pos="655320" algn="l"/>
              </a:tabLst>
            </a:pPr>
            <a:r>
              <a:rPr lang="en-US" sz="2400" b="1" dirty="0">
                <a:solidFill>
                  <a:schemeClr val="tx2">
                    <a:lumMod val="75000"/>
                  </a:schemeClr>
                </a:solidFill>
              </a:rPr>
              <a:t>(in Pathway2Code, the lowest is assumed to be 1)</a:t>
            </a:r>
          </a:p>
          <a:p>
            <a:pPr marL="342900" marR="1137920" lvl="0" indent="-342900">
              <a:lnSpc>
                <a:spcPct val="95000"/>
              </a:lnSpc>
              <a:spcBef>
                <a:spcPts val="0"/>
              </a:spcBef>
              <a:spcAft>
                <a:spcPts val="0"/>
              </a:spcAft>
              <a:buFont typeface="Arial" panose="020B0604020202020204" pitchFamily="34" charset="0"/>
              <a:buChar char="•"/>
              <a:tabLst>
                <a:tab pos="655320" algn="l"/>
              </a:tabLst>
            </a:pPr>
            <a:endParaRPr lang="en-US" dirty="0"/>
          </a:p>
          <a:p>
            <a:pPr marL="342900" marR="1137920" lvl="0" indent="-342900">
              <a:lnSpc>
                <a:spcPct val="95000"/>
              </a:lnSpc>
              <a:spcBef>
                <a:spcPts val="0"/>
              </a:spcBef>
              <a:spcAft>
                <a:spcPts val="0"/>
              </a:spcAft>
              <a:buFont typeface="Arial" panose="020B0604020202020204" pitchFamily="34" charset="0"/>
              <a:buChar char="•"/>
              <a:tabLst>
                <a:tab pos="655320" algn="l"/>
              </a:tabLst>
            </a:pPr>
            <a:r>
              <a:rPr lang="en-US" dirty="0"/>
              <a:t>The first parameter is the lowest in the range, where the second is the highest. </a:t>
            </a:r>
            <a:r>
              <a:rPr lang="en-US" dirty="0" err="1"/>
              <a:t>random.randint</a:t>
            </a:r>
            <a:r>
              <a:rPr lang="en-US" dirty="0"/>
              <a:t>(1,10)  gives you a number from 1 to 10</a:t>
            </a:r>
          </a:p>
          <a:p>
            <a:pPr marL="800100" marR="1137920" lvl="1" indent="-342900">
              <a:lnSpc>
                <a:spcPct val="95000"/>
              </a:lnSpc>
              <a:buFont typeface="Arial" panose="020B0604020202020204" pitchFamily="34" charset="0"/>
              <a:buChar char="•"/>
              <a:tabLst>
                <a:tab pos="655320" algn="l"/>
              </a:tabLst>
            </a:pPr>
            <a:endParaRPr lang="en-US" dirty="0"/>
          </a:p>
          <a:p>
            <a:pPr marL="342900" marR="1137920" indent="-342900">
              <a:lnSpc>
                <a:spcPct val="95000"/>
              </a:lnSpc>
              <a:buFont typeface="Arial" panose="020B0604020202020204" pitchFamily="34" charset="0"/>
              <a:buChar char="•"/>
              <a:tabLst>
                <a:tab pos="655320" algn="l"/>
              </a:tabLst>
            </a:pPr>
            <a:r>
              <a:rPr lang="en-US" dirty="0"/>
              <a:t>To set the seed, we will use the </a:t>
            </a:r>
            <a:r>
              <a:rPr lang="en-US" dirty="0" err="1"/>
              <a:t>random.seed</a:t>
            </a:r>
            <a:r>
              <a:rPr lang="en-US" dirty="0"/>
              <a:t>(N), where N is the seed. </a:t>
            </a:r>
          </a:p>
        </p:txBody>
      </p:sp>
      <p:sp>
        <p:nvSpPr>
          <p:cNvPr id="4" name="TextBox 3">
            <a:extLst>
              <a:ext uri="{FF2B5EF4-FFF2-40B4-BE49-F238E27FC236}">
                <a16:creationId xmlns:a16="http://schemas.microsoft.com/office/drawing/2014/main" id="{4A4626F0-B963-4255-8F50-76B5C0F1F0E2}"/>
              </a:ext>
            </a:extLst>
          </p:cNvPr>
          <p:cNvSpPr txBox="1"/>
          <p:nvPr/>
        </p:nvSpPr>
        <p:spPr>
          <a:xfrm>
            <a:off x="1408386" y="862352"/>
            <a:ext cx="4340773" cy="1077218"/>
          </a:xfrm>
          <a:prstGeom prst="rect">
            <a:avLst/>
          </a:prstGeom>
          <a:noFill/>
        </p:spPr>
        <p:txBody>
          <a:bodyPr wrap="square" rtlCol="0">
            <a:spAutoFit/>
          </a:bodyPr>
          <a:lstStyle/>
          <a:p>
            <a:r>
              <a:rPr lang="en-US" sz="3200" b="1" dirty="0">
                <a:solidFill>
                  <a:srgbClr val="C00000"/>
                </a:solidFill>
              </a:rPr>
              <a:t>RANDOM NUMBER GENERATION</a:t>
            </a:r>
          </a:p>
        </p:txBody>
      </p:sp>
      <p:pic>
        <p:nvPicPr>
          <p:cNvPr id="8" name="Picture 7">
            <a:extLst>
              <a:ext uri="{FF2B5EF4-FFF2-40B4-BE49-F238E27FC236}">
                <a16:creationId xmlns:a16="http://schemas.microsoft.com/office/drawing/2014/main" id="{AAA034B8-C245-4E65-A3FD-F725CFCE1B0E}"/>
              </a:ext>
            </a:extLst>
          </p:cNvPr>
          <p:cNvPicPr>
            <a:picLocks noChangeAspect="1"/>
          </p:cNvPicPr>
          <p:nvPr/>
        </p:nvPicPr>
        <p:blipFill>
          <a:blip r:embed="rId2"/>
          <a:stretch>
            <a:fillRect/>
          </a:stretch>
        </p:blipFill>
        <p:spPr>
          <a:xfrm>
            <a:off x="6019800" y="211521"/>
            <a:ext cx="2857500" cy="1600200"/>
          </a:xfrm>
          <a:prstGeom prst="rect">
            <a:avLst/>
          </a:prstGeom>
        </p:spPr>
      </p:pic>
    </p:spTree>
    <p:extLst>
      <p:ext uri="{BB962C8B-B14F-4D97-AF65-F5344CB8AC3E}">
        <p14:creationId xmlns:p14="http://schemas.microsoft.com/office/powerpoint/2010/main" val="1174233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3D6C6362-3187-468E-8728-2C1C97AED2FC}" type="slidenum">
              <a:rPr lang="en-US" smtClean="0"/>
              <a:t>5</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Random Numbers</a:t>
            </a:r>
          </a:p>
        </p:txBody>
      </p:sp>
      <p:pic>
        <p:nvPicPr>
          <p:cNvPr id="3" name="Picture 2">
            <a:extLst>
              <a:ext uri="{FF2B5EF4-FFF2-40B4-BE49-F238E27FC236}">
                <a16:creationId xmlns:a16="http://schemas.microsoft.com/office/drawing/2014/main" id="{87A5DE18-711E-4DFB-93BD-50BEDE4000BE}"/>
              </a:ext>
            </a:extLst>
          </p:cNvPr>
          <p:cNvPicPr>
            <a:picLocks noChangeAspect="1"/>
          </p:cNvPicPr>
          <p:nvPr/>
        </p:nvPicPr>
        <p:blipFill>
          <a:blip r:embed="rId2"/>
          <a:stretch>
            <a:fillRect/>
          </a:stretch>
        </p:blipFill>
        <p:spPr>
          <a:xfrm>
            <a:off x="6127531" y="206461"/>
            <a:ext cx="2288628" cy="1521694"/>
          </a:xfrm>
          <a:prstGeom prst="rect">
            <a:avLst/>
          </a:prstGeom>
        </p:spPr>
      </p:pic>
      <p:sp>
        <p:nvSpPr>
          <p:cNvPr id="4" name="TextBox 3">
            <a:extLst>
              <a:ext uri="{FF2B5EF4-FFF2-40B4-BE49-F238E27FC236}">
                <a16:creationId xmlns:a16="http://schemas.microsoft.com/office/drawing/2014/main" id="{4A4626F0-B963-4255-8F50-76B5C0F1F0E2}"/>
              </a:ext>
            </a:extLst>
          </p:cNvPr>
          <p:cNvSpPr txBox="1"/>
          <p:nvPr/>
        </p:nvSpPr>
        <p:spPr>
          <a:xfrm>
            <a:off x="3373822" y="596144"/>
            <a:ext cx="2154620" cy="1077218"/>
          </a:xfrm>
          <a:prstGeom prst="rect">
            <a:avLst/>
          </a:prstGeom>
          <a:noFill/>
        </p:spPr>
        <p:txBody>
          <a:bodyPr wrap="square" rtlCol="0">
            <a:spAutoFit/>
          </a:bodyPr>
          <a:lstStyle/>
          <a:p>
            <a:r>
              <a:rPr lang="en-US" sz="3200" b="1" dirty="0">
                <a:solidFill>
                  <a:srgbClr val="C00000"/>
                </a:solidFill>
              </a:rPr>
              <a:t>RANDOM NUMBERS</a:t>
            </a:r>
          </a:p>
        </p:txBody>
      </p:sp>
      <p:pic>
        <p:nvPicPr>
          <p:cNvPr id="6" name="Picture 5">
            <a:extLst>
              <a:ext uri="{FF2B5EF4-FFF2-40B4-BE49-F238E27FC236}">
                <a16:creationId xmlns:a16="http://schemas.microsoft.com/office/drawing/2014/main" id="{36BC0EAF-E417-4049-BA3F-43A96E4A4B6D}"/>
              </a:ext>
            </a:extLst>
          </p:cNvPr>
          <p:cNvPicPr>
            <a:picLocks noChangeAspect="1"/>
          </p:cNvPicPr>
          <p:nvPr/>
        </p:nvPicPr>
        <p:blipFill rotWithShape="1">
          <a:blip r:embed="rId3"/>
          <a:srcRect l="18161" t="26588" r="5976" b="28175"/>
          <a:stretch/>
        </p:blipFill>
        <p:spPr>
          <a:xfrm>
            <a:off x="317974" y="2588772"/>
            <a:ext cx="8682581" cy="2750483"/>
          </a:xfrm>
          <a:prstGeom prst="rect">
            <a:avLst/>
          </a:prstGeom>
        </p:spPr>
      </p:pic>
      <p:sp>
        <p:nvSpPr>
          <p:cNvPr id="8" name="Rectangle 7">
            <a:extLst>
              <a:ext uri="{FF2B5EF4-FFF2-40B4-BE49-F238E27FC236}">
                <a16:creationId xmlns:a16="http://schemas.microsoft.com/office/drawing/2014/main" id="{C6A10787-D37E-4DCD-A35A-270E9887C2E6}"/>
              </a:ext>
            </a:extLst>
          </p:cNvPr>
          <p:cNvSpPr/>
          <p:nvPr/>
        </p:nvSpPr>
        <p:spPr>
          <a:xfrm>
            <a:off x="2099441" y="1942852"/>
            <a:ext cx="5933090" cy="969496"/>
          </a:xfrm>
          <a:prstGeom prst="rect">
            <a:avLst/>
          </a:prstGeom>
        </p:spPr>
        <p:txBody>
          <a:bodyPr wrap="square">
            <a:spAutoFit/>
          </a:bodyPr>
          <a:lstStyle/>
          <a:p>
            <a:pPr marR="1137920" lvl="0">
              <a:lnSpc>
                <a:spcPct val="95000"/>
              </a:lnSpc>
              <a:spcBef>
                <a:spcPts val="0"/>
              </a:spcBef>
              <a:spcAft>
                <a:spcPts val="0"/>
              </a:spcAft>
              <a:tabLst>
                <a:tab pos="655320" algn="l"/>
              </a:tabLst>
            </a:pPr>
            <a:r>
              <a:rPr lang="en-US" sz="2000" b="1" dirty="0">
                <a:solidFill>
                  <a:schemeClr val="tx2"/>
                </a:solidFill>
              </a:rPr>
              <a:t>Example:  Generate a set of circles with random colors</a:t>
            </a:r>
          </a:p>
          <a:p>
            <a:pPr marL="342900" marR="1137920" lvl="0" indent="-342900">
              <a:lnSpc>
                <a:spcPct val="95000"/>
              </a:lnSpc>
              <a:spcBef>
                <a:spcPts val="0"/>
              </a:spcBef>
              <a:spcAft>
                <a:spcPts val="0"/>
              </a:spcAft>
              <a:buFont typeface="Arial" panose="020B0604020202020204" pitchFamily="34" charset="0"/>
              <a:buChar char="•"/>
              <a:tabLst>
                <a:tab pos="655320" algn="l"/>
              </a:tabLst>
            </a:pPr>
            <a:endParaRPr lang="en-US" sz="2000" dirty="0"/>
          </a:p>
        </p:txBody>
      </p:sp>
    </p:spTree>
    <p:extLst>
      <p:ext uri="{BB962C8B-B14F-4D97-AF65-F5344CB8AC3E}">
        <p14:creationId xmlns:p14="http://schemas.microsoft.com/office/powerpoint/2010/main" val="4147665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2"/>
          </p:nvPr>
        </p:nvSpPr>
        <p:spPr/>
        <p:txBody>
          <a:bodyPr/>
          <a:lstStyle/>
          <a:p>
            <a:fld id="{3D6C6362-3187-468E-8728-2C1C97AED2FC}" type="slidenum">
              <a:rPr lang="en-US" smtClean="0"/>
              <a:t>6</a:t>
            </a:fld>
            <a:endParaRPr lang="en-US"/>
          </a:p>
        </p:txBody>
      </p:sp>
      <p:sp>
        <p:nvSpPr>
          <p:cNvPr id="4" name="Footer Placeholder 3">
            <a:extLst>
              <a:ext uri="{FF2B5EF4-FFF2-40B4-BE49-F238E27FC236}">
                <a16:creationId xmlns:a16="http://schemas.microsoft.com/office/drawing/2014/main" id="{B90A8F4A-C5BF-4581-9EC1-FFB28BA4271D}"/>
              </a:ext>
            </a:extLst>
          </p:cNvPr>
          <p:cNvSpPr>
            <a:spLocks noGrp="1"/>
          </p:cNvSpPr>
          <p:nvPr>
            <p:ph type="ftr" sz="quarter" idx="11"/>
          </p:nvPr>
        </p:nvSpPr>
        <p:spPr/>
        <p:txBody>
          <a:bodyPr/>
          <a:lstStyle/>
          <a:p>
            <a:r>
              <a:rPr lang="en-US" dirty="0"/>
              <a:t>CST1101 Topic: Random Numbers</a:t>
            </a:r>
          </a:p>
        </p:txBody>
      </p:sp>
      <p:grpSp>
        <p:nvGrpSpPr>
          <p:cNvPr id="5" name="Group 4">
            <a:extLst>
              <a:ext uri="{FF2B5EF4-FFF2-40B4-BE49-F238E27FC236}">
                <a16:creationId xmlns:a16="http://schemas.microsoft.com/office/drawing/2014/main" id="{F32C7BA1-A88F-4809-BAB8-0F7594CC1531}"/>
              </a:ext>
            </a:extLst>
          </p:cNvPr>
          <p:cNvGrpSpPr/>
          <p:nvPr/>
        </p:nvGrpSpPr>
        <p:grpSpPr>
          <a:xfrm>
            <a:off x="5144367" y="136525"/>
            <a:ext cx="3693682" cy="1931432"/>
            <a:chOff x="1153526" y="1690308"/>
            <a:chExt cx="3693682" cy="1859330"/>
          </a:xfrm>
        </p:grpSpPr>
        <p:grpSp>
          <p:nvGrpSpPr>
            <p:cNvPr id="6" name="Group 5">
              <a:extLst>
                <a:ext uri="{FF2B5EF4-FFF2-40B4-BE49-F238E27FC236}">
                  <a16:creationId xmlns:a16="http://schemas.microsoft.com/office/drawing/2014/main" id="{DD75EA05-04A6-4BA0-B496-C1BE0EB8CC52}"/>
                </a:ext>
              </a:extLst>
            </p:cNvPr>
            <p:cNvGrpSpPr/>
            <p:nvPr/>
          </p:nvGrpSpPr>
          <p:grpSpPr>
            <a:xfrm>
              <a:off x="1687867" y="1690308"/>
              <a:ext cx="3159341" cy="1612208"/>
              <a:chOff x="1306127" y="1326301"/>
              <a:chExt cx="3869554" cy="2340223"/>
            </a:xfrm>
          </p:grpSpPr>
          <p:sp>
            <p:nvSpPr>
              <p:cNvPr id="9" name="Arrow: Right 8">
                <a:extLst>
                  <a:ext uri="{FF2B5EF4-FFF2-40B4-BE49-F238E27FC236}">
                    <a16:creationId xmlns:a16="http://schemas.microsoft.com/office/drawing/2014/main" id="{6CCFBD51-6980-4799-8D0F-A0F82E00347F}"/>
                  </a:ext>
                </a:extLst>
              </p:cNvPr>
              <p:cNvSpPr/>
              <p:nvPr/>
            </p:nvSpPr>
            <p:spPr>
              <a:xfrm>
                <a:off x="1306127" y="1326301"/>
                <a:ext cx="3869554" cy="2340223"/>
              </a:xfrm>
              <a:prstGeom prst="rightArrow">
                <a:avLst/>
              </a:prstGeom>
              <a:solidFill>
                <a:srgbClr val="A9C7F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5B925F5B-93FC-4E70-ACA8-0E6E4F4A8BAD}"/>
                  </a:ext>
                </a:extLst>
              </p:cNvPr>
              <p:cNvPicPr>
                <a:picLocks noChangeAspect="1"/>
              </p:cNvPicPr>
              <p:nvPr/>
            </p:nvPicPr>
            <p:blipFill>
              <a:blip r:embed="rId2"/>
              <a:stretch>
                <a:fillRect/>
              </a:stretch>
            </p:blipFill>
            <p:spPr>
              <a:xfrm>
                <a:off x="1306127" y="1956083"/>
                <a:ext cx="3301383" cy="1100461"/>
              </a:xfrm>
              <a:prstGeom prst="rect">
                <a:avLst/>
              </a:prstGeom>
            </p:spPr>
          </p:pic>
        </p:grpSp>
        <p:sp>
          <p:nvSpPr>
            <p:cNvPr id="8" name="Rectangle 7">
              <a:extLst>
                <a:ext uri="{FF2B5EF4-FFF2-40B4-BE49-F238E27FC236}">
                  <a16:creationId xmlns:a16="http://schemas.microsoft.com/office/drawing/2014/main" id="{4A889883-62E0-48D8-8CF8-94898D471142}"/>
                </a:ext>
              </a:extLst>
            </p:cNvPr>
            <p:cNvSpPr/>
            <p:nvPr/>
          </p:nvSpPr>
          <p:spPr>
            <a:xfrm>
              <a:off x="1153526" y="2780197"/>
              <a:ext cx="3338004" cy="769441"/>
            </a:xfrm>
            <a:prstGeom prst="rect">
              <a:avLst/>
            </a:prstGeom>
            <a:noFill/>
          </p:spPr>
          <p:txBody>
            <a:bodyPr wrap="square" lIns="91440" tIns="45720" rIns="91440" bIns="45720">
              <a:spAutoFit/>
            </a:bodyPr>
            <a:lstStyle/>
            <a:p>
              <a:pPr algn="ctr"/>
              <a:r>
                <a:rPr lang="en-US" sz="4400" b="1" cap="none" spc="0" dirty="0">
                  <a:ln w="22225">
                    <a:solidFill>
                      <a:schemeClr val="accent2"/>
                    </a:solidFill>
                    <a:prstDash val="solid"/>
                  </a:ln>
                  <a:solidFill>
                    <a:schemeClr val="accent2">
                      <a:lumMod val="40000"/>
                      <a:lumOff val="60000"/>
                    </a:schemeClr>
                  </a:solidFill>
                  <a:effectLst/>
                </a:rPr>
                <a:t>Challenge</a:t>
              </a:r>
            </a:p>
          </p:txBody>
        </p:sp>
      </p:grpSp>
      <p:sp>
        <p:nvSpPr>
          <p:cNvPr id="12" name="TextBox 11">
            <a:extLst>
              <a:ext uri="{FF2B5EF4-FFF2-40B4-BE49-F238E27FC236}">
                <a16:creationId xmlns:a16="http://schemas.microsoft.com/office/drawing/2014/main" id="{3A365F76-F26B-4E99-B134-F4727E6EE5BD}"/>
              </a:ext>
            </a:extLst>
          </p:cNvPr>
          <p:cNvSpPr txBox="1"/>
          <p:nvPr/>
        </p:nvSpPr>
        <p:spPr>
          <a:xfrm>
            <a:off x="3103487" y="220060"/>
            <a:ext cx="2040880" cy="707886"/>
          </a:xfrm>
          <a:prstGeom prst="rect">
            <a:avLst/>
          </a:prstGeom>
          <a:noFill/>
        </p:spPr>
        <p:txBody>
          <a:bodyPr wrap="none" rtlCol="0">
            <a:spAutoFit/>
          </a:bodyPr>
          <a:lstStyle/>
          <a:p>
            <a:r>
              <a:rPr lang="en-US" sz="4000" b="1" dirty="0"/>
              <a:t>Practice!</a:t>
            </a:r>
          </a:p>
        </p:txBody>
      </p:sp>
      <p:sp>
        <p:nvSpPr>
          <p:cNvPr id="20" name="Rectangle 19">
            <a:extLst>
              <a:ext uri="{FF2B5EF4-FFF2-40B4-BE49-F238E27FC236}">
                <a16:creationId xmlns:a16="http://schemas.microsoft.com/office/drawing/2014/main" id="{053C58EA-5440-4754-870C-057705140C5E}"/>
              </a:ext>
            </a:extLst>
          </p:cNvPr>
          <p:cNvSpPr/>
          <p:nvPr/>
        </p:nvSpPr>
        <p:spPr>
          <a:xfrm>
            <a:off x="622737" y="2176957"/>
            <a:ext cx="8215311" cy="4185761"/>
          </a:xfrm>
          <a:prstGeom prst="rect">
            <a:avLst/>
          </a:prstGeom>
        </p:spPr>
        <p:txBody>
          <a:bodyPr wrap="square">
            <a:spAutoFit/>
          </a:bodyPr>
          <a:lstStyle/>
          <a:p>
            <a:pPr marL="457200" marR="1137920" lvl="0" indent="-457200">
              <a:lnSpc>
                <a:spcPct val="95000"/>
              </a:lnSpc>
              <a:spcBef>
                <a:spcPts val="0"/>
              </a:spcBef>
              <a:spcAft>
                <a:spcPts val="0"/>
              </a:spcAft>
              <a:buFont typeface="+mj-lt"/>
              <a:buAutoNum type="arabicPeriod"/>
              <a:tabLst>
                <a:tab pos="655320" algn="l"/>
              </a:tabLst>
            </a:pPr>
            <a:r>
              <a:rPr lang="en-US" sz="2000" dirty="0"/>
              <a:t>Generate an output with 20 circles that have a randomly chosen diameter from 10 to 300. </a:t>
            </a:r>
            <a:r>
              <a:rPr lang="en-US" sz="2000" b="1" dirty="0">
                <a:solidFill>
                  <a:srgbClr val="C00000"/>
                </a:solidFill>
              </a:rPr>
              <a:t>Hint pick a number from 1 to 30 and then multiply by 10 to get the diameter.</a:t>
            </a:r>
          </a:p>
          <a:p>
            <a:pPr marL="457200" marR="1137920" lvl="0" indent="-457200">
              <a:lnSpc>
                <a:spcPct val="95000"/>
              </a:lnSpc>
              <a:spcBef>
                <a:spcPts val="0"/>
              </a:spcBef>
              <a:spcAft>
                <a:spcPts val="0"/>
              </a:spcAft>
              <a:buFont typeface="+mj-lt"/>
              <a:buAutoNum type="arabicPeriod"/>
              <a:tabLst>
                <a:tab pos="655320" algn="l"/>
              </a:tabLst>
            </a:pPr>
            <a:endParaRPr lang="en-US" sz="2000" dirty="0"/>
          </a:p>
          <a:p>
            <a:pPr marL="457200" marR="1137920" lvl="0" indent="-457200">
              <a:lnSpc>
                <a:spcPct val="95000"/>
              </a:lnSpc>
              <a:spcBef>
                <a:spcPts val="0"/>
              </a:spcBef>
              <a:spcAft>
                <a:spcPts val="0"/>
              </a:spcAft>
              <a:buFont typeface="+mj-lt"/>
              <a:buAutoNum type="arabicPeriod"/>
              <a:tabLst>
                <a:tab pos="655320" algn="l"/>
              </a:tabLst>
            </a:pPr>
            <a:r>
              <a:rPr lang="en-US" sz="2000" dirty="0"/>
              <a:t>Compose music randomly. Pick a number from 1 to 20, subtract 10 so the your number is from – 10 to 10. If the number is negative, move lower that number, if it is positive move higher.  </a:t>
            </a:r>
          </a:p>
          <a:p>
            <a:pPr marL="457200" marR="1137920" lvl="0" indent="-457200">
              <a:lnSpc>
                <a:spcPct val="95000"/>
              </a:lnSpc>
              <a:spcBef>
                <a:spcPts val="0"/>
              </a:spcBef>
              <a:spcAft>
                <a:spcPts val="0"/>
              </a:spcAft>
              <a:buFont typeface="+mj-lt"/>
              <a:buAutoNum type="arabicPeriod"/>
              <a:tabLst>
                <a:tab pos="655320" algn="l"/>
              </a:tabLst>
            </a:pPr>
            <a:endParaRPr lang="en-US" sz="2000" dirty="0"/>
          </a:p>
          <a:p>
            <a:pPr marL="457200" marR="1137920" lvl="0" indent="-457200">
              <a:lnSpc>
                <a:spcPct val="95000"/>
              </a:lnSpc>
              <a:spcBef>
                <a:spcPts val="0"/>
              </a:spcBef>
              <a:spcAft>
                <a:spcPts val="0"/>
              </a:spcAft>
              <a:buFont typeface="+mj-lt"/>
              <a:buAutoNum type="arabicPeriod"/>
              <a:tabLst>
                <a:tab pos="655320" algn="l"/>
              </a:tabLst>
            </a:pPr>
            <a:r>
              <a:rPr lang="en-US" sz="2000" dirty="0"/>
              <a:t>Have the system pick a number from 1 to 100. Have the system prompt you for a guess. If your guess high, output high and guess again. Same for low.  Keep guessing until you get the number</a:t>
            </a:r>
          </a:p>
          <a:p>
            <a:pPr marL="457200" marR="1137920" lvl="0" indent="-457200">
              <a:lnSpc>
                <a:spcPct val="95000"/>
              </a:lnSpc>
              <a:spcBef>
                <a:spcPts val="0"/>
              </a:spcBef>
              <a:spcAft>
                <a:spcPts val="0"/>
              </a:spcAft>
              <a:buFont typeface="+mj-lt"/>
              <a:buAutoNum type="arabicPeriod"/>
              <a:tabLst>
                <a:tab pos="655320" algn="l"/>
              </a:tabLst>
            </a:pPr>
            <a:endParaRPr lang="en-US" sz="2000" dirty="0"/>
          </a:p>
        </p:txBody>
      </p:sp>
    </p:spTree>
    <p:extLst>
      <p:ext uri="{BB962C8B-B14F-4D97-AF65-F5344CB8AC3E}">
        <p14:creationId xmlns:p14="http://schemas.microsoft.com/office/powerpoint/2010/main" val="698536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410</Words>
  <Application>Microsoft Office PowerPoint</Application>
  <PresentationFormat>On-screen Show (4:3)</PresentationFormat>
  <Paragraphs>49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Moody</dc:creator>
  <cp:lastModifiedBy>Douglas Moody</cp:lastModifiedBy>
  <cp:revision>54</cp:revision>
  <dcterms:created xsi:type="dcterms:W3CDTF">2017-08-29T23:04:30Z</dcterms:created>
  <dcterms:modified xsi:type="dcterms:W3CDTF">2018-08-14T03:40:26Z</dcterms:modified>
</cp:coreProperties>
</file>