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36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899DB-73EE-4470-8454-4EA2A4BD8CE3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6606C-7B55-4251-8F3A-0A60B712C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53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5B2FB-97F3-42DB-AC70-01FC6842B2B9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B6CC8-F277-437E-B2AA-ACC9D95AB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4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6CC8-F277-437E-B2AA-ACC9D95AB1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6CC8-F277-437E-B2AA-ACC9D95AB1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08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8103" y="6356350"/>
            <a:ext cx="3521697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CST1101 Decision Making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ity_tech_logo_banner.gif">
            <a:extLst>
              <a:ext uri="{FF2B5EF4-FFF2-40B4-BE49-F238E27FC236}">
                <a16:creationId xmlns:a16="http://schemas.microsoft.com/office/drawing/2014/main" id="{7C80124D-5B2B-4BA2-BCC7-00C9EB3B1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384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747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1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7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7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6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Decision Making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0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Decision Making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Decision Making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0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Decision Making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Decision Making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6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Decision Making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CST1101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5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4835" y="1946788"/>
            <a:ext cx="43973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TOPIC:</a:t>
            </a:r>
          </a:p>
          <a:p>
            <a:pPr algn="ctr"/>
            <a:endParaRPr lang="en-US" sz="4800" b="1" dirty="0"/>
          </a:p>
          <a:p>
            <a:pPr algn="ctr"/>
            <a:r>
              <a:rPr lang="en-US" sz="4800" b="1" dirty="0"/>
              <a:t>Decision Making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1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D40B10-9840-434A-A955-BE2C7052B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Decision Making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7C5D73-C0FA-4E44-9E03-63757E7DC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96" y="521187"/>
            <a:ext cx="1793715" cy="179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81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D9E4D-E738-41B5-9E36-4C1FCBB0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CST1101 Decision Making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387D6-B223-49A2-A379-55158E6B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00649" y="6356350"/>
            <a:ext cx="2133600" cy="365125"/>
          </a:xfrm>
        </p:spPr>
        <p:txBody>
          <a:bodyPr/>
          <a:lstStyle/>
          <a:p>
            <a:fld id="{3D6C6362-3187-468E-8728-2C1C97AED2FC}" type="slidenum">
              <a:rPr lang="en-US" smtClean="0"/>
              <a:t>10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074474-183A-448A-830C-95970202BDF0}"/>
              </a:ext>
            </a:extLst>
          </p:cNvPr>
          <p:cNvSpPr txBox="1"/>
          <p:nvPr/>
        </p:nvSpPr>
        <p:spPr>
          <a:xfrm>
            <a:off x="3322587" y="338785"/>
            <a:ext cx="4913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LANGUAGE DIFFERENCES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53B96B-1E73-4CC6-A6FD-7D344F667EE4}"/>
              </a:ext>
            </a:extLst>
          </p:cNvPr>
          <p:cNvSpPr/>
          <p:nvPr/>
        </p:nvSpPr>
        <p:spPr>
          <a:xfrm>
            <a:off x="1051035" y="1379482"/>
            <a:ext cx="78985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37920"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655320" algn="l"/>
              </a:tabLst>
            </a:pPr>
            <a:r>
              <a:rPr lang="en-US" sz="2000" dirty="0"/>
              <a:t>IF  THEN ELSE instructions within Pathway2Code:</a:t>
            </a:r>
          </a:p>
          <a:p>
            <a:pPr marL="342900" marR="1137920" lvl="0" indent="-3429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55320" algn="l"/>
              </a:tabLst>
            </a:pP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60D7D1-BF52-4713-B219-7D5938EE909A}"/>
              </a:ext>
            </a:extLst>
          </p:cNvPr>
          <p:cNvSpPr txBox="1"/>
          <p:nvPr/>
        </p:nvSpPr>
        <p:spPr>
          <a:xfrm>
            <a:off x="451945" y="3168522"/>
            <a:ext cx="249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IF :       </a:t>
            </a:r>
            <a:r>
              <a:rPr lang="en-US" dirty="0"/>
              <a:t>Temperature &gt; 70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D43093-D023-4A2E-9C71-C34FF77E3E75}"/>
              </a:ext>
            </a:extLst>
          </p:cNvPr>
          <p:cNvSpPr txBox="1"/>
          <p:nvPr/>
        </p:nvSpPr>
        <p:spPr>
          <a:xfrm>
            <a:off x="451945" y="3858510"/>
            <a:ext cx="308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THEN:</a:t>
            </a:r>
            <a:r>
              <a:rPr lang="en-US" dirty="0"/>
              <a:t>   Wear short sleeve shirt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2FCDB5-E4D2-4EC2-B8DB-387AF28776E7}"/>
              </a:ext>
            </a:extLst>
          </p:cNvPr>
          <p:cNvSpPr txBox="1"/>
          <p:nvPr/>
        </p:nvSpPr>
        <p:spPr>
          <a:xfrm>
            <a:off x="451945" y="4616745"/>
            <a:ext cx="225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ELSE:</a:t>
            </a:r>
            <a:r>
              <a:rPr lang="en-US" dirty="0"/>
              <a:t>    Wear  Sweater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540703-2DE6-43CE-B7E8-2BB793AF1DC4}"/>
              </a:ext>
            </a:extLst>
          </p:cNvPr>
          <p:cNvSpPr txBox="1"/>
          <p:nvPr/>
        </p:nvSpPr>
        <p:spPr>
          <a:xfrm>
            <a:off x="902709" y="2361863"/>
            <a:ext cx="1346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LOGIC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B6CA61-F911-463A-A63D-B990B915A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47" t="23333" r="37126" b="41158"/>
          <a:stretch/>
        </p:blipFill>
        <p:spPr>
          <a:xfrm>
            <a:off x="3926484" y="1891867"/>
            <a:ext cx="4309243" cy="17249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C95DC7-BE1D-416A-B2B1-B86E01EB4A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046" b="90287"/>
          <a:stretch/>
        </p:blipFill>
        <p:spPr>
          <a:xfrm>
            <a:off x="6579468" y="4166647"/>
            <a:ext cx="2093316" cy="4626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BC0CFE-AD2A-46C5-A5B2-03FFF52AFB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738" t="44638" r="7586" b="24869"/>
          <a:stretch/>
        </p:blipFill>
        <p:spPr>
          <a:xfrm>
            <a:off x="3926484" y="3803611"/>
            <a:ext cx="2256323" cy="14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73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D9E4D-E738-41B5-9E36-4C1FCBB0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CST1101 Decision Making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387D6-B223-49A2-A379-55158E6B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00649" y="6356350"/>
            <a:ext cx="2133600" cy="365125"/>
          </a:xfrm>
        </p:spPr>
        <p:txBody>
          <a:bodyPr/>
          <a:lstStyle/>
          <a:p>
            <a:fld id="{3D6C6362-3187-468E-8728-2C1C97AED2FC}" type="slidenum">
              <a:rPr lang="en-US" smtClean="0"/>
              <a:t>11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074474-183A-448A-830C-95970202BDF0}"/>
              </a:ext>
            </a:extLst>
          </p:cNvPr>
          <p:cNvSpPr txBox="1"/>
          <p:nvPr/>
        </p:nvSpPr>
        <p:spPr>
          <a:xfrm>
            <a:off x="3322587" y="338785"/>
            <a:ext cx="4913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LANGUAGE DIFFERENCES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53B96B-1E73-4CC6-A6FD-7D344F667EE4}"/>
              </a:ext>
            </a:extLst>
          </p:cNvPr>
          <p:cNvSpPr/>
          <p:nvPr/>
        </p:nvSpPr>
        <p:spPr>
          <a:xfrm>
            <a:off x="788276" y="1050960"/>
            <a:ext cx="78985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37920"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655320" algn="l"/>
              </a:tabLst>
            </a:pPr>
            <a:r>
              <a:rPr lang="en-US" sz="2000" dirty="0"/>
              <a:t>Entering IF  THEN ELSE instructions within Pathway2Code:</a:t>
            </a:r>
          </a:p>
          <a:p>
            <a:pPr marL="342900" marR="1137920" lvl="0" indent="-3429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55320" algn="l"/>
              </a:tabLst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549114-6EBA-419F-BD84-A19200C3F2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07" t="39811" r="48161" b="46134"/>
          <a:stretch/>
        </p:blipFill>
        <p:spPr>
          <a:xfrm>
            <a:off x="710216" y="2522482"/>
            <a:ext cx="3575773" cy="136002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AA6243C-D0BC-4AAA-A9D1-B3266E76F76E}"/>
              </a:ext>
            </a:extLst>
          </p:cNvPr>
          <p:cNvSpPr/>
          <p:nvPr/>
        </p:nvSpPr>
        <p:spPr>
          <a:xfrm>
            <a:off x="702661" y="4201914"/>
            <a:ext cx="789852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137920" lvl="0" indent="-3429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55320" algn="l"/>
              </a:tabLst>
            </a:pPr>
            <a:r>
              <a:rPr lang="en-US" sz="2000" dirty="0"/>
              <a:t>Enter the three parts of the IF Boolean conditional</a:t>
            </a:r>
          </a:p>
          <a:p>
            <a:pPr marL="342900" marR="1137920" lvl="0" indent="-3429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55320" algn="l"/>
              </a:tabLst>
            </a:pPr>
            <a:endParaRPr lang="en-US" sz="2000" dirty="0"/>
          </a:p>
          <a:p>
            <a:pPr marL="342900" marR="1137920" lvl="0" indent="-3429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55320" algn="l"/>
              </a:tabLst>
            </a:pPr>
            <a:r>
              <a:rPr lang="en-US" sz="2000" dirty="0"/>
              <a:t>Pathway2Code will generate:</a:t>
            </a:r>
          </a:p>
          <a:p>
            <a:pPr marL="800100" marR="1137920" lvl="1" indent="-342900">
              <a:lnSpc>
                <a:spcPct val="95000"/>
              </a:lnSpc>
              <a:buFont typeface="Wingdings" panose="05000000000000000000" pitchFamily="2" charset="2"/>
              <a:buChar char="Ø"/>
              <a:tabLst>
                <a:tab pos="655320" algn="l"/>
              </a:tabLst>
            </a:pPr>
            <a:r>
              <a:rPr lang="en-US" sz="2000" dirty="0"/>
              <a:t>else statement</a:t>
            </a:r>
          </a:p>
          <a:p>
            <a:pPr marL="800100" marR="1137920" lvl="1" indent="-342900">
              <a:lnSpc>
                <a:spcPct val="95000"/>
              </a:lnSpc>
              <a:buFont typeface="Wingdings" panose="05000000000000000000" pitchFamily="2" charset="2"/>
              <a:buChar char="Ø"/>
              <a:tabLst>
                <a:tab pos="655320" algn="l"/>
              </a:tabLst>
            </a:pPr>
            <a:r>
              <a:rPr lang="en-US" sz="2000" dirty="0"/>
              <a:t>A comment to show where the end of the IF THEN ELSE block is.</a:t>
            </a:r>
          </a:p>
          <a:p>
            <a:pPr>
              <a:spcBef>
                <a:spcPts val="25"/>
              </a:spcBef>
            </a:pPr>
            <a:r>
              <a:rPr lang="en-US" sz="2000" dirty="0"/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8570FD-6273-4048-A28C-C82D22BF9D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99" t="40341" r="48160" b="45943"/>
          <a:stretch/>
        </p:blipFill>
        <p:spPr>
          <a:xfrm>
            <a:off x="4572000" y="2522481"/>
            <a:ext cx="3844561" cy="14335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B5A311-C1CE-46F3-88FA-0CCBDB928C94}"/>
              </a:ext>
            </a:extLst>
          </p:cNvPr>
          <p:cNvSpPr txBox="1"/>
          <p:nvPr/>
        </p:nvSpPr>
        <p:spPr>
          <a:xfrm>
            <a:off x="2784113" y="1527823"/>
            <a:ext cx="3575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If temp  &gt;  70</a:t>
            </a:r>
          </a:p>
        </p:txBody>
      </p:sp>
    </p:spTree>
    <p:extLst>
      <p:ext uri="{BB962C8B-B14F-4D97-AF65-F5344CB8AC3E}">
        <p14:creationId xmlns:p14="http://schemas.microsoft.com/office/powerpoint/2010/main" val="2841654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D9E4D-E738-41B5-9E36-4C1FCBB0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CST1101 Decision Making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387D6-B223-49A2-A379-55158E6B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00649" y="6356350"/>
            <a:ext cx="2133600" cy="365125"/>
          </a:xfrm>
        </p:spPr>
        <p:txBody>
          <a:bodyPr/>
          <a:lstStyle/>
          <a:p>
            <a:fld id="{3D6C6362-3187-468E-8728-2C1C97AED2FC}" type="slidenum">
              <a:rPr lang="en-US" smtClean="0"/>
              <a:t>12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074474-183A-448A-830C-95970202BDF0}"/>
              </a:ext>
            </a:extLst>
          </p:cNvPr>
          <p:cNvSpPr txBox="1"/>
          <p:nvPr/>
        </p:nvSpPr>
        <p:spPr>
          <a:xfrm>
            <a:off x="3322587" y="338785"/>
            <a:ext cx="5000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NESTING OF IF THEN ELSE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A6243C-D0BC-4AAA-A9D1-B3266E76F76E}"/>
              </a:ext>
            </a:extLst>
          </p:cNvPr>
          <p:cNvSpPr/>
          <p:nvPr/>
        </p:nvSpPr>
        <p:spPr>
          <a:xfrm>
            <a:off x="710216" y="973825"/>
            <a:ext cx="7898524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137920" lvl="0" indent="-3429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55320" algn="l"/>
              </a:tabLst>
            </a:pPr>
            <a:r>
              <a:rPr lang="en-US" dirty="0"/>
              <a:t>Like loops, IF THEN ELSE blocks can be nested, that is , another IF THEN BLOCK can be included in the THEN or ELSE statements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84AF60-D88D-46FE-90AF-39404B362E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32" t="28526" r="36897" b="30365"/>
          <a:stretch/>
        </p:blipFill>
        <p:spPr>
          <a:xfrm>
            <a:off x="1037982" y="2055865"/>
            <a:ext cx="6214156" cy="28588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49B442-8F6A-4C03-B632-B8F818052057}"/>
              </a:ext>
            </a:extLst>
          </p:cNvPr>
          <p:cNvSpPr/>
          <p:nvPr/>
        </p:nvSpPr>
        <p:spPr>
          <a:xfrm>
            <a:off x="583323" y="5207198"/>
            <a:ext cx="7739735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37920" lvl="1">
              <a:lnSpc>
                <a:spcPct val="95000"/>
              </a:lnSpc>
              <a:tabLst>
                <a:tab pos="655320" algn="l"/>
              </a:tabLst>
            </a:pPr>
            <a:r>
              <a:rPr lang="en-US" sz="1600" b="1" dirty="0">
                <a:solidFill>
                  <a:srgbClr val="C00000"/>
                </a:solidFill>
              </a:rPr>
              <a:t>Note that parts of the IF  THEN ELSE block can be not be deleted. Each block must always have a conditional , else and end instruction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F6018-F2F2-4E22-A3AC-EBA2D25AD5D4}"/>
              </a:ext>
            </a:extLst>
          </p:cNvPr>
          <p:cNvSpPr/>
          <p:nvPr/>
        </p:nvSpPr>
        <p:spPr>
          <a:xfrm>
            <a:off x="1037982" y="1650802"/>
            <a:ext cx="7898524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37920"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655320" algn="l"/>
              </a:tabLs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Example:  Calculate Admission rate based upon age</a:t>
            </a:r>
          </a:p>
        </p:txBody>
      </p:sp>
    </p:spTree>
    <p:extLst>
      <p:ext uri="{BB962C8B-B14F-4D97-AF65-F5344CB8AC3E}">
        <p14:creationId xmlns:p14="http://schemas.microsoft.com/office/powerpoint/2010/main" val="3732119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13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0A8F4A-C5BF-4581-9EC1-FFB28BA42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CST1101 Decision Making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2C7BA1-A88F-4809-BAB8-0F7594CC1531}"/>
              </a:ext>
            </a:extLst>
          </p:cNvPr>
          <p:cNvGrpSpPr/>
          <p:nvPr/>
        </p:nvGrpSpPr>
        <p:grpSpPr>
          <a:xfrm>
            <a:off x="5144367" y="136525"/>
            <a:ext cx="3693682" cy="1931432"/>
            <a:chOff x="1153526" y="1690308"/>
            <a:chExt cx="3693682" cy="185933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75EA05-04A6-4BA0-B496-C1BE0EB8CC52}"/>
                </a:ext>
              </a:extLst>
            </p:cNvPr>
            <p:cNvGrpSpPr/>
            <p:nvPr/>
          </p:nvGrpSpPr>
          <p:grpSpPr>
            <a:xfrm>
              <a:off x="1687867" y="1690308"/>
              <a:ext cx="3159341" cy="1612208"/>
              <a:chOff x="1306127" y="1326301"/>
              <a:chExt cx="3869554" cy="2340223"/>
            </a:xfrm>
          </p:grpSpPr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6CCFBD51-6980-4799-8D0F-A0F82E00347F}"/>
                  </a:ext>
                </a:extLst>
              </p:cNvPr>
              <p:cNvSpPr/>
              <p:nvPr/>
            </p:nvSpPr>
            <p:spPr>
              <a:xfrm>
                <a:off x="1306127" y="1326301"/>
                <a:ext cx="3869554" cy="2340223"/>
              </a:xfrm>
              <a:prstGeom prst="rightArrow">
                <a:avLst/>
              </a:prstGeom>
              <a:solidFill>
                <a:srgbClr val="A9C7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B925F5B-93FC-4E70-ACA8-0E6E4F4A8B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06127" y="1956083"/>
                <a:ext cx="3301383" cy="1100461"/>
              </a:xfrm>
              <a:prstGeom prst="rect">
                <a:avLst/>
              </a:prstGeom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A889883-62E0-48D8-8CF8-94898D471142}"/>
                </a:ext>
              </a:extLst>
            </p:cNvPr>
            <p:cNvSpPr/>
            <p:nvPr/>
          </p:nvSpPr>
          <p:spPr>
            <a:xfrm>
              <a:off x="1153526" y="2780197"/>
              <a:ext cx="333800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Challenge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A365F76-F26B-4E99-B134-F4727E6EE5BD}"/>
              </a:ext>
            </a:extLst>
          </p:cNvPr>
          <p:cNvSpPr txBox="1"/>
          <p:nvPr/>
        </p:nvSpPr>
        <p:spPr>
          <a:xfrm>
            <a:off x="3103487" y="220060"/>
            <a:ext cx="2040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Practice!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3C58EA-5440-4754-870C-057705140C5E}"/>
              </a:ext>
            </a:extLst>
          </p:cNvPr>
          <p:cNvSpPr/>
          <p:nvPr/>
        </p:nvSpPr>
        <p:spPr>
          <a:xfrm>
            <a:off x="622737" y="2176957"/>
            <a:ext cx="8215311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137920" lvl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55320" algn="l"/>
              </a:tabLst>
            </a:pPr>
            <a:r>
              <a:rPr lang="en-US" sz="2000" dirty="0"/>
              <a:t>Prompt the user for a test score. Based upon the score, write out the letter grade - &gt;90 A  ,  80-89 B,   70-79 C, &lt; 70  F</a:t>
            </a:r>
          </a:p>
          <a:p>
            <a:pPr marL="457200" marR="1137920" lvl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55320" algn="l"/>
              </a:tabLst>
            </a:pPr>
            <a:endParaRPr lang="en-US" sz="2000" dirty="0"/>
          </a:p>
          <a:p>
            <a:pPr marL="457200" marR="1137920" lvl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55320" algn="l"/>
              </a:tabLst>
            </a:pPr>
            <a:r>
              <a:rPr lang="en-US" sz="2000" dirty="0"/>
              <a:t>Prompt for the score for Team A, then for the score of Team B. Write out the name of the winning team, or TIE</a:t>
            </a:r>
          </a:p>
          <a:p>
            <a:pPr marL="457200" marR="1137920" lvl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55320" algn="l"/>
              </a:tabLst>
            </a:pPr>
            <a:endParaRPr lang="en-US" sz="2000" dirty="0"/>
          </a:p>
          <a:p>
            <a:pPr marL="457200" marR="1137920" lvl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55320" algn="l"/>
              </a:tabLst>
            </a:pPr>
            <a:r>
              <a:rPr lang="en-US" sz="2000" dirty="0"/>
              <a:t>Prompt the user for  a red color , blue color, green color. Check that the inputs are &gt; 0 and also &lt; 255. If the input is &lt; 0 , set that color to zero. If it is greater than 255, set that color to 255.</a:t>
            </a:r>
          </a:p>
          <a:p>
            <a:pPr marL="457200" marR="1137920" lvl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55320" algn="l"/>
              </a:tabLst>
            </a:pPr>
            <a:endParaRPr lang="en-US" sz="2000" dirty="0"/>
          </a:p>
          <a:p>
            <a:pPr marL="457200" marR="1137920" lvl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55320" algn="l"/>
              </a:tabLst>
            </a:pPr>
            <a:r>
              <a:rPr lang="en-US" sz="2000" dirty="0"/>
              <a:t>Convert Military times hours to civilian:  2000  is  8pm,  0  is </a:t>
            </a:r>
            <a:r>
              <a:rPr lang="en-US" sz="2000" dirty="0" err="1"/>
              <a:t>midnite</a:t>
            </a:r>
            <a:r>
              <a:rPr lang="en-US" sz="2000" dirty="0"/>
              <a:t>,  700 is  7 am  and 1200 is noon.</a:t>
            </a:r>
          </a:p>
        </p:txBody>
      </p:sp>
    </p:spTree>
    <p:extLst>
      <p:ext uri="{BB962C8B-B14F-4D97-AF65-F5344CB8AC3E}">
        <p14:creationId xmlns:p14="http://schemas.microsoft.com/office/powerpoint/2010/main" val="69853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D9E4D-E738-41B5-9E36-4C1FCBB0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Decision Making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387D6-B223-49A2-A379-55158E6B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ED4FF-C9BE-4ABA-90DF-35088D0E51C8}"/>
              </a:ext>
            </a:extLst>
          </p:cNvPr>
          <p:cNvSpPr txBox="1"/>
          <p:nvPr/>
        </p:nvSpPr>
        <p:spPr>
          <a:xfrm>
            <a:off x="746235" y="2134520"/>
            <a:ext cx="80456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Computers can make “decisions” by executing certain commands in certain scenarios, while avoiding other commands.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Each computer decision starts with a Yes or No question. Based upon the answer the computer will execute on chain of instructions.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general term for this type of construct is   IF – THEN – ELSE. 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IF -  a yes or no questions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THEN – Do these instructions if the IF is true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ELSE  -   Do this instructions if the IF question is false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549040-40B0-4EDD-B3B9-BBA64CE48034}"/>
              </a:ext>
            </a:extLst>
          </p:cNvPr>
          <p:cNvSpPr txBox="1"/>
          <p:nvPr/>
        </p:nvSpPr>
        <p:spPr>
          <a:xfrm>
            <a:off x="1135117" y="1116211"/>
            <a:ext cx="4480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COMPUTER DECISIONS</a:t>
            </a:r>
          </a:p>
        </p:txBody>
      </p:sp>
    </p:spTree>
    <p:extLst>
      <p:ext uri="{BB962C8B-B14F-4D97-AF65-F5344CB8AC3E}">
        <p14:creationId xmlns:p14="http://schemas.microsoft.com/office/powerpoint/2010/main" val="1075489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D9E4D-E738-41B5-9E36-4C1FCBB0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Decision Making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387D6-B223-49A2-A379-55158E6B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3</a:t>
            </a:fld>
            <a:endParaRPr lang="en-US"/>
          </a:p>
        </p:txBody>
      </p:sp>
      <p:pic>
        <p:nvPicPr>
          <p:cNvPr id="8" name="image1.jpeg">
            <a:extLst>
              <a:ext uri="{FF2B5EF4-FFF2-40B4-BE49-F238E27FC236}">
                <a16:creationId xmlns:a16="http://schemas.microsoft.com/office/drawing/2014/main" id="{45888258-8134-4120-826E-779EDC8D5BE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114097"/>
            <a:ext cx="3430905" cy="40951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F75CCC-4855-483F-A7B1-9814A7721185}"/>
              </a:ext>
            </a:extLst>
          </p:cNvPr>
          <p:cNvSpPr txBox="1"/>
          <p:nvPr/>
        </p:nvSpPr>
        <p:spPr>
          <a:xfrm>
            <a:off x="504497" y="2427890"/>
            <a:ext cx="249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IF :       </a:t>
            </a:r>
            <a:r>
              <a:rPr lang="en-US" dirty="0"/>
              <a:t>Temperature &gt; 70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9E903B-24A9-46D3-84F0-2128FE91FEFC}"/>
              </a:ext>
            </a:extLst>
          </p:cNvPr>
          <p:cNvSpPr txBox="1"/>
          <p:nvPr/>
        </p:nvSpPr>
        <p:spPr>
          <a:xfrm>
            <a:off x="504497" y="3117878"/>
            <a:ext cx="308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THEN:</a:t>
            </a:r>
            <a:r>
              <a:rPr lang="en-US" dirty="0"/>
              <a:t>   Wear short sleeve shirt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A002C4-3770-497B-AD67-EFF40EA84144}"/>
              </a:ext>
            </a:extLst>
          </p:cNvPr>
          <p:cNvSpPr txBox="1"/>
          <p:nvPr/>
        </p:nvSpPr>
        <p:spPr>
          <a:xfrm>
            <a:off x="504497" y="3876113"/>
            <a:ext cx="225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ELSE:</a:t>
            </a:r>
            <a:r>
              <a:rPr lang="en-US" dirty="0"/>
              <a:t>    Wear  Sweater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F025B2-6ECB-48A3-A8E7-ABA6BE4B3343}"/>
              </a:ext>
            </a:extLst>
          </p:cNvPr>
          <p:cNvSpPr txBox="1"/>
          <p:nvPr/>
        </p:nvSpPr>
        <p:spPr>
          <a:xfrm>
            <a:off x="1550277" y="5366918"/>
            <a:ext cx="523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Notice with only 1 IF, there are only choices of 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F908F0-2944-46ED-8E0B-D0DABC4B1B8F}"/>
              </a:ext>
            </a:extLst>
          </p:cNvPr>
          <p:cNvSpPr txBox="1"/>
          <p:nvPr/>
        </p:nvSpPr>
        <p:spPr>
          <a:xfrm>
            <a:off x="4239528" y="157716"/>
            <a:ext cx="4480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COMPUTER DECISIONS</a:t>
            </a:r>
          </a:p>
        </p:txBody>
      </p:sp>
    </p:spTree>
    <p:extLst>
      <p:ext uri="{BB962C8B-B14F-4D97-AF65-F5344CB8AC3E}">
        <p14:creationId xmlns:p14="http://schemas.microsoft.com/office/powerpoint/2010/main" val="37426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D9E4D-E738-41B5-9E36-4C1FCBB0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Decision Making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387D6-B223-49A2-A379-55158E6B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F908F0-2944-46ED-8E0B-D0DABC4B1B8F}"/>
              </a:ext>
            </a:extLst>
          </p:cNvPr>
          <p:cNvSpPr txBox="1"/>
          <p:nvPr/>
        </p:nvSpPr>
        <p:spPr>
          <a:xfrm>
            <a:off x="3322587" y="338785"/>
            <a:ext cx="5394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MAKING THE IF STATEMENT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459FB7-857C-43FF-8EEF-8F1F23072606}"/>
              </a:ext>
            </a:extLst>
          </p:cNvPr>
          <p:cNvSpPr/>
          <p:nvPr/>
        </p:nvSpPr>
        <p:spPr>
          <a:xfrm>
            <a:off x="457201" y="1161140"/>
            <a:ext cx="7898524" cy="4983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137920" lvl="0" indent="-3429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55320" algn="l"/>
              </a:tabLst>
            </a:pPr>
            <a:r>
              <a:rPr lang="en-US" sz="2000" dirty="0"/>
              <a:t>In order to construct a selection statement we must first identify the question or condition that needs to be evaluated</a:t>
            </a:r>
          </a:p>
          <a:p>
            <a:pPr>
              <a:spcBef>
                <a:spcPts val="25"/>
              </a:spcBef>
            </a:pPr>
            <a:r>
              <a:rPr lang="en-US" sz="2000" dirty="0"/>
              <a:t> </a:t>
            </a:r>
          </a:p>
          <a:p>
            <a:pPr marL="342900" indent="-342900">
              <a:spcBef>
                <a:spcPts val="25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We can then construct a relational statement that can be tested in order to determine if that particular condition exists. For example:</a:t>
            </a:r>
          </a:p>
          <a:p>
            <a:pPr marL="800100" marR="0" lvl="1" indent="-342900">
              <a:spcBef>
                <a:spcPts val="545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882650" algn="l"/>
              </a:tabLst>
            </a:pPr>
            <a:r>
              <a:rPr lang="en-US" sz="2000" dirty="0"/>
              <a:t>Is variable a greater than variable b?</a:t>
            </a:r>
          </a:p>
          <a:p>
            <a:pPr marL="800100" marR="0" lvl="1" indent="-342900">
              <a:spcBef>
                <a:spcPts val="425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882650" algn="l"/>
              </a:tabLst>
            </a:pPr>
            <a:r>
              <a:rPr lang="en-US" sz="2000" dirty="0"/>
              <a:t>Is variable c equal to variable d?</a:t>
            </a:r>
          </a:p>
          <a:p>
            <a:pPr marL="800100" marR="0" lvl="1" indent="-342900">
              <a:spcBef>
                <a:spcPts val="43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882650" algn="l"/>
              </a:tabLst>
            </a:pPr>
            <a:r>
              <a:rPr lang="en-US" sz="2000" dirty="0"/>
              <a:t>Is variable e less than or equal to variable f?</a:t>
            </a:r>
          </a:p>
          <a:p>
            <a:pPr>
              <a:spcBef>
                <a:spcPts val="15"/>
              </a:spcBef>
            </a:pPr>
            <a:r>
              <a:rPr lang="en-US" sz="2000" dirty="0"/>
              <a:t> </a:t>
            </a:r>
          </a:p>
          <a:p>
            <a:pPr marL="342900" marR="137541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55320" algn="l"/>
              </a:tabLst>
            </a:pPr>
            <a:r>
              <a:rPr lang="en-US" sz="2000" dirty="0"/>
              <a:t>The answers to all of the questions above can be answered as either True or False.</a:t>
            </a:r>
          </a:p>
          <a:p>
            <a:pPr>
              <a:spcBef>
                <a:spcPts val="30"/>
              </a:spcBef>
            </a:pPr>
            <a:r>
              <a:rPr lang="en-US" sz="2000" dirty="0"/>
              <a:t> </a:t>
            </a:r>
          </a:p>
          <a:p>
            <a:pPr marL="342900" marR="134747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55320" algn="l"/>
              </a:tabLst>
            </a:pPr>
            <a:r>
              <a:rPr lang="en-US" sz="2000" dirty="0"/>
              <a:t>We call these “Boolean Conditions” or “Boolean Expressions” after the English mathematician George Boole</a:t>
            </a:r>
          </a:p>
        </p:txBody>
      </p:sp>
    </p:spTree>
    <p:extLst>
      <p:ext uri="{BB962C8B-B14F-4D97-AF65-F5344CB8AC3E}">
        <p14:creationId xmlns:p14="http://schemas.microsoft.com/office/powerpoint/2010/main" val="336151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D9E4D-E738-41B5-9E36-4C1FCBB0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Decision Making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387D6-B223-49A2-A379-55158E6B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F908F0-2944-46ED-8E0B-D0DABC4B1B8F}"/>
              </a:ext>
            </a:extLst>
          </p:cNvPr>
          <p:cNvSpPr txBox="1"/>
          <p:nvPr/>
        </p:nvSpPr>
        <p:spPr>
          <a:xfrm>
            <a:off x="3322587" y="338785"/>
            <a:ext cx="5394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MAKING THE IF STATEMENT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459FB7-857C-43FF-8EEF-8F1F23072606}"/>
              </a:ext>
            </a:extLst>
          </p:cNvPr>
          <p:cNvSpPr/>
          <p:nvPr/>
        </p:nvSpPr>
        <p:spPr>
          <a:xfrm>
            <a:off x="509752" y="2191153"/>
            <a:ext cx="78985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	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Relational Operator			Description	</a:t>
            </a: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lvl="3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&lt;				Less than</a:t>
            </a:r>
          </a:p>
          <a:p>
            <a:pPr lvl="3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lvl="3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&lt;=				Less than or equal to</a:t>
            </a:r>
          </a:p>
          <a:p>
            <a:pPr lvl="3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lvl="3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&gt;				Greater than</a:t>
            </a:r>
          </a:p>
          <a:p>
            <a:pPr lvl="3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lvl="3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&gt;=				Greater than or equal to</a:t>
            </a:r>
          </a:p>
          <a:p>
            <a:pPr lvl="3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lvl="3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=				Equal to</a:t>
            </a:r>
          </a:p>
          <a:p>
            <a:pPr lvl="3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lvl="3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!=				Not equal to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408DB8-CDDF-438D-BE88-AEB2459870EB}"/>
              </a:ext>
            </a:extLst>
          </p:cNvPr>
          <p:cNvSpPr/>
          <p:nvPr/>
        </p:nvSpPr>
        <p:spPr>
          <a:xfrm>
            <a:off x="1481959" y="1161140"/>
            <a:ext cx="687376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37920"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655320" algn="l"/>
              </a:tabLst>
            </a:pPr>
            <a:r>
              <a:rPr lang="en-US" sz="2000" dirty="0"/>
              <a:t>Often an IF statement uses a relational operator to compare two variables or values.  </a:t>
            </a:r>
          </a:p>
          <a:p>
            <a:pPr>
              <a:spcBef>
                <a:spcPts val="25"/>
              </a:spcBef>
            </a:pPr>
            <a:r>
              <a:rPr lang="en-US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0280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D9E4D-E738-41B5-9E36-4C1FCBB0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Decision Making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387D6-B223-49A2-A379-55158E6B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F908F0-2944-46ED-8E0B-D0DABC4B1B8F}"/>
              </a:ext>
            </a:extLst>
          </p:cNvPr>
          <p:cNvSpPr txBox="1"/>
          <p:nvPr/>
        </p:nvSpPr>
        <p:spPr>
          <a:xfrm>
            <a:off x="3322587" y="338785"/>
            <a:ext cx="4280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EXAMPLES OF AN “IF”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459FB7-857C-43FF-8EEF-8F1F23072606}"/>
              </a:ext>
            </a:extLst>
          </p:cNvPr>
          <p:cNvSpPr/>
          <p:nvPr/>
        </p:nvSpPr>
        <p:spPr>
          <a:xfrm>
            <a:off x="309689" y="1582340"/>
            <a:ext cx="78985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	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if   (total  &gt;   5)</a:t>
            </a:r>
          </a:p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                if   (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number_grades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  =  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total_tests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	if   (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tax_rate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&gt;  .0883) </a:t>
            </a:r>
          </a:p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038B86-4CF3-458F-B8D0-9E7B8F8CAE57}"/>
              </a:ext>
            </a:extLst>
          </p:cNvPr>
          <p:cNvSpPr/>
          <p:nvPr/>
        </p:nvSpPr>
        <p:spPr>
          <a:xfrm>
            <a:off x="788276" y="3429000"/>
            <a:ext cx="78985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137920" lvl="0" indent="-3429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55320" algn="l"/>
              </a:tabLst>
            </a:pPr>
            <a:r>
              <a:rPr lang="en-US" sz="2000" dirty="0"/>
              <a:t>Generally one part of the IF is a variable</a:t>
            </a:r>
          </a:p>
          <a:p>
            <a:pPr marL="342900" marR="1137920" lvl="0" indent="-3429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55320" algn="l"/>
              </a:tabLst>
            </a:pPr>
            <a:endParaRPr lang="en-US" sz="2000" dirty="0"/>
          </a:p>
          <a:p>
            <a:pPr marL="342900" marR="1137920" lvl="0" indent="-3429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55320" algn="l"/>
              </a:tabLst>
            </a:pPr>
            <a:r>
              <a:rPr lang="en-US" sz="2000" dirty="0"/>
              <a:t>For now we work with variables that hold integers or decimals.  There are extra considerations covered later for String variables.</a:t>
            </a:r>
          </a:p>
          <a:p>
            <a:pPr marL="342900" marR="1137920" lvl="0" indent="-3429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55320" algn="l"/>
              </a:tabLst>
            </a:pPr>
            <a:endParaRPr lang="en-US" sz="2000" dirty="0"/>
          </a:p>
          <a:p>
            <a:pPr marL="342900" marR="1137920" lvl="0" indent="-3429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55320" algn="l"/>
              </a:tabLst>
            </a:pPr>
            <a:r>
              <a:rPr lang="en-US" sz="2000" dirty="0"/>
              <a:t>Some programming languages use slightly different formats for relational operators, such as ==   for  =  .</a:t>
            </a:r>
          </a:p>
          <a:p>
            <a:pPr marL="342900" marR="1137920" lvl="0" indent="-3429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55320" algn="l"/>
              </a:tabLst>
            </a:pPr>
            <a:endParaRPr lang="en-US" sz="2000" dirty="0"/>
          </a:p>
          <a:p>
            <a:pPr marL="342900" marR="1137920" lvl="0" indent="-3429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55320" algn="l"/>
              </a:tabLst>
            </a:pPr>
            <a:endParaRPr lang="en-US" sz="2000" dirty="0"/>
          </a:p>
          <a:p>
            <a:pPr>
              <a:spcBef>
                <a:spcPts val="25"/>
              </a:spcBef>
            </a:pPr>
            <a:r>
              <a:rPr lang="en-US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7048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D9E4D-E738-41B5-9E36-4C1FCBB0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Decision Making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387D6-B223-49A2-A379-55158E6B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F908F0-2944-46ED-8E0B-D0DABC4B1B8F}"/>
              </a:ext>
            </a:extLst>
          </p:cNvPr>
          <p:cNvSpPr txBox="1"/>
          <p:nvPr/>
        </p:nvSpPr>
        <p:spPr>
          <a:xfrm>
            <a:off x="3322587" y="338785"/>
            <a:ext cx="2614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IF THEN ELSE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459FB7-857C-43FF-8EEF-8F1F23072606}"/>
              </a:ext>
            </a:extLst>
          </p:cNvPr>
          <p:cNvSpPr/>
          <p:nvPr/>
        </p:nvSpPr>
        <p:spPr>
          <a:xfrm>
            <a:off x="788276" y="1961971"/>
            <a:ext cx="78985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	if (</a:t>
            </a:r>
            <a:r>
              <a:rPr lang="en-US" dirty="0" err="1"/>
              <a:t>Boolean_condition</a:t>
            </a:r>
            <a:r>
              <a:rPr lang="en-US" dirty="0"/>
              <a:t>)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                      THEN</a:t>
            </a:r>
          </a:p>
          <a:p>
            <a:endParaRPr lang="en-US" dirty="0"/>
          </a:p>
          <a:p>
            <a:r>
              <a:rPr lang="en-US" dirty="0"/>
              <a:t>                                   statement(s)  -  when Boolean condition is true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                       ELSE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		statement(s)  -  when Boolean condition is true</a:t>
            </a:r>
          </a:p>
          <a:p>
            <a:br>
              <a:rPr lang="en-US" dirty="0"/>
            </a:b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B20B77-B81D-4DD4-8754-39AD8124A8E2}"/>
              </a:ext>
            </a:extLst>
          </p:cNvPr>
          <p:cNvSpPr txBox="1"/>
          <p:nvPr/>
        </p:nvSpPr>
        <p:spPr>
          <a:xfrm>
            <a:off x="788276" y="1103610"/>
            <a:ext cx="81332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The main construct in decision making is an IF THE ELSE BLOCK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46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D9E4D-E738-41B5-9E36-4C1FCBB0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CST1101 Decision Making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387D6-B223-49A2-A379-55158E6B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459FB7-857C-43FF-8EEF-8F1F23072606}"/>
              </a:ext>
            </a:extLst>
          </p:cNvPr>
          <p:cNvSpPr/>
          <p:nvPr/>
        </p:nvSpPr>
        <p:spPr>
          <a:xfrm>
            <a:off x="1100227" y="1962328"/>
            <a:ext cx="2795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x = 5</a:t>
            </a:r>
          </a:p>
          <a:p>
            <a:r>
              <a:rPr lang="en-US" dirty="0"/>
              <a:t> y = 5</a:t>
            </a:r>
          </a:p>
          <a:p>
            <a:r>
              <a:rPr lang="en-US" dirty="0"/>
              <a:t>IF (x &gt; y) </a:t>
            </a:r>
          </a:p>
          <a:p>
            <a:r>
              <a:rPr lang="en-US" dirty="0"/>
              <a:t>     THEN</a:t>
            </a:r>
          </a:p>
          <a:p>
            <a:r>
              <a:rPr lang="en-US" dirty="0"/>
              <a:t>              z = 10</a:t>
            </a:r>
          </a:p>
          <a:p>
            <a:r>
              <a:rPr lang="en-US" dirty="0"/>
              <a:t>      ELSE </a:t>
            </a:r>
          </a:p>
          <a:p>
            <a:r>
              <a:rPr lang="en-US" dirty="0"/>
              <a:t>              z =  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B20B77-B81D-4DD4-8754-39AD8124A8E2}"/>
              </a:ext>
            </a:extLst>
          </p:cNvPr>
          <p:cNvSpPr txBox="1"/>
          <p:nvPr/>
        </p:nvSpPr>
        <p:spPr>
          <a:xfrm>
            <a:off x="457200" y="1324640"/>
            <a:ext cx="7155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What if the value of  z after these IF THEN ELSE blocks?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0AB914-CA08-4196-92F5-5F83FD587E3F}"/>
              </a:ext>
            </a:extLst>
          </p:cNvPr>
          <p:cNvGrpSpPr/>
          <p:nvPr/>
        </p:nvGrpSpPr>
        <p:grpSpPr>
          <a:xfrm>
            <a:off x="5325148" y="-42579"/>
            <a:ext cx="3361652" cy="1612208"/>
            <a:chOff x="1485556" y="1690308"/>
            <a:chExt cx="3361652" cy="1612208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022C488B-7A03-48EA-B90B-82F94D05A32F}"/>
                </a:ext>
              </a:extLst>
            </p:cNvPr>
            <p:cNvSpPr/>
            <p:nvPr/>
          </p:nvSpPr>
          <p:spPr>
            <a:xfrm>
              <a:off x="1687867" y="1690308"/>
              <a:ext cx="3159341" cy="1612208"/>
            </a:xfrm>
            <a:prstGeom prst="rightArrow">
              <a:avLst/>
            </a:prstGeom>
            <a:solidFill>
              <a:srgbClr val="A9C7F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7B0EF54-A802-4355-90E6-B95CB52E8AC0}"/>
                </a:ext>
              </a:extLst>
            </p:cNvPr>
            <p:cNvSpPr/>
            <p:nvPr/>
          </p:nvSpPr>
          <p:spPr>
            <a:xfrm>
              <a:off x="1485556" y="2090730"/>
              <a:ext cx="333800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Challenge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D0953F-B36F-4AEB-A8F6-A7DD042C65CA}"/>
              </a:ext>
            </a:extLst>
          </p:cNvPr>
          <p:cNvSpPr/>
          <p:nvPr/>
        </p:nvSpPr>
        <p:spPr>
          <a:xfrm>
            <a:off x="4973288" y="1901001"/>
            <a:ext cx="2795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x = 5</a:t>
            </a:r>
          </a:p>
          <a:p>
            <a:r>
              <a:rPr lang="en-US" dirty="0"/>
              <a:t> y = 5</a:t>
            </a:r>
          </a:p>
          <a:p>
            <a:r>
              <a:rPr lang="en-US" dirty="0"/>
              <a:t>IF(x &gt;= y) </a:t>
            </a:r>
          </a:p>
          <a:p>
            <a:r>
              <a:rPr lang="en-US" dirty="0"/>
              <a:t>     THEN</a:t>
            </a:r>
          </a:p>
          <a:p>
            <a:r>
              <a:rPr lang="en-US" dirty="0"/>
              <a:t>              z = 10</a:t>
            </a:r>
          </a:p>
          <a:p>
            <a:r>
              <a:rPr lang="en-US" dirty="0"/>
              <a:t>      ELSE </a:t>
            </a:r>
          </a:p>
          <a:p>
            <a:r>
              <a:rPr lang="en-US" dirty="0"/>
              <a:t>              z =   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778CFC-CE64-4CFA-A5F4-A641C2213DFA}"/>
              </a:ext>
            </a:extLst>
          </p:cNvPr>
          <p:cNvSpPr/>
          <p:nvPr/>
        </p:nvSpPr>
        <p:spPr>
          <a:xfrm>
            <a:off x="916295" y="4179908"/>
            <a:ext cx="2795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x = 4</a:t>
            </a:r>
          </a:p>
          <a:p>
            <a:r>
              <a:rPr lang="en-US" dirty="0"/>
              <a:t> y = 3</a:t>
            </a:r>
          </a:p>
          <a:p>
            <a:r>
              <a:rPr lang="en-US" dirty="0"/>
              <a:t>IF(x &gt; y) </a:t>
            </a:r>
          </a:p>
          <a:p>
            <a:r>
              <a:rPr lang="en-US" dirty="0"/>
              <a:t>     THEN</a:t>
            </a:r>
          </a:p>
          <a:p>
            <a:r>
              <a:rPr lang="en-US" dirty="0"/>
              <a:t>              z = 8</a:t>
            </a:r>
          </a:p>
          <a:p>
            <a:r>
              <a:rPr lang="en-US" dirty="0"/>
              <a:t>      ELSE </a:t>
            </a:r>
          </a:p>
          <a:p>
            <a:r>
              <a:rPr lang="en-US" dirty="0"/>
              <a:t>              z =  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C02F6D-6445-427A-8473-4AC75A87DB4B}"/>
              </a:ext>
            </a:extLst>
          </p:cNvPr>
          <p:cNvSpPr/>
          <p:nvPr/>
        </p:nvSpPr>
        <p:spPr>
          <a:xfrm>
            <a:off x="4816612" y="4077443"/>
            <a:ext cx="2795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x = 4</a:t>
            </a:r>
          </a:p>
          <a:p>
            <a:r>
              <a:rPr lang="en-US" dirty="0"/>
              <a:t> y = 3</a:t>
            </a:r>
          </a:p>
          <a:p>
            <a:r>
              <a:rPr lang="en-US" dirty="0"/>
              <a:t>IF(x &lt; y) </a:t>
            </a:r>
          </a:p>
          <a:p>
            <a:r>
              <a:rPr lang="en-US" dirty="0"/>
              <a:t>     THEN</a:t>
            </a:r>
          </a:p>
          <a:p>
            <a:r>
              <a:rPr lang="en-US" dirty="0"/>
              <a:t>              z = 9</a:t>
            </a:r>
          </a:p>
          <a:p>
            <a:r>
              <a:rPr lang="en-US" dirty="0"/>
              <a:t>      ELSE </a:t>
            </a:r>
          </a:p>
          <a:p>
            <a:r>
              <a:rPr lang="en-US" dirty="0"/>
              <a:t>              z =   34</a:t>
            </a:r>
          </a:p>
        </p:txBody>
      </p:sp>
    </p:spTree>
    <p:extLst>
      <p:ext uri="{BB962C8B-B14F-4D97-AF65-F5344CB8AC3E}">
        <p14:creationId xmlns:p14="http://schemas.microsoft.com/office/powerpoint/2010/main" val="2422728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D9E4D-E738-41B5-9E36-4C1FCBB0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CST1101 Decision Making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387D6-B223-49A2-A379-55158E6B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074474-183A-448A-830C-95970202BDF0}"/>
              </a:ext>
            </a:extLst>
          </p:cNvPr>
          <p:cNvSpPr txBox="1"/>
          <p:nvPr/>
        </p:nvSpPr>
        <p:spPr>
          <a:xfrm>
            <a:off x="3322587" y="338785"/>
            <a:ext cx="4913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LANGUAGE DIFFERENCES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53B96B-1E73-4CC6-A6FD-7D344F667EE4}"/>
              </a:ext>
            </a:extLst>
          </p:cNvPr>
          <p:cNvSpPr/>
          <p:nvPr/>
        </p:nvSpPr>
        <p:spPr>
          <a:xfrm>
            <a:off x="1051035" y="1379482"/>
            <a:ext cx="789852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137920" lvl="0" indent="-3429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55320" algn="l"/>
              </a:tabLst>
            </a:pPr>
            <a:r>
              <a:rPr lang="en-US" sz="2000" dirty="0"/>
              <a:t>Different languages have different approaches to making IF THEN ELSE BLOCKS:</a:t>
            </a:r>
          </a:p>
          <a:p>
            <a:pPr marL="342900" marR="1137920" lvl="0" indent="-3429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55320" algn="l"/>
              </a:tabLst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A6A2EC-BAF3-44AC-B0C5-140BF0F45CF4}"/>
              </a:ext>
            </a:extLst>
          </p:cNvPr>
          <p:cNvSpPr txBox="1"/>
          <p:nvPr/>
        </p:nvSpPr>
        <p:spPr>
          <a:xfrm>
            <a:off x="5040548" y="2924727"/>
            <a:ext cx="306205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(</a:t>
            </a:r>
            <a:r>
              <a:rPr lang="en-US" dirty="0" err="1"/>
              <a:t>boolean_condition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//  then statements</a:t>
            </a:r>
            <a:br>
              <a:rPr lang="en-US" dirty="0"/>
            </a:br>
            <a:r>
              <a:rPr lang="en-US" dirty="0"/>
              <a:t>}</a:t>
            </a:r>
          </a:p>
          <a:p>
            <a:r>
              <a:rPr lang="en-US" dirty="0"/>
              <a:t>else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// else statement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Instructions after IF THEN ELSE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FBAC7-E1C8-4CF8-89BD-61037BB37A65}"/>
              </a:ext>
            </a:extLst>
          </p:cNvPr>
          <p:cNvSpPr txBox="1"/>
          <p:nvPr/>
        </p:nvSpPr>
        <p:spPr>
          <a:xfrm>
            <a:off x="5122848" y="2228611"/>
            <a:ext cx="1112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JAVA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198F35-341A-464F-A8E3-3C714E21BCC2}"/>
              </a:ext>
            </a:extLst>
          </p:cNvPr>
          <p:cNvSpPr txBox="1"/>
          <p:nvPr/>
        </p:nvSpPr>
        <p:spPr>
          <a:xfrm>
            <a:off x="1481958" y="3046716"/>
            <a:ext cx="30620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(</a:t>
            </a:r>
            <a:r>
              <a:rPr lang="en-US" dirty="0" err="1"/>
              <a:t>boolean_condition</a:t>
            </a:r>
            <a:r>
              <a:rPr lang="en-US" dirty="0"/>
              <a:t>):</a:t>
            </a:r>
          </a:p>
          <a:p>
            <a:r>
              <a:rPr lang="en-US" dirty="0"/>
              <a:t>    then statements indented</a:t>
            </a:r>
          </a:p>
          <a:p>
            <a:endParaRPr lang="en-US" dirty="0"/>
          </a:p>
          <a:p>
            <a:r>
              <a:rPr lang="en-US" dirty="0"/>
              <a:t>else:</a:t>
            </a:r>
          </a:p>
          <a:p>
            <a:r>
              <a:rPr lang="en-US" dirty="0"/>
              <a:t>     else statements indented</a:t>
            </a:r>
          </a:p>
          <a:p>
            <a:endParaRPr lang="en-US" dirty="0"/>
          </a:p>
          <a:p>
            <a:r>
              <a:rPr lang="en-US" dirty="0"/>
              <a:t>Instructions after IF THEN ELSE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629BF9-7059-4AB4-B7A7-9B7491437C91}"/>
              </a:ext>
            </a:extLst>
          </p:cNvPr>
          <p:cNvSpPr txBox="1"/>
          <p:nvPr/>
        </p:nvSpPr>
        <p:spPr>
          <a:xfrm>
            <a:off x="1714906" y="2228611"/>
            <a:ext cx="1805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PYTHON</a:t>
            </a:r>
          </a:p>
        </p:txBody>
      </p:sp>
    </p:spTree>
    <p:extLst>
      <p:ext uri="{BB962C8B-B14F-4D97-AF65-F5344CB8AC3E}">
        <p14:creationId xmlns:p14="http://schemas.microsoft.com/office/powerpoint/2010/main" val="1515446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2478</TotalTime>
  <Words>730</Words>
  <Application>Microsoft Office PowerPoint</Application>
  <PresentationFormat>On-screen Show (4:3)</PresentationFormat>
  <Paragraphs>179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Moody</dc:creator>
  <cp:lastModifiedBy>Douglas Moody</cp:lastModifiedBy>
  <cp:revision>56</cp:revision>
  <dcterms:created xsi:type="dcterms:W3CDTF">2017-08-29T23:04:30Z</dcterms:created>
  <dcterms:modified xsi:type="dcterms:W3CDTF">2018-08-14T03:07:48Z</dcterms:modified>
</cp:coreProperties>
</file>