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8C1A5DAF-4D26-4DF4-BD1C-C445C81BBE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AF632-9732-41FF-ABE6-04D4876128A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A5DAF-4D26-4DF4-BD1C-C445C81BBE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A5DAF-4D26-4DF4-BD1C-C445C81BBE0D}" type="datetimeFigureOut">
              <a:rPr lang="en-US" smtClean="0"/>
              <a:pPr/>
              <a:t>12/2/2012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1A5DAF-4D26-4DF4-BD1C-C445C81BBE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1A5DAF-4D26-4DF4-BD1C-C445C81BBE0D}" type="datetimeFigureOut">
              <a:rPr lang="en-US" smtClean="0"/>
              <a:pPr/>
              <a:t>12/2/2012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8AF632-9732-41FF-ABE6-04D4876128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1A5DAF-4D26-4DF4-BD1C-C445C81BBE0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1A5DAF-4D26-4DF4-BD1C-C445C81BBE0D}" type="datetimeFigureOut">
              <a:rPr lang="en-US" smtClean="0"/>
              <a:pPr/>
              <a:t>12/2/2012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1A5DAF-4D26-4DF4-BD1C-C445C81BBE0D}" type="datetimeFigureOut">
              <a:rPr lang="en-US" smtClean="0"/>
              <a:pPr/>
              <a:t>12/2/2012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A5DAF-4D26-4DF4-BD1C-C445C81BBE0D}" type="datetimeFigureOut">
              <a:rPr lang="en-US" smtClean="0"/>
              <a:pPr/>
              <a:t>12/2/2012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8AF632-9732-41FF-ABE6-04D4876128AB}" type="slidenum">
              <a:rPr lang="en-US" smtClean="0"/>
              <a:pPr/>
              <a:t>‹#›</a:t>
            </a:fld>
            <a:endParaRPr lang="en-US"/>
          </a:p>
        </p:txBody>
      </p:sp>
    </p:spTree>
  </p:cSld>
  <p:clrMapOvr>
    <a:masterClrMapping/>
  </p:clrMapOvr>
  <p:transition>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1A5DAF-4D26-4DF4-BD1C-C445C81BBE0D}" type="datetimeFigureOut">
              <a:rPr lang="en-US" smtClean="0"/>
              <a:pPr/>
              <a:t>12/2/2012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8AF632-9732-41FF-ABE6-04D4876128A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8C1A5DAF-4D26-4DF4-BD1C-C445C81BBE0D}" type="datetimeFigureOut">
              <a:rPr lang="en-US" smtClean="0"/>
              <a:pPr/>
              <a:t>12/2/2012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98AF632-9732-41FF-ABE6-04D4876128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8C1A5DAF-4D26-4DF4-BD1C-C445C81BBE0D}" type="datetimeFigureOut">
              <a:rPr lang="en-US" smtClean="0"/>
              <a:pPr/>
              <a:t>12/2/2012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D98AF632-9732-41FF-ABE6-04D4876128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circle/>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142999"/>
          </a:xfrm>
        </p:spPr>
        <p:txBody>
          <a:bodyPr>
            <a:normAutofit fontScale="90000"/>
          </a:bodyPr>
          <a:lstStyle/>
          <a:p>
            <a:pPr algn="ctr"/>
            <a:r>
              <a:rPr lang="en-US" sz="5400" dirty="0" smtClean="0"/>
              <a:t>SJOGREN’S SYNDROME</a:t>
            </a:r>
            <a:r>
              <a:rPr lang="en-US" dirty="0" smtClean="0"/>
              <a:t/>
            </a:r>
            <a:br>
              <a:rPr lang="en-US" dirty="0" smtClean="0"/>
            </a:br>
            <a:endParaRPr lang="en-US" sz="2400" dirty="0"/>
          </a:p>
        </p:txBody>
      </p:sp>
      <p:sp>
        <p:nvSpPr>
          <p:cNvPr id="3" name="Subtitle 2"/>
          <p:cNvSpPr>
            <a:spLocks noGrp="1"/>
          </p:cNvSpPr>
          <p:nvPr>
            <p:ph type="subTitle" idx="1"/>
          </p:nvPr>
        </p:nvSpPr>
        <p:spPr>
          <a:xfrm>
            <a:off x="1371600" y="3886200"/>
            <a:ext cx="6781800" cy="2286000"/>
          </a:xfrm>
        </p:spPr>
        <p:txBody>
          <a:bodyPr>
            <a:normAutofit/>
          </a:bodyPr>
          <a:lstStyle/>
          <a:p>
            <a:endParaRPr lang="en-US" dirty="0" smtClean="0"/>
          </a:p>
          <a:p>
            <a:endParaRPr lang="en-US" dirty="0" smtClean="0"/>
          </a:p>
          <a:p>
            <a:endParaRPr lang="en-US" dirty="0"/>
          </a:p>
          <a:p>
            <a:r>
              <a:rPr lang="en-US" sz="2400" dirty="0" smtClean="0"/>
              <a:t>		Presented by: Cheryl Ann Peters</a:t>
            </a:r>
            <a:endParaRPr lang="en-US" sz="2400" dirty="0"/>
          </a:p>
        </p:txBody>
      </p:sp>
      <p:pic>
        <p:nvPicPr>
          <p:cNvPr id="20482" name="Picture 2" descr="http://www.empowher.com/files/ebsco/images/si55551216.jpg"/>
          <p:cNvPicPr>
            <a:picLocks noChangeAspect="1" noChangeArrowheads="1"/>
          </p:cNvPicPr>
          <p:nvPr/>
        </p:nvPicPr>
        <p:blipFill>
          <a:blip r:embed="rId2" cstate="print"/>
          <a:stretch>
            <a:fillRect/>
          </a:stretch>
        </p:blipFill>
        <p:spPr bwMode="auto">
          <a:xfrm>
            <a:off x="2286000" y="1676400"/>
            <a:ext cx="4419600" cy="2878406"/>
          </a:xfrm>
          <a:prstGeom prst="rect">
            <a:avLst/>
          </a:prstGeom>
          <a:solidFill>
            <a:schemeClr val="bg1">
              <a:alpha val="62000"/>
            </a:schemeClr>
          </a:solidFill>
          <a:ln>
            <a:noFill/>
          </a:ln>
        </p:spPr>
      </p:pic>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sz="2400" dirty="0" smtClean="0"/>
              <a:t>*   A chronic, systemic and inflammatory autoimmune disease in which immune cells attack and destroy exocrine glands that produce tears and saliva. Characterized by an unusual accumulation (infiltration) of lymphocytes of the exocrine glands.</a:t>
            </a:r>
          </a:p>
          <a:p>
            <a:endParaRPr lang="en-US" sz="2400" dirty="0" smtClean="0"/>
          </a:p>
          <a:p>
            <a:pPr>
              <a:buNone/>
            </a:pPr>
            <a:r>
              <a:rPr lang="en-US" sz="2400" b="1" dirty="0" smtClean="0"/>
              <a:t>*   Primary </a:t>
            </a:r>
            <a:r>
              <a:rPr lang="en-US" sz="2400" b="1" dirty="0" err="1" smtClean="0"/>
              <a:t>Sjogren’s</a:t>
            </a:r>
            <a:r>
              <a:rPr lang="en-US" sz="2400" b="1" dirty="0" smtClean="0"/>
              <a:t> syndrome: </a:t>
            </a:r>
            <a:r>
              <a:rPr lang="en-US" sz="2400" dirty="0" smtClean="0"/>
              <a:t>does not develop as a result of another condition.</a:t>
            </a:r>
            <a:r>
              <a:rPr lang="en-US" sz="2400" b="1" dirty="0" smtClean="0"/>
              <a:t> </a:t>
            </a:r>
          </a:p>
          <a:p>
            <a:pPr>
              <a:buNone/>
            </a:pPr>
            <a:r>
              <a:rPr lang="en-US" sz="2400" b="1" dirty="0" smtClean="0"/>
              <a:t> </a:t>
            </a:r>
            <a:endParaRPr lang="en-US" sz="2400" dirty="0" smtClean="0"/>
          </a:p>
          <a:p>
            <a:pPr>
              <a:buNone/>
            </a:pPr>
            <a:r>
              <a:rPr lang="en-US" sz="2400" dirty="0" smtClean="0"/>
              <a:t> *   </a:t>
            </a:r>
            <a:r>
              <a:rPr lang="en-US" sz="2400" b="1" dirty="0" smtClean="0"/>
              <a:t>Secondary </a:t>
            </a:r>
            <a:r>
              <a:rPr lang="en-US" sz="2400" b="1" dirty="0" err="1" smtClean="0"/>
              <a:t>Sjogren’s</a:t>
            </a:r>
            <a:r>
              <a:rPr lang="en-US" sz="2400" b="1" dirty="0" smtClean="0"/>
              <a:t> Syndrome</a:t>
            </a:r>
            <a:r>
              <a:rPr lang="en-US" sz="2400" dirty="0" smtClean="0"/>
              <a:t>: a condition that coexists with other autoimmune disease such as rheumatoid arthritis, lupus  and scleroderma.</a:t>
            </a:r>
          </a:p>
          <a:p>
            <a:pPr>
              <a:buNone/>
            </a:pPr>
            <a:endParaRPr lang="en-US" sz="2400" dirty="0" smtClean="0"/>
          </a:p>
          <a:p>
            <a:pPr>
              <a:buNone/>
            </a:pPr>
            <a:r>
              <a:rPr lang="en-US" sz="2400" dirty="0" smtClean="0"/>
              <a:t>*   It mainly affects women (90%) with the majority being 40 years of age and older.</a:t>
            </a:r>
          </a:p>
          <a:p>
            <a:pPr algn="just">
              <a:buNone/>
            </a:pPr>
            <a:endParaRPr lang="en-US" sz="2000" dirty="0"/>
          </a:p>
        </p:txBody>
      </p:sp>
    </p:spTree>
  </p:cSld>
  <p:clrMapOvr>
    <a:masterClrMapping/>
  </p:clrMapOvr>
  <p:transition>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a:t>
            </a:r>
            <a:endParaRPr lang="en-US" dirty="0"/>
          </a:p>
        </p:txBody>
      </p:sp>
      <p:sp>
        <p:nvSpPr>
          <p:cNvPr id="3" name="Content Placeholder 2"/>
          <p:cNvSpPr>
            <a:spLocks noGrp="1"/>
          </p:cNvSpPr>
          <p:nvPr>
            <p:ph idx="1"/>
          </p:nvPr>
        </p:nvSpPr>
        <p:spPr/>
        <p:txBody>
          <a:bodyPr>
            <a:normAutofit/>
          </a:bodyPr>
          <a:lstStyle/>
          <a:p>
            <a:pPr algn="just">
              <a:buNone/>
            </a:pPr>
            <a:r>
              <a:rPr lang="en-US" sz="2400" dirty="0" smtClean="0"/>
              <a:t>	Hallmark symptoms of </a:t>
            </a:r>
            <a:r>
              <a:rPr lang="en-US" sz="2400" dirty="0" err="1" smtClean="0"/>
              <a:t>Sjogren’s</a:t>
            </a:r>
            <a:r>
              <a:rPr lang="en-US" sz="2400" dirty="0" smtClean="0"/>
              <a:t> Syndrome is generalized dryness, typically dry eyes (</a:t>
            </a:r>
            <a:r>
              <a:rPr lang="en-US" sz="2400" dirty="0" err="1" smtClean="0"/>
              <a:t>Xeropthalmia</a:t>
            </a:r>
            <a:r>
              <a:rPr lang="en-US" sz="2400" dirty="0" smtClean="0"/>
              <a:t> or </a:t>
            </a:r>
            <a:r>
              <a:rPr lang="en-US" sz="2400" dirty="0" err="1" smtClean="0"/>
              <a:t>Keratoconjunctivitis</a:t>
            </a:r>
            <a:r>
              <a:rPr lang="en-US" sz="2400" dirty="0" smtClean="0"/>
              <a:t> </a:t>
            </a:r>
            <a:r>
              <a:rPr lang="en-US" sz="2400" dirty="0" err="1" smtClean="0"/>
              <a:t>sicca</a:t>
            </a:r>
            <a:r>
              <a:rPr lang="en-US" sz="2400" dirty="0" smtClean="0"/>
              <a:t>), </a:t>
            </a:r>
            <a:r>
              <a:rPr lang="en-US" sz="2400" dirty="0"/>
              <a:t>d</a:t>
            </a:r>
            <a:r>
              <a:rPr lang="en-US" sz="2400" dirty="0" smtClean="0"/>
              <a:t>ry mouth (</a:t>
            </a:r>
            <a:r>
              <a:rPr lang="en-US" sz="2400" dirty="0" err="1" smtClean="0"/>
              <a:t>Xerostomia</a:t>
            </a:r>
            <a:r>
              <a:rPr lang="en-US" sz="2400" dirty="0" smtClean="0"/>
              <a:t>) and vaginal dryness.</a:t>
            </a:r>
            <a:endParaRPr lang="en-US" sz="2400" dirty="0"/>
          </a:p>
        </p:txBody>
      </p:sp>
      <p:pic>
        <p:nvPicPr>
          <p:cNvPr id="4" name="Picture 3" descr="dry mouth.jpg"/>
          <p:cNvPicPr>
            <a:picLocks noChangeAspect="1"/>
          </p:cNvPicPr>
          <p:nvPr/>
        </p:nvPicPr>
        <p:blipFill>
          <a:blip r:embed="rId2" cstate="print"/>
          <a:stretch>
            <a:fillRect/>
          </a:stretch>
        </p:blipFill>
        <p:spPr>
          <a:xfrm>
            <a:off x="914400" y="3733800"/>
            <a:ext cx="2967038" cy="2242901"/>
          </a:xfrm>
          <a:prstGeom prst="rect">
            <a:avLst/>
          </a:prstGeom>
        </p:spPr>
      </p:pic>
      <p:pic>
        <p:nvPicPr>
          <p:cNvPr id="5" name="Picture 4" descr="dry eyes.jpg"/>
          <p:cNvPicPr>
            <a:picLocks noChangeAspect="1"/>
          </p:cNvPicPr>
          <p:nvPr/>
        </p:nvPicPr>
        <p:blipFill>
          <a:blip r:embed="rId3" cstate="print"/>
          <a:stretch>
            <a:fillRect/>
          </a:stretch>
        </p:blipFill>
        <p:spPr>
          <a:xfrm>
            <a:off x="5257800" y="3733800"/>
            <a:ext cx="2973916" cy="2286000"/>
          </a:xfrm>
          <a:prstGeom prst="rect">
            <a:avLst/>
          </a:prstGeom>
        </p:spPr>
      </p:pic>
    </p:spTree>
  </p:cSld>
  <p:clrMapOvr>
    <a:masterClrMapping/>
  </p:clrMapOvr>
  <p:transition>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MANIFESTATIONS</a:t>
            </a:r>
            <a:endParaRPr lang="en-US" dirty="0"/>
          </a:p>
        </p:txBody>
      </p:sp>
      <p:sp>
        <p:nvSpPr>
          <p:cNvPr id="3" name="Content Placeholder 2"/>
          <p:cNvSpPr>
            <a:spLocks noGrp="1"/>
          </p:cNvSpPr>
          <p:nvPr>
            <p:ph idx="1"/>
          </p:nvPr>
        </p:nvSpPr>
        <p:spPr/>
        <p:txBody>
          <a:bodyPr>
            <a:normAutofit/>
          </a:bodyPr>
          <a:lstStyle/>
          <a:p>
            <a:pPr>
              <a:buNone/>
            </a:pPr>
            <a:r>
              <a:rPr lang="en-US" sz="2000" b="1" dirty="0" smtClean="0"/>
              <a:t>Oral </a:t>
            </a:r>
            <a:r>
              <a:rPr lang="en-US" sz="2000" b="1" dirty="0" smtClean="0"/>
              <a:t>Manifestations</a:t>
            </a:r>
            <a:r>
              <a:rPr lang="en-US" sz="2000" b="1" dirty="0" smtClean="0"/>
              <a:t>:</a:t>
            </a:r>
            <a:r>
              <a:rPr lang="en-US" sz="1800" dirty="0" smtClean="0"/>
              <a:t>			 </a:t>
            </a:r>
            <a:r>
              <a:rPr lang="en-US" sz="2000" b="1" dirty="0" smtClean="0"/>
              <a:t>Ocular </a:t>
            </a:r>
            <a:r>
              <a:rPr lang="en-US" sz="2000" b="1" dirty="0" smtClean="0"/>
              <a:t>Manifestations</a:t>
            </a:r>
            <a:r>
              <a:rPr lang="en-US" sz="2000" b="1" dirty="0" smtClean="0"/>
              <a:t>: </a:t>
            </a:r>
            <a:r>
              <a:rPr lang="en-US" sz="1800" dirty="0" smtClean="0"/>
              <a:t>	</a:t>
            </a:r>
          </a:p>
          <a:p>
            <a:pPr>
              <a:buNone/>
            </a:pPr>
            <a:r>
              <a:rPr lang="en-US" sz="1800" dirty="0" smtClean="0"/>
              <a:t>			</a:t>
            </a:r>
          </a:p>
          <a:p>
            <a:pPr>
              <a:lnSpc>
                <a:spcPct val="150000"/>
              </a:lnSpc>
              <a:buNone/>
            </a:pPr>
            <a:r>
              <a:rPr lang="en-US" sz="1800" dirty="0" smtClean="0"/>
              <a:t>*    Difficulty speaking, swallowing, eating	*    Dry, itchy eyes</a:t>
            </a:r>
          </a:p>
          <a:p>
            <a:pPr>
              <a:lnSpc>
                <a:spcPct val="150000"/>
              </a:lnSpc>
              <a:buNone/>
            </a:pPr>
            <a:r>
              <a:rPr lang="en-US" sz="1800" dirty="0" smtClean="0"/>
              <a:t>*    Persistent dry cough			*    Foreign body sensation</a:t>
            </a:r>
          </a:p>
          <a:p>
            <a:pPr>
              <a:lnSpc>
                <a:spcPct val="150000"/>
              </a:lnSpc>
              <a:buNone/>
            </a:pPr>
            <a:r>
              <a:rPr lang="en-US" sz="1800" dirty="0" smtClean="0"/>
              <a:t>*    Hoarse voice				*    Swollen and irritated eyelids</a:t>
            </a:r>
          </a:p>
          <a:p>
            <a:pPr>
              <a:lnSpc>
                <a:spcPct val="150000"/>
              </a:lnSpc>
              <a:buNone/>
            </a:pPr>
            <a:r>
              <a:rPr lang="en-US" sz="1800" dirty="0" smtClean="0"/>
              <a:t>*    Dental caries				*    Photophobia (sensitivity to light)</a:t>
            </a:r>
          </a:p>
          <a:p>
            <a:pPr>
              <a:lnSpc>
                <a:spcPct val="150000"/>
              </a:lnSpc>
              <a:buNone/>
            </a:pPr>
            <a:r>
              <a:rPr lang="en-US" sz="1800" dirty="0" smtClean="0"/>
              <a:t>*    Swollen salivary glands			*    Stinging and burning eyes</a:t>
            </a:r>
          </a:p>
          <a:p>
            <a:pPr>
              <a:lnSpc>
                <a:spcPct val="150000"/>
              </a:lnSpc>
              <a:buNone/>
            </a:pPr>
            <a:r>
              <a:rPr lang="en-US" sz="1800" dirty="0" smtClean="0"/>
              <a:t>*    Decreased salivary flow			*    Mucus discharge</a:t>
            </a:r>
          </a:p>
          <a:p>
            <a:pPr>
              <a:lnSpc>
                <a:spcPct val="150000"/>
              </a:lnSpc>
              <a:buNone/>
            </a:pPr>
            <a:r>
              <a:rPr lang="en-US" sz="1800" dirty="0" smtClean="0"/>
              <a:t> *   Recurring </a:t>
            </a:r>
            <a:r>
              <a:rPr lang="en-US" sz="1800" dirty="0" smtClean="0"/>
              <a:t>fungal infections of the mouth	*    </a:t>
            </a:r>
            <a:r>
              <a:rPr lang="en-US" sz="1800" dirty="0" smtClean="0"/>
              <a:t>Grittiness</a:t>
            </a:r>
            <a:endParaRPr lang="en-US" sz="1800" dirty="0" smtClean="0"/>
          </a:p>
          <a:p>
            <a:pPr>
              <a:lnSpc>
                <a:spcPct val="150000"/>
              </a:lnSpc>
              <a:buNone/>
            </a:pPr>
            <a:r>
              <a:rPr lang="en-US" sz="1800" dirty="0" smtClean="0"/>
              <a:t>*    Frequent sips of water </a:t>
            </a:r>
            <a:r>
              <a:rPr lang="en-US" sz="1800" dirty="0" smtClean="0"/>
              <a:t>needed                             *    Redness</a:t>
            </a:r>
            <a:endParaRPr lang="en-US" sz="1800" dirty="0" smtClean="0"/>
          </a:p>
          <a:p>
            <a:pPr>
              <a:lnSpc>
                <a:spcPct val="150000"/>
              </a:lnSpc>
              <a:buNone/>
            </a:pPr>
            <a:r>
              <a:rPr lang="en-US" sz="1800" dirty="0" smtClean="0"/>
              <a:t>*    Decreased sense of taste</a:t>
            </a:r>
          </a:p>
          <a:p>
            <a:pPr lvl="1"/>
            <a:endParaRPr lang="en-US" sz="2000" dirty="0" smtClean="0"/>
          </a:p>
          <a:p>
            <a:pPr lvl="1">
              <a:buNone/>
            </a:pPr>
            <a:endParaRPr lang="en-US" sz="2000"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PHARMACOLOGIC  CATEGORY</a:t>
            </a:r>
            <a:endParaRPr lang="en-US" dirty="0"/>
          </a:p>
        </p:txBody>
      </p:sp>
      <p:sp>
        <p:nvSpPr>
          <p:cNvPr id="3" name="Content Placeholder 2"/>
          <p:cNvSpPr>
            <a:spLocks noGrp="1"/>
          </p:cNvSpPr>
          <p:nvPr>
            <p:ph idx="1"/>
          </p:nvPr>
        </p:nvSpPr>
        <p:spPr/>
        <p:txBody>
          <a:bodyPr>
            <a:normAutofit/>
          </a:bodyPr>
          <a:lstStyle/>
          <a:p>
            <a:pPr>
              <a:buNone/>
            </a:pPr>
            <a:r>
              <a:rPr lang="en-US" sz="1800" dirty="0" smtClean="0"/>
              <a:t>Etiology  of </a:t>
            </a:r>
            <a:r>
              <a:rPr lang="en-US" sz="1800" dirty="0" err="1" smtClean="0"/>
              <a:t>Sjogren’s</a:t>
            </a:r>
            <a:r>
              <a:rPr lang="en-US" sz="1800" dirty="0" smtClean="0"/>
              <a:t> Syndrome is obscure although several hypotheses exist.</a:t>
            </a:r>
          </a:p>
          <a:p>
            <a:pPr>
              <a:buNone/>
            </a:pPr>
            <a:endParaRPr lang="en-US" sz="1800" dirty="0" smtClean="0"/>
          </a:p>
          <a:p>
            <a:pPr>
              <a:buNone/>
            </a:pPr>
            <a:r>
              <a:rPr lang="en-US" sz="1800" dirty="0" smtClean="0"/>
              <a:t>*   </a:t>
            </a:r>
            <a:r>
              <a:rPr lang="en-US" sz="1800" dirty="0" smtClean="0"/>
              <a:t>Environmental </a:t>
            </a:r>
            <a:r>
              <a:rPr lang="en-US" sz="1800" dirty="0" smtClean="0"/>
              <a:t>stimulus that promotes an autoimmune reaction in genetically susceptible persons.</a:t>
            </a:r>
          </a:p>
          <a:p>
            <a:pPr>
              <a:buFont typeface="Arial" charset="0"/>
              <a:buChar char="•"/>
            </a:pPr>
            <a:endParaRPr lang="en-US" sz="1800" dirty="0" smtClean="0"/>
          </a:p>
          <a:p>
            <a:pPr>
              <a:buNone/>
            </a:pPr>
            <a:r>
              <a:rPr lang="en-US" sz="1800" dirty="0" smtClean="0"/>
              <a:t>*   Infectious agents have been postulated to trigger the syndrome</a:t>
            </a:r>
          </a:p>
          <a:p>
            <a:pPr>
              <a:buFont typeface="Arial" charset="0"/>
              <a:buChar char="•"/>
            </a:pPr>
            <a:endParaRPr lang="en-US" sz="1800" dirty="0" smtClean="0"/>
          </a:p>
          <a:p>
            <a:pPr>
              <a:buNone/>
            </a:pPr>
            <a:r>
              <a:rPr lang="en-US" sz="1800" dirty="0" smtClean="0"/>
              <a:t>  Treatment is generally symptomatic and supportive. Medications can help stimulate salivary glands and increase production of saliva.</a:t>
            </a:r>
          </a:p>
          <a:p>
            <a:pPr>
              <a:buNone/>
            </a:pPr>
            <a:endParaRPr lang="en-US" sz="1800" dirty="0" smtClean="0"/>
          </a:p>
          <a:p>
            <a:pPr>
              <a:buNone/>
            </a:pPr>
            <a:r>
              <a:rPr lang="en-US" sz="1800" b="1" dirty="0" smtClean="0"/>
              <a:t>Pharmacologic  Category: Cholinergic Agonists</a:t>
            </a:r>
          </a:p>
          <a:p>
            <a:pPr>
              <a:buNone/>
            </a:pPr>
            <a:endParaRPr lang="en-US" sz="1800" b="1" dirty="0" smtClean="0"/>
          </a:p>
          <a:p>
            <a:pPr>
              <a:buNone/>
            </a:pPr>
            <a:r>
              <a:rPr lang="en-US" sz="1800" b="1" dirty="0" smtClean="0"/>
              <a:t>*    </a:t>
            </a:r>
            <a:r>
              <a:rPr lang="en-US" sz="1800" dirty="0" err="1" smtClean="0"/>
              <a:t>Pilocarpine</a:t>
            </a:r>
            <a:r>
              <a:rPr lang="en-US" sz="1800" dirty="0" smtClean="0"/>
              <a:t> (</a:t>
            </a:r>
            <a:r>
              <a:rPr lang="en-US" sz="1800" dirty="0" err="1" smtClean="0"/>
              <a:t>Salagen</a:t>
            </a:r>
            <a:r>
              <a:rPr lang="en-US" sz="1800" dirty="0" smtClean="0"/>
              <a:t>)</a:t>
            </a:r>
          </a:p>
          <a:p>
            <a:pPr>
              <a:buFont typeface="Arial" charset="0"/>
              <a:buChar char="•"/>
            </a:pPr>
            <a:endParaRPr lang="en-US" sz="1800" dirty="0" smtClean="0"/>
          </a:p>
          <a:p>
            <a:pPr>
              <a:buNone/>
            </a:pPr>
            <a:r>
              <a:rPr lang="en-US" sz="1800" dirty="0" smtClean="0"/>
              <a:t>*    </a:t>
            </a:r>
            <a:r>
              <a:rPr lang="en-US" sz="1800" dirty="0" err="1" smtClean="0"/>
              <a:t>Cevimeline</a:t>
            </a:r>
            <a:r>
              <a:rPr lang="en-US" sz="1800" dirty="0" smtClean="0"/>
              <a:t> (</a:t>
            </a:r>
            <a:r>
              <a:rPr lang="en-US" sz="1800" dirty="0" err="1" smtClean="0"/>
              <a:t>Evoxac</a:t>
            </a:r>
            <a:r>
              <a:rPr lang="en-US" sz="1800" dirty="0" smtClean="0"/>
              <a:t>)</a:t>
            </a:r>
          </a:p>
          <a:p>
            <a:pPr>
              <a:buNone/>
            </a:pPr>
            <a:endParaRPr lang="en-US" sz="1800" dirty="0" smtClean="0"/>
          </a:p>
          <a:p>
            <a:pPr>
              <a:buNone/>
            </a:pPr>
            <a:endParaRPr lang="en-US" sz="2000" dirty="0"/>
          </a:p>
          <a:p>
            <a:pPr>
              <a:buNone/>
            </a:pPr>
            <a:endParaRPr lang="en-US" sz="2400" dirty="0"/>
          </a:p>
        </p:txBody>
      </p:sp>
    </p:spTree>
  </p:cSld>
  <p:clrMapOvr>
    <a:masterClrMapping/>
  </p:clrMapOvr>
  <p:transition>
    <p:circl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MECHANISM OF ACTIONS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sz="1800" b="1" dirty="0" smtClean="0"/>
              <a:t>Cholinergic  Agonists :</a:t>
            </a:r>
          </a:p>
          <a:p>
            <a:pPr>
              <a:buNone/>
            </a:pPr>
            <a:r>
              <a:rPr lang="en-US" sz="1800" dirty="0" smtClean="0"/>
              <a:t>*   Binds to </a:t>
            </a:r>
            <a:r>
              <a:rPr lang="en-US" sz="1800" dirty="0" err="1" smtClean="0"/>
              <a:t>muscarinic</a:t>
            </a:r>
            <a:r>
              <a:rPr lang="en-US" sz="1800" dirty="0" smtClean="0"/>
              <a:t> (cholinergic) receptors, causing an increase in secretion of exocrine glands – salivary </a:t>
            </a:r>
          </a:p>
          <a:p>
            <a:pPr>
              <a:buNone/>
            </a:pPr>
            <a:r>
              <a:rPr lang="en-US" sz="1800" dirty="0" smtClean="0"/>
              <a:t>*   </a:t>
            </a:r>
            <a:r>
              <a:rPr lang="en-US" sz="1800" dirty="0" err="1" smtClean="0"/>
              <a:t>Pilocarpine</a:t>
            </a:r>
            <a:r>
              <a:rPr lang="en-US" sz="1800" dirty="0" smtClean="0"/>
              <a:t> is a nonselective </a:t>
            </a:r>
            <a:r>
              <a:rPr lang="en-US" sz="1800" dirty="0" err="1" smtClean="0"/>
              <a:t>muscarinic</a:t>
            </a:r>
            <a:r>
              <a:rPr lang="en-US" sz="1800" dirty="0" smtClean="0"/>
              <a:t> agonist</a:t>
            </a:r>
          </a:p>
          <a:p>
            <a:pPr>
              <a:buNone/>
            </a:pPr>
            <a:r>
              <a:rPr lang="en-US" sz="1800" dirty="0" smtClean="0"/>
              <a:t>*   </a:t>
            </a:r>
            <a:r>
              <a:rPr lang="en-US" sz="1800" dirty="0" err="1" smtClean="0"/>
              <a:t>Cevimeline</a:t>
            </a:r>
            <a:r>
              <a:rPr lang="en-US" sz="1800" dirty="0" smtClean="0"/>
              <a:t> </a:t>
            </a:r>
            <a:r>
              <a:rPr lang="en-US" sz="1800" dirty="0" smtClean="0"/>
              <a:t>is a selective </a:t>
            </a:r>
            <a:r>
              <a:rPr lang="en-US" sz="1800" dirty="0" err="1" smtClean="0"/>
              <a:t>muscarinic</a:t>
            </a:r>
            <a:r>
              <a:rPr lang="en-US" sz="1800" dirty="0" smtClean="0"/>
              <a:t> agonist</a:t>
            </a:r>
          </a:p>
          <a:p>
            <a:pPr>
              <a:buNone/>
            </a:pPr>
            <a:r>
              <a:rPr lang="en-US" sz="1800" dirty="0" smtClean="0"/>
              <a:t>*   Dosage:</a:t>
            </a:r>
          </a:p>
          <a:p>
            <a:pPr>
              <a:buNone/>
            </a:pPr>
            <a:r>
              <a:rPr lang="en-US" sz="1800" dirty="0" smtClean="0"/>
              <a:t>*   Oral </a:t>
            </a:r>
            <a:r>
              <a:rPr lang="en-US" sz="1800" dirty="0" err="1" smtClean="0"/>
              <a:t>Pilocarpine</a:t>
            </a:r>
            <a:r>
              <a:rPr lang="en-US" sz="1800" dirty="0" smtClean="0"/>
              <a:t>    -   5 mg twice daily</a:t>
            </a:r>
          </a:p>
          <a:p>
            <a:pPr>
              <a:buNone/>
            </a:pPr>
            <a:r>
              <a:rPr lang="en-US" sz="1800" dirty="0" smtClean="0"/>
              <a:t>*   Oral </a:t>
            </a:r>
            <a:r>
              <a:rPr lang="en-US" sz="1800" dirty="0" err="1" smtClean="0"/>
              <a:t>Cevimeline</a:t>
            </a:r>
            <a:r>
              <a:rPr lang="en-US" sz="1800" dirty="0" smtClean="0"/>
              <a:t>   </a:t>
            </a:r>
            <a:r>
              <a:rPr lang="en-US" sz="1800" dirty="0" smtClean="0"/>
              <a:t>-  30 mg three times daily</a:t>
            </a:r>
          </a:p>
          <a:p>
            <a:endParaRPr lang="en-US" sz="1800" dirty="0" smtClean="0"/>
          </a:p>
          <a:p>
            <a:pPr>
              <a:buNone/>
            </a:pPr>
            <a:r>
              <a:rPr lang="en-US" sz="1800" b="1" dirty="0" smtClean="0"/>
              <a:t>Adverse effects on dental treatment:</a:t>
            </a:r>
          </a:p>
          <a:p>
            <a:pPr>
              <a:buNone/>
            </a:pPr>
            <a:r>
              <a:rPr lang="en-US" sz="1800" dirty="0" smtClean="0"/>
              <a:t>*   Excessive salivation, salivary gland pain, ulcerative </a:t>
            </a:r>
            <a:r>
              <a:rPr lang="en-US" sz="1800" dirty="0" err="1" smtClean="0"/>
              <a:t>stomatitis</a:t>
            </a:r>
            <a:r>
              <a:rPr lang="en-US" sz="1800" dirty="0" smtClean="0"/>
              <a:t> , </a:t>
            </a:r>
            <a:r>
              <a:rPr lang="en-US" sz="1800" dirty="0" err="1" smtClean="0"/>
              <a:t>xerostomia</a:t>
            </a:r>
            <a:r>
              <a:rPr lang="en-US" sz="1800" dirty="0" smtClean="0"/>
              <a:t> and teeth problems.</a:t>
            </a:r>
          </a:p>
          <a:p>
            <a:endParaRPr lang="en-US" sz="1800" dirty="0" smtClean="0"/>
          </a:p>
          <a:p>
            <a:pPr>
              <a:buNone/>
            </a:pPr>
            <a:r>
              <a:rPr lang="en-US" sz="1800" dirty="0" smtClean="0"/>
              <a:t>*   Side effects may include sweating, abdominal pain, flushing and increased urination</a:t>
            </a:r>
          </a:p>
          <a:p>
            <a:endParaRPr lang="en-US" sz="1800" dirty="0" smtClean="0"/>
          </a:p>
          <a:p>
            <a:pPr>
              <a:buNone/>
            </a:pPr>
            <a:r>
              <a:rPr lang="en-US" sz="1800" b="1" dirty="0" smtClean="0"/>
              <a:t>Significant Adverse Effects:</a:t>
            </a:r>
          </a:p>
          <a:p>
            <a:pPr>
              <a:buNone/>
            </a:pPr>
            <a:r>
              <a:rPr lang="en-US" sz="1800" dirty="0" smtClean="0"/>
              <a:t>*   Hypersensitivity to </a:t>
            </a:r>
            <a:r>
              <a:rPr lang="en-US" sz="1800" dirty="0" err="1" smtClean="0"/>
              <a:t>Pilocarpine</a:t>
            </a:r>
            <a:r>
              <a:rPr lang="en-US" sz="1800" dirty="0" smtClean="0"/>
              <a:t> and </a:t>
            </a:r>
            <a:r>
              <a:rPr lang="en-US" sz="1800" dirty="0" err="1" smtClean="0"/>
              <a:t>Cevimeline</a:t>
            </a:r>
            <a:r>
              <a:rPr lang="en-US" sz="1800" dirty="0" smtClean="0"/>
              <a:t>  </a:t>
            </a:r>
            <a:r>
              <a:rPr lang="en-US" sz="1800" dirty="0" smtClean="0"/>
              <a:t>are contraindicated  in narrow-angle glaucoma,  uncontrolled asthma, acute </a:t>
            </a:r>
            <a:r>
              <a:rPr lang="en-US" sz="1800" dirty="0" err="1" smtClean="0"/>
              <a:t>iritis</a:t>
            </a:r>
            <a:r>
              <a:rPr lang="en-US" sz="1800" dirty="0" smtClean="0"/>
              <a:t> and severe hepatic impairment</a:t>
            </a:r>
          </a:p>
          <a:p>
            <a:endParaRPr lang="en-US" sz="1800" dirty="0" smtClean="0"/>
          </a:p>
          <a:p>
            <a:pPr>
              <a:buNone/>
            </a:pPr>
            <a:r>
              <a:rPr lang="en-US" sz="1800" b="1" dirty="0" smtClean="0"/>
              <a:t>Warnings and Precautions:</a:t>
            </a:r>
          </a:p>
          <a:p>
            <a:pPr>
              <a:buNone/>
            </a:pPr>
            <a:r>
              <a:rPr lang="en-US" sz="1800" dirty="0" smtClean="0"/>
              <a:t>*   Use caution in patients with cardiovascular disease, controlled asthma, chronic bronchitis and </a:t>
            </a:r>
            <a:r>
              <a:rPr lang="en-US" sz="1800" dirty="0" err="1" smtClean="0"/>
              <a:t>bilary</a:t>
            </a:r>
            <a:r>
              <a:rPr lang="en-US" sz="1800" dirty="0" smtClean="0"/>
              <a:t> </a:t>
            </a:r>
            <a:r>
              <a:rPr lang="en-US" sz="1800" dirty="0" smtClean="0"/>
              <a:t>tract disease.</a:t>
            </a:r>
          </a:p>
          <a:p>
            <a:endParaRPr lang="en-US" sz="1800" b="1" dirty="0" smtClean="0"/>
          </a:p>
          <a:p>
            <a:endParaRPr lang="en-US" sz="1800" dirty="0" smtClean="0"/>
          </a:p>
          <a:p>
            <a:endParaRPr lang="en-US" sz="1800" dirty="0"/>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ON DENTAL HYGIENE CARE</a:t>
            </a:r>
            <a:endParaRPr lang="en-US" dirty="0"/>
          </a:p>
        </p:txBody>
      </p:sp>
      <p:sp>
        <p:nvSpPr>
          <p:cNvPr id="3" name="Content Placeholder 2"/>
          <p:cNvSpPr>
            <a:spLocks noGrp="1"/>
          </p:cNvSpPr>
          <p:nvPr>
            <p:ph idx="1"/>
          </p:nvPr>
        </p:nvSpPr>
        <p:spPr/>
        <p:txBody>
          <a:bodyPr>
            <a:normAutofit lnSpcReduction="10000"/>
          </a:bodyPr>
          <a:lstStyle/>
          <a:p>
            <a:pPr>
              <a:lnSpc>
                <a:spcPct val="150000"/>
              </a:lnSpc>
              <a:buNone/>
            </a:pPr>
            <a:r>
              <a:rPr lang="en-US" sz="1800" dirty="0" smtClean="0"/>
              <a:t>*   Good oral hygiene – prevents gum disease and infection</a:t>
            </a:r>
          </a:p>
          <a:p>
            <a:pPr>
              <a:lnSpc>
                <a:spcPct val="150000"/>
              </a:lnSpc>
              <a:buNone/>
            </a:pPr>
            <a:r>
              <a:rPr lang="en-US" sz="1800" dirty="0" smtClean="0"/>
              <a:t>*   Salivary stimulation - sugar free (</a:t>
            </a:r>
            <a:r>
              <a:rPr lang="en-US" sz="1800" dirty="0" err="1" smtClean="0"/>
              <a:t>Xylitol</a:t>
            </a:r>
            <a:r>
              <a:rPr lang="en-US" sz="1800" dirty="0" smtClean="0"/>
              <a:t> ) chewing gum and sour lemon lozenges</a:t>
            </a:r>
          </a:p>
          <a:p>
            <a:pPr>
              <a:lnSpc>
                <a:spcPct val="150000"/>
              </a:lnSpc>
              <a:buNone/>
            </a:pPr>
            <a:r>
              <a:rPr lang="en-US" sz="1800" dirty="0" smtClean="0"/>
              <a:t>*   Consume more liquids</a:t>
            </a:r>
          </a:p>
          <a:p>
            <a:pPr>
              <a:lnSpc>
                <a:spcPct val="150000"/>
              </a:lnSpc>
              <a:buNone/>
            </a:pPr>
            <a:r>
              <a:rPr lang="en-US" sz="1800" dirty="0" smtClean="0"/>
              <a:t>*   Daily topical fluoride and antimicrobial rinses help prevent caries</a:t>
            </a:r>
          </a:p>
          <a:p>
            <a:pPr>
              <a:lnSpc>
                <a:spcPct val="150000"/>
              </a:lnSpc>
              <a:buNone/>
            </a:pPr>
            <a:r>
              <a:rPr lang="en-US" sz="1800" dirty="0" smtClean="0"/>
              <a:t>*   Brush with </a:t>
            </a:r>
            <a:r>
              <a:rPr lang="en-US" sz="1800" dirty="0" err="1" smtClean="0"/>
              <a:t>Biotene</a:t>
            </a:r>
            <a:r>
              <a:rPr lang="en-US" sz="1800" dirty="0" smtClean="0"/>
              <a:t> toothpaste</a:t>
            </a:r>
          </a:p>
          <a:p>
            <a:pPr>
              <a:lnSpc>
                <a:spcPct val="150000"/>
              </a:lnSpc>
              <a:buNone/>
            </a:pPr>
            <a:r>
              <a:rPr lang="en-US" sz="1800" dirty="0" smtClean="0"/>
              <a:t>*   Use of OTC salivary substitute lozenges, gel, rinses, sprays, swabs contain </a:t>
            </a:r>
            <a:r>
              <a:rPr lang="en-US" sz="1800" dirty="0" err="1" smtClean="0"/>
              <a:t>carboxymethylcellulose</a:t>
            </a:r>
            <a:r>
              <a:rPr lang="en-US" sz="1800" dirty="0" smtClean="0"/>
              <a:t>, </a:t>
            </a:r>
            <a:r>
              <a:rPr lang="en-US" sz="1800" dirty="0" err="1" smtClean="0"/>
              <a:t>mucin</a:t>
            </a:r>
            <a:r>
              <a:rPr lang="en-US" sz="1800" dirty="0" smtClean="0"/>
              <a:t> or </a:t>
            </a:r>
            <a:r>
              <a:rPr lang="en-US" sz="1800" dirty="0" err="1" smtClean="0"/>
              <a:t>glycerine</a:t>
            </a:r>
            <a:r>
              <a:rPr lang="en-US" sz="1800" dirty="0" smtClean="0"/>
              <a:t> , which help lubricate the oral mucosa.</a:t>
            </a:r>
          </a:p>
          <a:p>
            <a:pPr>
              <a:lnSpc>
                <a:spcPct val="150000"/>
              </a:lnSpc>
              <a:buNone/>
            </a:pPr>
            <a:r>
              <a:rPr lang="en-US" sz="1800" dirty="0" smtClean="0"/>
              <a:t>*   Give up smoking – smoking speeds up the rate at which saliva evaporates  and irritates the mouth</a:t>
            </a:r>
          </a:p>
          <a:p>
            <a:pPr>
              <a:lnSpc>
                <a:spcPct val="150000"/>
              </a:lnSpc>
              <a:buNone/>
            </a:pPr>
            <a:r>
              <a:rPr lang="en-US" sz="1800" dirty="0" smtClean="0"/>
              <a:t>*   Maintain  frequent  visits  to the  dental hygienist.</a:t>
            </a:r>
          </a:p>
          <a:p>
            <a:endParaRPr lang="en-US" sz="1800" dirty="0"/>
          </a:p>
        </p:txBody>
      </p:sp>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    </a:t>
            </a:r>
            <a:r>
              <a:rPr lang="en-US" sz="2400" dirty="0" err="1" smtClean="0"/>
              <a:t>Kruszka</a:t>
            </a:r>
            <a:r>
              <a:rPr lang="en-US" sz="2400" dirty="0" smtClean="0"/>
              <a:t>  P,  O’Brian  R. J. “Diagnosis and Management of </a:t>
            </a:r>
            <a:r>
              <a:rPr lang="en-US" sz="2400" dirty="0" err="1" smtClean="0"/>
              <a:t>Sjogren’s</a:t>
            </a:r>
            <a:r>
              <a:rPr lang="en-US" sz="2400" dirty="0" smtClean="0"/>
              <a:t> Syndrome”. </a:t>
            </a:r>
            <a:r>
              <a:rPr lang="en-US" sz="2400" i="1" dirty="0" smtClean="0"/>
              <a:t>American Family Physician </a:t>
            </a:r>
            <a:r>
              <a:rPr lang="en-US" sz="2400" dirty="0" smtClean="0"/>
              <a:t>2009; 79 (6): 465-470,472</a:t>
            </a:r>
            <a:r>
              <a:rPr lang="en-US" sz="2400" dirty="0" smtClean="0"/>
              <a:t>.</a:t>
            </a:r>
          </a:p>
          <a:p>
            <a:pPr>
              <a:buNone/>
            </a:pPr>
            <a:endParaRPr lang="en-US" sz="2400" dirty="0" smtClean="0"/>
          </a:p>
          <a:p>
            <a:pPr>
              <a:buNone/>
            </a:pPr>
            <a:r>
              <a:rPr lang="en-US" sz="2400" dirty="0" smtClean="0"/>
              <a:t>     National Institute of Neurological Disorders and Stroke, </a:t>
            </a:r>
            <a:r>
              <a:rPr lang="en-US" sz="2400" dirty="0" err="1" smtClean="0"/>
              <a:t>Sjogren’s</a:t>
            </a:r>
            <a:r>
              <a:rPr lang="en-US" sz="2400" dirty="0" smtClean="0"/>
              <a:t> Syndrome Information Page&gt;http://www.ninds.nih.gov/disorder/sjogrens/sjogrens.htm</a:t>
            </a:r>
            <a:endParaRPr lang="en-US" sz="2400" dirty="0" smtClean="0"/>
          </a:p>
          <a:p>
            <a:pPr>
              <a:buNone/>
            </a:pPr>
            <a:endParaRPr lang="en-US" sz="2400" dirty="0" smtClean="0"/>
          </a:p>
          <a:p>
            <a:pPr>
              <a:buNone/>
            </a:pPr>
            <a:r>
              <a:rPr lang="en-US" sz="2400" dirty="0" smtClean="0"/>
              <a:t>   </a:t>
            </a:r>
            <a:r>
              <a:rPr lang="en-US" sz="2400" dirty="0" smtClean="0"/>
              <a:t>  </a:t>
            </a:r>
            <a:r>
              <a:rPr lang="en-US" sz="2400" dirty="0" smtClean="0"/>
              <a:t>“About </a:t>
            </a:r>
            <a:r>
              <a:rPr lang="en-US" sz="2400" dirty="0" err="1" smtClean="0"/>
              <a:t>Sjogren’s</a:t>
            </a:r>
            <a:r>
              <a:rPr lang="en-US" sz="2400" dirty="0" smtClean="0"/>
              <a:t> Syndrome” (http://www.sjogrens.org/home/about-sjogrens-syndrome).</a:t>
            </a:r>
          </a:p>
          <a:p>
            <a:endParaRPr lang="en-US" dirty="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524</TotalTime>
  <Words>480</Words>
  <Application>Microsoft Office PowerPoint</Application>
  <PresentationFormat>On-screen Show (4:3)</PresentationFormat>
  <Paragraphs>77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SJOGREN’S SYNDROME </vt:lpstr>
      <vt:lpstr>DEFINITION</vt:lpstr>
      <vt:lpstr>SYMPTOMS</vt:lpstr>
      <vt:lpstr> MANIFESTATIONS</vt:lpstr>
      <vt:lpstr>PHARMACOLOGIC  CATEGORY</vt:lpstr>
      <vt:lpstr>MECHANISM OF ACTIONS</vt:lpstr>
      <vt:lpstr>IMPACT ON DENTAL HYGIENE CARE</vt:lpstr>
      <vt:lpstr>REFERENCES</vt:lpstr>
    </vt:vector>
  </TitlesOfParts>
  <Company>CP_STATION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SJOGREN’S SYNDROME PART TWO</dc:title>
  <dc:creator>CHERYL PETERS</dc:creator>
  <cp:lastModifiedBy>CHERYL PETERS</cp:lastModifiedBy>
  <cp:revision>61</cp:revision>
  <dcterms:created xsi:type="dcterms:W3CDTF">2012-12-01T01:29:46Z</dcterms:created>
  <dcterms:modified xsi:type="dcterms:W3CDTF">2012-12-03T04:17:56Z</dcterms:modified>
</cp:coreProperties>
</file>