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0" r:id="rId1"/>
  </p:sldMasterIdLst>
  <p:sldIdLst>
    <p:sldId id="256" r:id="rId2"/>
    <p:sldId id="258" r:id="rId3"/>
    <p:sldId id="257"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2"/>
    <p:restoredTop sz="94704"/>
  </p:normalViewPr>
  <p:slideViewPr>
    <p:cSldViewPr snapToGrid="0" snapToObjects="1">
      <p:cViewPr varScale="1">
        <p:scale>
          <a:sx n="105" d="100"/>
          <a:sy n="105" d="100"/>
        </p:scale>
        <p:origin x="58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1E554A-2FC4-AF43-B96D-EA477F33CC8A}"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345008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1E554A-2FC4-AF43-B96D-EA477F33CC8A}"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118565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1E554A-2FC4-AF43-B96D-EA477F33CC8A}"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2242942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361E554A-2FC4-AF43-B96D-EA477F33CC8A}"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421266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361E554A-2FC4-AF43-B96D-EA477F33CC8A}"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50011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1E554A-2FC4-AF43-B96D-EA477F33CC8A}"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1108219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1E554A-2FC4-AF43-B96D-EA477F33CC8A}"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3830880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1E554A-2FC4-AF43-B96D-EA477F33CC8A}"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305643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1E554A-2FC4-AF43-B96D-EA477F33CC8A}"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52602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1E554A-2FC4-AF43-B96D-EA477F33CC8A}"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425050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1E554A-2FC4-AF43-B96D-EA477F33CC8A}" type="datetimeFigureOut">
              <a:rPr lang="en-US" smtClean="0"/>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184090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1E554A-2FC4-AF43-B96D-EA477F33CC8A}"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129034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1E554A-2FC4-AF43-B96D-EA477F33CC8A}" type="datetimeFigureOut">
              <a:rPr lang="en-US" smtClean="0"/>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121926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1E554A-2FC4-AF43-B96D-EA477F33CC8A}" type="datetimeFigureOut">
              <a:rPr lang="en-US" smtClean="0"/>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71583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E554A-2FC4-AF43-B96D-EA477F33CC8A}" type="datetimeFigureOut">
              <a:rPr lang="en-US" smtClean="0"/>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139480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1E554A-2FC4-AF43-B96D-EA477F33CC8A}" type="datetimeFigureOut">
              <a:rPr lang="en-US" smtClean="0"/>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28813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361E554A-2FC4-AF43-B96D-EA477F33CC8A}" type="datetimeFigureOut">
              <a:rPr lang="en-US" smtClean="0"/>
              <a:t>5/4/2021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210C50FE-4F62-8341-A9F8-031F59C6C2BD}" type="slidenum">
              <a:rPr lang="en-US" smtClean="0"/>
              <a:t>‹#›</a:t>
            </a:fld>
            <a:endParaRPr lang="en-US"/>
          </a:p>
        </p:txBody>
      </p:sp>
    </p:spTree>
    <p:extLst>
      <p:ext uri="{BB962C8B-B14F-4D97-AF65-F5344CB8AC3E}">
        <p14:creationId xmlns:p14="http://schemas.microsoft.com/office/powerpoint/2010/main" val="699332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61E554A-2FC4-AF43-B96D-EA477F33CC8A}" type="datetimeFigureOut">
              <a:rPr lang="en-US" smtClean="0"/>
              <a:t>5/4/2021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10C50FE-4F62-8341-A9F8-031F59C6C2BD}" type="slidenum">
              <a:rPr lang="en-US" smtClean="0"/>
              <a:t>‹#›</a:t>
            </a:fld>
            <a:endParaRPr lang="en-US"/>
          </a:p>
        </p:txBody>
      </p:sp>
    </p:spTree>
    <p:extLst>
      <p:ext uri="{BB962C8B-B14F-4D97-AF65-F5344CB8AC3E}">
        <p14:creationId xmlns:p14="http://schemas.microsoft.com/office/powerpoint/2010/main" val="3638601953"/>
      </p:ext>
    </p:extLst>
  </p:cSld>
  <p:clrMap bg1="dk1" tx1="lt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9AD4-D77C-2B44-8519-ECC8FE2939D9}"/>
              </a:ext>
            </a:extLst>
          </p:cNvPr>
          <p:cNvSpPr>
            <a:spLocks noGrp="1"/>
          </p:cNvSpPr>
          <p:nvPr>
            <p:ph type="ctrTitle"/>
          </p:nvPr>
        </p:nvSpPr>
        <p:spPr>
          <a:xfrm>
            <a:off x="1524000" y="568411"/>
            <a:ext cx="9144000" cy="926757"/>
          </a:xfrm>
        </p:spPr>
        <p:txBody>
          <a:bodyPr>
            <a:normAutofit/>
          </a:bodyPr>
          <a:lstStyle/>
          <a:p>
            <a:r>
              <a:rPr lang="en-US" dirty="0"/>
              <a:t>Ethics Alert </a:t>
            </a:r>
          </a:p>
        </p:txBody>
      </p:sp>
      <p:sp>
        <p:nvSpPr>
          <p:cNvPr id="3" name="Subtitle 2">
            <a:extLst>
              <a:ext uri="{FF2B5EF4-FFF2-40B4-BE49-F238E27FC236}">
                <a16:creationId xmlns:a16="http://schemas.microsoft.com/office/drawing/2014/main" id="{5A156F9C-A5D5-6D47-A89C-D98F37737FDD}"/>
              </a:ext>
            </a:extLst>
          </p:cNvPr>
          <p:cNvSpPr>
            <a:spLocks noGrp="1"/>
          </p:cNvSpPr>
          <p:nvPr>
            <p:ph type="subTitle" idx="1"/>
          </p:nvPr>
        </p:nvSpPr>
        <p:spPr>
          <a:xfrm>
            <a:off x="1524000" y="1495169"/>
            <a:ext cx="9144000" cy="4992128"/>
          </a:xfrm>
        </p:spPr>
        <p:txBody>
          <a:bodyPr>
            <a:normAutofit/>
          </a:bodyPr>
          <a:lstStyle/>
          <a:p>
            <a:pPr marL="342900" indent="-342900">
              <a:buFont typeface="Arial" panose="020B0604020202020204" pitchFamily="34" charset="0"/>
              <a:buChar char="•"/>
            </a:pPr>
            <a:r>
              <a:rPr lang="en-US" dirty="0"/>
              <a:t>I decided to use the Ethics Alert located in chapter 5 “Validating” of our textbook.</a:t>
            </a:r>
          </a:p>
          <a:p>
            <a:pPr marL="342900" indent="-342900">
              <a:buFont typeface="Arial" panose="020B0604020202020204" pitchFamily="34" charset="0"/>
              <a:buChar char="•"/>
            </a:pPr>
            <a:r>
              <a:rPr lang="en-US" dirty="0"/>
              <a:t>The Ethics Alert stated, “Some courts may sanction attorneys if they provide cases that are no longer good law to support their claims. Disciplinary action may be taken against an attorney who fails to use online resources to validate an authority.” </a:t>
            </a:r>
          </a:p>
          <a:p>
            <a:pPr marL="342900" indent="-342900">
              <a:buFont typeface="Arial" panose="020B0604020202020204" pitchFamily="34" charset="0"/>
              <a:buChar char="•"/>
            </a:pPr>
            <a:r>
              <a:rPr lang="en-US" dirty="0"/>
              <a:t>I chose this ethics alert because I feel like it is critical for us law students to understand how to differentiate good vs bad law and to understand the consequences of not conducting the proper research.</a:t>
            </a:r>
          </a:p>
          <a:p>
            <a:pPr marL="342900" indent="-342900">
              <a:buFont typeface="Arial" panose="020B0604020202020204" pitchFamily="34" charset="0"/>
              <a:buChar char="•"/>
            </a:pPr>
            <a:r>
              <a:rPr lang="en-US" dirty="0"/>
              <a:t>First, I think we should look into what defines good law vs bad law and the research tools that aid us.</a:t>
            </a:r>
          </a:p>
          <a:p>
            <a:pPr marL="342900" indent="-342900">
              <a:buFont typeface="Arial" panose="020B0604020202020204" pitchFamily="34" charset="0"/>
              <a:buChar char="•"/>
            </a:pPr>
            <a:r>
              <a:rPr lang="en-US" dirty="0"/>
              <a:t>Then I would like to get into some of the issues that can result if we do not adhere to this ethics alert. </a:t>
            </a:r>
          </a:p>
        </p:txBody>
      </p:sp>
    </p:spTree>
    <p:extLst>
      <p:ext uri="{BB962C8B-B14F-4D97-AF65-F5344CB8AC3E}">
        <p14:creationId xmlns:p14="http://schemas.microsoft.com/office/powerpoint/2010/main" val="860313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5D2C-8526-DB43-9E93-26B01DE7DF18}"/>
              </a:ext>
            </a:extLst>
          </p:cNvPr>
          <p:cNvSpPr>
            <a:spLocks noGrp="1"/>
          </p:cNvSpPr>
          <p:nvPr>
            <p:ph type="title"/>
          </p:nvPr>
        </p:nvSpPr>
        <p:spPr/>
        <p:txBody>
          <a:bodyPr/>
          <a:lstStyle/>
          <a:p>
            <a:r>
              <a:rPr lang="en-US" dirty="0"/>
              <a:t>Good Law Versus Bad Law</a:t>
            </a:r>
          </a:p>
        </p:txBody>
      </p:sp>
      <p:sp>
        <p:nvSpPr>
          <p:cNvPr id="3" name="Content Placeholder 2">
            <a:extLst>
              <a:ext uri="{FF2B5EF4-FFF2-40B4-BE49-F238E27FC236}">
                <a16:creationId xmlns:a16="http://schemas.microsoft.com/office/drawing/2014/main" id="{3BA2524B-7644-4C4A-8D75-DAE66AF187EE}"/>
              </a:ext>
            </a:extLst>
          </p:cNvPr>
          <p:cNvSpPr>
            <a:spLocks noGrp="1"/>
          </p:cNvSpPr>
          <p:nvPr>
            <p:ph idx="1"/>
          </p:nvPr>
        </p:nvSpPr>
        <p:spPr>
          <a:xfrm>
            <a:off x="1141413" y="1918447"/>
            <a:ext cx="9905998" cy="4329953"/>
          </a:xfrm>
        </p:spPr>
        <p:txBody>
          <a:bodyPr>
            <a:normAutofit fontScale="92500" lnSpcReduction="10000"/>
          </a:bodyPr>
          <a:lstStyle/>
          <a:p>
            <a:r>
              <a:rPr lang="en-US" sz="2800" dirty="0"/>
              <a:t>According to our textbook “good law” is, “If the ruling has not been reversed or overruled by another courts decision.”</a:t>
            </a:r>
          </a:p>
          <a:p>
            <a:r>
              <a:rPr lang="en-US" sz="2800" dirty="0"/>
              <a:t> “Bad law” is if the proposition from a case is no longer a valid legal proposition it is “bad law”.</a:t>
            </a:r>
          </a:p>
          <a:p>
            <a:r>
              <a:rPr lang="en-US" sz="2800" dirty="0"/>
              <a:t>Validating is an important task that’ll help you avoid bad law.</a:t>
            </a:r>
          </a:p>
          <a:p>
            <a:r>
              <a:rPr lang="en-US" sz="2800" dirty="0"/>
              <a:t>Review Citators which are resources that note when a court has mentioned or relied on a case.</a:t>
            </a:r>
          </a:p>
          <a:p>
            <a:r>
              <a:rPr lang="en-US" sz="2800" dirty="0"/>
              <a:t>Notable Citators are Shepard’s citator system, Keycite, and Westlaw</a:t>
            </a:r>
          </a:p>
          <a:p>
            <a:endParaRPr lang="en-US" dirty="0"/>
          </a:p>
        </p:txBody>
      </p:sp>
    </p:spTree>
    <p:extLst>
      <p:ext uri="{BB962C8B-B14F-4D97-AF65-F5344CB8AC3E}">
        <p14:creationId xmlns:p14="http://schemas.microsoft.com/office/powerpoint/2010/main" val="3784597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36281-C785-E648-B170-7B673DDC7BF2}"/>
              </a:ext>
            </a:extLst>
          </p:cNvPr>
          <p:cNvSpPr>
            <a:spLocks noGrp="1"/>
          </p:cNvSpPr>
          <p:nvPr>
            <p:ph type="title"/>
          </p:nvPr>
        </p:nvSpPr>
        <p:spPr>
          <a:xfrm>
            <a:off x="838200" y="-1"/>
            <a:ext cx="10515600" cy="1504335"/>
          </a:xfrm>
        </p:spPr>
        <p:txBody>
          <a:bodyPr>
            <a:normAutofit/>
          </a:bodyPr>
          <a:lstStyle/>
          <a:p>
            <a:r>
              <a:rPr lang="en-US" dirty="0"/>
              <a:t>Sanctions/Discipline</a:t>
            </a:r>
          </a:p>
        </p:txBody>
      </p:sp>
      <p:sp>
        <p:nvSpPr>
          <p:cNvPr id="3" name="Content Placeholder 2">
            <a:extLst>
              <a:ext uri="{FF2B5EF4-FFF2-40B4-BE49-F238E27FC236}">
                <a16:creationId xmlns:a16="http://schemas.microsoft.com/office/drawing/2014/main" id="{D014D029-7272-8A4D-B775-F20DD60B7C3A}"/>
              </a:ext>
            </a:extLst>
          </p:cNvPr>
          <p:cNvSpPr>
            <a:spLocks noGrp="1"/>
          </p:cNvSpPr>
          <p:nvPr>
            <p:ph idx="1"/>
          </p:nvPr>
        </p:nvSpPr>
        <p:spPr>
          <a:xfrm>
            <a:off x="838200" y="1322174"/>
            <a:ext cx="10515600" cy="5436972"/>
          </a:xfrm>
        </p:spPr>
        <p:txBody>
          <a:bodyPr>
            <a:normAutofit/>
          </a:bodyPr>
          <a:lstStyle/>
          <a:p>
            <a:r>
              <a:rPr lang="en-US" dirty="0"/>
              <a:t>This ethics alert could make or break an aspiring paralegal/attorney because of the ramifications.</a:t>
            </a:r>
          </a:p>
          <a:p>
            <a:r>
              <a:rPr lang="en-US" dirty="0"/>
              <a:t>The most common penalties for violating ethical responsibilities are</a:t>
            </a:r>
          </a:p>
          <a:p>
            <a:pPr marL="0" indent="0">
              <a:buNone/>
            </a:pPr>
            <a:r>
              <a:rPr lang="en-US" dirty="0"/>
              <a:t>- Minor misconduct- Conduct that would not warrant a sanction more like a warning.</a:t>
            </a:r>
          </a:p>
          <a:p>
            <a:pPr>
              <a:buFontTx/>
              <a:buChar char="-"/>
            </a:pPr>
            <a:r>
              <a:rPr lang="en-US" dirty="0"/>
              <a:t>Suspension- This is a temporary revocation of an attorney’s license, rendering an attorney unqualified to practice law for a finite am</a:t>
            </a:r>
          </a:p>
          <a:p>
            <a:pPr>
              <a:buFontTx/>
              <a:buChar char="-"/>
            </a:pPr>
            <a:r>
              <a:rPr lang="en-US" dirty="0"/>
              <a:t>Disbarment- The most severe penalty it is the revocation of an attorney’s state license. This permanently renders the attorney unable to practice law. Depending on the offense some ethics boards allow reapplying for the Bar but you will be subject to intense scrutiny of your behavior and personal life.</a:t>
            </a:r>
          </a:p>
          <a:p>
            <a:pPr>
              <a:buFontTx/>
              <a:buChar char="-"/>
            </a:pPr>
            <a:r>
              <a:rPr lang="en-US" dirty="0"/>
              <a:t>Public or Private Censure- This is a reprimand by a body administering ethics rules. If a potential client knows about an attorney being censured this might curtail them from employing that attorney</a:t>
            </a:r>
          </a:p>
          <a:p>
            <a:pPr>
              <a:buFontTx/>
              <a:buChar char="-"/>
            </a:pPr>
            <a:endParaRPr lang="en-US" dirty="0"/>
          </a:p>
          <a:p>
            <a:pPr>
              <a:buFontTx/>
              <a:buChar char="-"/>
            </a:pPr>
            <a:endParaRPr lang="en-US" dirty="0"/>
          </a:p>
          <a:p>
            <a:endParaRPr lang="en-US" dirty="0"/>
          </a:p>
        </p:txBody>
      </p:sp>
    </p:spTree>
    <p:extLst>
      <p:ext uri="{BB962C8B-B14F-4D97-AF65-F5344CB8AC3E}">
        <p14:creationId xmlns:p14="http://schemas.microsoft.com/office/powerpoint/2010/main" val="4022483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{54B3B7CD-7784-FA49-9DB4-FBA62FD4F386}tf10001063</Template>
  <TotalTime>240</TotalTime>
  <Words>392</Words>
  <Application>Microsoft Office PowerPoint</Application>
  <PresentationFormat>Widescreen</PresentationFormat>
  <Paragraphs>20</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Century Gothic</vt:lpstr>
      <vt:lpstr>Mesh</vt:lpstr>
      <vt:lpstr>Ethics Alert </vt:lpstr>
      <vt:lpstr>Good Law Versus Bad Law</vt:lpstr>
      <vt:lpstr>Sanctions/Discipline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Alert</dc:title>
  <dc:creator>Joseph Guerrero</dc:creator>
  <cp:lastModifiedBy>Kerin Coughlin</cp:lastModifiedBy>
  <cp:revision>14</cp:revision>
  <dcterms:created xsi:type="dcterms:W3CDTF">2021-05-03T20:58:11Z</dcterms:created>
  <dcterms:modified xsi:type="dcterms:W3CDTF">2021-05-04T13:40:24Z</dcterms:modified>
</cp:coreProperties>
</file>