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Source Code Pr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22" Type="http://schemas.openxmlformats.org/officeDocument/2006/relationships/font" Target="fonts/SourceCodePro-bold.fntdata"/><Relationship Id="rId21" Type="http://schemas.openxmlformats.org/officeDocument/2006/relationships/font" Target="fonts/SourceCodePro-regular.fntdata"/><Relationship Id="rId24" Type="http://schemas.openxmlformats.org/officeDocument/2006/relationships/font" Target="fonts/SourceCodePro-boldItalic.fntdata"/><Relationship Id="rId23" Type="http://schemas.openxmlformats.org/officeDocument/2006/relationships/font" Target="fonts/SourceCodePr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conomica-regular.fntdata"/><Relationship Id="rId16" Type="http://schemas.openxmlformats.org/officeDocument/2006/relationships/slide" Target="slides/slide11.xml"/><Relationship Id="rId19" Type="http://schemas.openxmlformats.org/officeDocument/2006/relationships/font" Target="fonts/Economica-italic.fntdata"/><Relationship Id="rId18" Type="http://schemas.openxmlformats.org/officeDocument/2006/relationships/font" Target="fonts/Economic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8d9583aa4_79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8d9583aa4_79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74d758a1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74d758a1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74d758a1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74d758a1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74d758a1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74d758a1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74d758a1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74d758a1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74d758a1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74d758a1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8d9583aa4_7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8d9583aa4_7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8d9583a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8d9583a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8d9583aa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8d9583a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8d9583aa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8d9583aa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openlab.citytech.cuny.edu/comd3504-ol69-spring2022/files/2022/04/Heller_UndergroundMainstream2008.pdf" TargetMode="External"/><Relationship Id="rId4" Type="http://schemas.openxmlformats.org/officeDocument/2006/relationships/hyperlink" Target="https://directory.doabooks.org/handle/20.500.12854/32684" TargetMode="External"/><Relationship Id="rId11" Type="http://schemas.openxmlformats.org/officeDocument/2006/relationships/hyperlink" Target="https://www.teenvogue.com/gallery/covers" TargetMode="External"/><Relationship Id="rId10" Type="http://schemas.openxmlformats.org/officeDocument/2006/relationships/hyperlink" Target="https://comics.ha.com/comic-title-index/girls-life.s?id=1039#" TargetMode="External"/><Relationship Id="rId12" Type="http://schemas.openxmlformats.org/officeDocument/2006/relationships/hyperlink" Target="https://byoumagazine.tumblr.com/" TargetMode="External"/><Relationship Id="rId9" Type="http://schemas.openxmlformats.org/officeDocument/2006/relationships/hyperlink" Target="https://openlab.citytech.cuny.edu/comd3504-ol69-spring2022/files/2022/03/Hall_Whites-of-Their-Eyes_1981.pdf" TargetMode="External"/><Relationship Id="rId5" Type="http://schemas.openxmlformats.org/officeDocument/2006/relationships/hyperlink" Target="https://epjdatascience.springeropen.com/articles/10.1140/epjds/s13688-021-00268-9" TargetMode="External"/><Relationship Id="rId6" Type="http://schemas.openxmlformats.org/officeDocument/2006/relationships/hyperlink" Target="https://www.girlslife.com/" TargetMode="External"/><Relationship Id="rId7" Type="http://schemas.openxmlformats.org/officeDocument/2006/relationships/hyperlink" Target="https://www.instagram.com/girlslifemag/" TargetMode="External"/><Relationship Id="rId8" Type="http://schemas.openxmlformats.org/officeDocument/2006/relationships/hyperlink" Target="https://twitter.com/girlslifema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Girls' Life Magazine</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Chaochao Lin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My Theory</a:t>
            </a:r>
            <a:endParaRPr/>
          </a:p>
        </p:txBody>
      </p:sp>
      <p:sp>
        <p:nvSpPr>
          <p:cNvPr id="127" name="Google Shape;127;p22"/>
          <p:cNvSpPr txBox="1"/>
          <p:nvPr>
            <p:ph idx="1" type="body"/>
          </p:nvPr>
        </p:nvSpPr>
        <p:spPr>
          <a:xfrm>
            <a:off x="311700" y="1468825"/>
            <a:ext cx="8520600" cy="3099900"/>
          </a:xfrm>
          <a:prstGeom prst="rect">
            <a:avLst/>
          </a:prstGeom>
          <a:solidFill>
            <a:schemeClr val="dk1"/>
          </a:solidFill>
        </p:spPr>
        <p:txBody>
          <a:bodyPr anchorCtr="0" anchor="t" bIns="91425" lIns="91425" spcFirstLastPara="1" rIns="91425" wrap="square" tIns="91425">
            <a:normAutofit/>
          </a:bodyPr>
          <a:lstStyle/>
          <a:p>
            <a:pPr indent="-323850" lvl="0" marL="457200" rtl="0" algn="l">
              <a:spcBef>
                <a:spcPts val="0"/>
              </a:spcBef>
              <a:spcAft>
                <a:spcPts val="0"/>
              </a:spcAft>
              <a:buClr>
                <a:schemeClr val="lt1"/>
              </a:buClr>
              <a:buSzPts val="1500"/>
              <a:buFont typeface="Economica"/>
              <a:buChar char="●"/>
            </a:pPr>
            <a:r>
              <a:rPr lang="en" sz="1500">
                <a:solidFill>
                  <a:schemeClr val="lt1"/>
                </a:solidFill>
                <a:latin typeface="Economica"/>
                <a:ea typeface="Economica"/>
                <a:cs typeface="Economica"/>
                <a:sym typeface="Economica"/>
              </a:rPr>
              <a:t>Although it is an equal society now, once the topic of discrimination arises, it will still be magnified by everyone.</a:t>
            </a:r>
            <a:endParaRPr sz="1500">
              <a:solidFill>
                <a:schemeClr val="lt1"/>
              </a:solidFill>
              <a:latin typeface="Economica"/>
              <a:ea typeface="Economica"/>
              <a:cs typeface="Economica"/>
              <a:sym typeface="Economica"/>
            </a:endParaRPr>
          </a:p>
          <a:p>
            <a:pPr indent="-323850" lvl="0" marL="457200" rtl="0" algn="l">
              <a:spcBef>
                <a:spcPts val="0"/>
              </a:spcBef>
              <a:spcAft>
                <a:spcPts val="0"/>
              </a:spcAft>
              <a:buClr>
                <a:schemeClr val="lt1"/>
              </a:buClr>
              <a:buSzPts val="1500"/>
              <a:buFont typeface="Economica"/>
              <a:buChar char="●"/>
            </a:pPr>
            <a:r>
              <a:rPr lang="en" sz="1500">
                <a:solidFill>
                  <a:schemeClr val="lt1"/>
                </a:solidFill>
                <a:latin typeface="Economica"/>
                <a:ea typeface="Economica"/>
                <a:cs typeface="Economica"/>
                <a:sym typeface="Economica"/>
              </a:rPr>
              <a:t>There are many women's/girls' magazines and few men's/boys' magazines that teach boys how to protect girls rather than hurt them. This may become a new market.</a:t>
            </a:r>
            <a:endParaRPr sz="1500">
              <a:solidFill>
                <a:schemeClr val="lt1"/>
              </a:solidFill>
              <a:latin typeface="Economica"/>
              <a:ea typeface="Economica"/>
              <a:cs typeface="Economica"/>
              <a:sym typeface="Economica"/>
            </a:endParaRPr>
          </a:p>
          <a:p>
            <a:pPr indent="-323850" lvl="0" marL="457200" rtl="0" algn="l">
              <a:spcBef>
                <a:spcPts val="0"/>
              </a:spcBef>
              <a:spcAft>
                <a:spcPts val="0"/>
              </a:spcAft>
              <a:buClr>
                <a:schemeClr val="lt1"/>
              </a:buClr>
              <a:buSzPts val="1500"/>
              <a:buFont typeface="Economica"/>
              <a:buChar char="●"/>
            </a:pPr>
            <a:r>
              <a:rPr lang="en" sz="1500">
                <a:solidFill>
                  <a:schemeClr val="lt1"/>
                </a:solidFill>
                <a:latin typeface="Economica"/>
                <a:ea typeface="Economica"/>
                <a:cs typeface="Economica"/>
                <a:sym typeface="Economica"/>
              </a:rPr>
              <a:t>Few people now read paper magazines, except on the subway. But there are still many people who subscribe, because good magazines can not only kill time on the subway, but also bring people a lot of useful knowledge and make people stronger.</a:t>
            </a:r>
            <a:endParaRPr sz="1500">
              <a:solidFill>
                <a:schemeClr val="lt1"/>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Bibliography</a:t>
            </a:r>
            <a:endParaRPr>
              <a:solidFill>
                <a:schemeClr val="lt1"/>
              </a:solidFill>
            </a:endParaRPr>
          </a:p>
        </p:txBody>
      </p:sp>
      <p:sp>
        <p:nvSpPr>
          <p:cNvPr id="133" name="Google Shape;133;p2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2300"/>
              </a:spcBef>
              <a:spcAft>
                <a:spcPts val="0"/>
              </a:spcAft>
              <a:buNone/>
            </a:pPr>
            <a:r>
              <a:rPr lang="en" sz="800" u="sng">
                <a:solidFill>
                  <a:schemeClr val="hlink"/>
                </a:solidFill>
                <a:highlight>
                  <a:srgbClr val="FFFFFF"/>
                </a:highlight>
                <a:latin typeface="Economica"/>
                <a:ea typeface="Economica"/>
                <a:cs typeface="Economica"/>
                <a:sym typeface="Economica"/>
                <a:hlinkClick r:id="rId3"/>
              </a:rPr>
              <a:t>https://openlab.citytech.cuny.edu/comd3504-ol69-spring2022/files/2022/04/Heller_UndergroundMainstream2008.pdf</a:t>
            </a:r>
            <a:r>
              <a:rPr lang="en" sz="800">
                <a:solidFill>
                  <a:srgbClr val="444444"/>
                </a:solidFill>
                <a:highlight>
                  <a:srgbClr val="FFFFFF"/>
                </a:highlight>
                <a:latin typeface="Economica"/>
                <a:ea typeface="Economica"/>
                <a:cs typeface="Economica"/>
                <a:sym typeface="Economica"/>
              </a:rPr>
              <a:t> Heller’s article ‘The Underground Mainstream’</a:t>
            </a:r>
            <a:endParaRPr sz="800">
              <a:latin typeface="Economica"/>
              <a:ea typeface="Economica"/>
              <a:cs typeface="Economica"/>
              <a:sym typeface="Economica"/>
            </a:endParaRPr>
          </a:p>
          <a:p>
            <a:pPr indent="0" lvl="0" marL="0" rtl="0" algn="l">
              <a:spcBef>
                <a:spcPts val="2300"/>
              </a:spcBef>
              <a:spcAft>
                <a:spcPts val="0"/>
              </a:spcAft>
              <a:buNone/>
            </a:pPr>
            <a:r>
              <a:rPr lang="en" sz="800" u="sng">
                <a:solidFill>
                  <a:schemeClr val="hlink"/>
                </a:solidFill>
                <a:highlight>
                  <a:srgbClr val="FFFFFF"/>
                </a:highlight>
                <a:latin typeface="Economica"/>
                <a:ea typeface="Economica"/>
                <a:cs typeface="Economica"/>
                <a:sym typeface="Economica"/>
                <a:hlinkClick r:id="rId4"/>
              </a:rPr>
              <a:t>https://directory.doabooks.org/handle/20.500.12854/32684</a:t>
            </a:r>
            <a:r>
              <a:rPr lang="en" sz="800">
                <a:solidFill>
                  <a:srgbClr val="444444"/>
                </a:solidFill>
                <a:highlight>
                  <a:srgbClr val="FFFFFF"/>
                </a:highlight>
                <a:latin typeface="Economica"/>
                <a:ea typeface="Economica"/>
                <a:cs typeface="Economica"/>
                <a:sym typeface="Economica"/>
              </a:rPr>
              <a:t> article “Sounds of the Underground”,</a:t>
            </a:r>
            <a:endParaRPr sz="800">
              <a:solidFill>
                <a:srgbClr val="444444"/>
              </a:solidFill>
              <a:highlight>
                <a:srgbClr val="FFFFFF"/>
              </a:highlight>
              <a:latin typeface="Economica"/>
              <a:ea typeface="Economica"/>
              <a:cs typeface="Economica"/>
              <a:sym typeface="Economica"/>
            </a:endParaRPr>
          </a:p>
          <a:p>
            <a:pPr indent="0" lvl="0" marL="0" rtl="0" algn="l">
              <a:spcBef>
                <a:spcPts val="2300"/>
              </a:spcBef>
              <a:spcAft>
                <a:spcPts val="0"/>
              </a:spcAft>
              <a:buNone/>
            </a:pPr>
            <a:r>
              <a:rPr lang="en" sz="800" u="sng">
                <a:solidFill>
                  <a:schemeClr val="hlink"/>
                </a:solidFill>
                <a:highlight>
                  <a:srgbClr val="FFFFFF"/>
                </a:highlight>
                <a:latin typeface="Economica"/>
                <a:ea typeface="Economica"/>
                <a:cs typeface="Economica"/>
                <a:sym typeface="Economica"/>
                <a:hlinkClick r:id="rId5"/>
              </a:rPr>
              <a:t>https://epjdatascience.springeropen.com/articles/10.1140/epjds/s13688-021-00268-9</a:t>
            </a:r>
            <a:r>
              <a:rPr lang="en" sz="800">
                <a:solidFill>
                  <a:srgbClr val="444444"/>
                </a:solidFill>
                <a:highlight>
                  <a:srgbClr val="FFFFFF"/>
                </a:highlight>
                <a:latin typeface="Economica"/>
                <a:ea typeface="Economica"/>
                <a:cs typeface="Economica"/>
                <a:sym typeface="Economica"/>
              </a:rPr>
              <a:t> article “Support the underground: characteristics of beyond-mainstream music listeners”</a:t>
            </a:r>
            <a:endParaRPr sz="800">
              <a:solidFill>
                <a:srgbClr val="444444"/>
              </a:solidFill>
              <a:highlight>
                <a:srgbClr val="FFFFFF"/>
              </a:highlight>
              <a:latin typeface="Economica"/>
              <a:ea typeface="Economica"/>
              <a:cs typeface="Economica"/>
              <a:sym typeface="Economica"/>
            </a:endParaRPr>
          </a:p>
          <a:p>
            <a:pPr indent="0" lvl="0" marL="0" rtl="0" algn="l">
              <a:spcBef>
                <a:spcPts val="2300"/>
              </a:spcBef>
              <a:spcAft>
                <a:spcPts val="0"/>
              </a:spcAft>
              <a:buNone/>
            </a:pPr>
            <a:r>
              <a:rPr lang="en" sz="800" u="sng">
                <a:solidFill>
                  <a:schemeClr val="hlink"/>
                </a:solidFill>
                <a:latin typeface="Economica"/>
                <a:ea typeface="Economica"/>
                <a:cs typeface="Economica"/>
                <a:sym typeface="Economica"/>
                <a:hlinkClick r:id="rId6"/>
              </a:rPr>
              <a:t>https://www.girlslife.com/</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7"/>
              </a:rPr>
              <a:t>https://www.instagram.com/girlslifemag/</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8"/>
              </a:rPr>
              <a:t>https://twitter.com/girlslifemag</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9"/>
              </a:rPr>
              <a:t>https://openlab.citytech.cuny.edu/comd3504-ol69-spring2022/files/2022/03/Hall_Whites-of-Their-Eyes_1981.pdf</a:t>
            </a:r>
            <a:r>
              <a:rPr lang="en" sz="800">
                <a:latin typeface="Economica"/>
                <a:ea typeface="Economica"/>
                <a:cs typeface="Economica"/>
                <a:sym typeface="Economica"/>
              </a:rPr>
              <a:t> Stuart Hall Whites of their eyes</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10"/>
              </a:rPr>
              <a:t>https://comics.ha.com/comic-title-index/girls-life.s?id=1039#</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11"/>
              </a:rPr>
              <a:t>https://www.teenvogue.com/gallery/covers</a:t>
            </a:r>
            <a:endParaRPr sz="800">
              <a:latin typeface="Economica"/>
              <a:ea typeface="Economica"/>
              <a:cs typeface="Economica"/>
              <a:sym typeface="Economica"/>
            </a:endParaRPr>
          </a:p>
          <a:p>
            <a:pPr indent="0" lvl="0" marL="0" rtl="0" algn="l">
              <a:spcBef>
                <a:spcPts val="1200"/>
              </a:spcBef>
              <a:spcAft>
                <a:spcPts val="0"/>
              </a:spcAft>
              <a:buNone/>
            </a:pPr>
            <a:r>
              <a:rPr lang="en" sz="800" u="sng">
                <a:solidFill>
                  <a:schemeClr val="hlink"/>
                </a:solidFill>
                <a:latin typeface="Economica"/>
                <a:ea typeface="Economica"/>
                <a:cs typeface="Economica"/>
                <a:sym typeface="Economica"/>
                <a:hlinkClick r:id="rId12"/>
              </a:rPr>
              <a:t>https://byoumagazine.tumblr.com/</a:t>
            </a:r>
            <a:endParaRPr sz="800">
              <a:latin typeface="Economica"/>
              <a:ea typeface="Economica"/>
              <a:cs typeface="Economica"/>
              <a:sym typeface="Economica"/>
            </a:endParaRPr>
          </a:p>
          <a:p>
            <a:pPr indent="0" lvl="0" marL="0" rtl="0" algn="l">
              <a:spcBef>
                <a:spcPts val="1200"/>
              </a:spcBef>
              <a:spcAft>
                <a:spcPts val="0"/>
              </a:spcAft>
              <a:buNone/>
            </a:pPr>
            <a:r>
              <a:t/>
            </a:r>
            <a:endParaRPr sz="800">
              <a:latin typeface="Economica"/>
              <a:ea typeface="Economica"/>
              <a:cs typeface="Economica"/>
              <a:sym typeface="Economica"/>
            </a:endParaRPr>
          </a:p>
          <a:p>
            <a:pPr indent="0" lvl="0" marL="0" rtl="0" algn="l">
              <a:spcBef>
                <a:spcPts val="1200"/>
              </a:spcBef>
              <a:spcAft>
                <a:spcPts val="0"/>
              </a:spcAft>
              <a:buNone/>
            </a:pPr>
            <a:r>
              <a:t/>
            </a:r>
            <a:endParaRPr sz="800">
              <a:latin typeface="Economica"/>
              <a:ea typeface="Economica"/>
              <a:cs typeface="Economica"/>
              <a:sym typeface="Economica"/>
            </a:endParaRPr>
          </a:p>
          <a:p>
            <a:pPr indent="0" lvl="0" marL="0" rtl="0" algn="l">
              <a:spcBef>
                <a:spcPts val="1200"/>
              </a:spcBef>
              <a:spcAft>
                <a:spcPts val="1200"/>
              </a:spcAft>
              <a:buNone/>
            </a:pPr>
            <a:r>
              <a:t/>
            </a:r>
            <a:endParaRPr sz="800">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Girls’ Life Magazine?</a:t>
            </a:r>
            <a:endParaRPr/>
          </a:p>
        </p:txBody>
      </p:sp>
      <p:sp>
        <p:nvSpPr>
          <p:cNvPr id="69" name="Google Shape;69;p14"/>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70" name="Google Shape;70;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71" name="Google Shape;71;p14"/>
          <p:cNvPicPr preferRelativeResize="0"/>
          <p:nvPr/>
        </p:nvPicPr>
        <p:blipFill>
          <a:blip r:embed="rId3">
            <a:alphaModFix/>
          </a:blip>
          <a:stretch>
            <a:fillRect/>
          </a:stretch>
        </p:blipFill>
        <p:spPr>
          <a:xfrm>
            <a:off x="5041245" y="724200"/>
            <a:ext cx="3633518" cy="369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Girls’ Life Magazine</a:t>
            </a:r>
            <a:endParaRPr>
              <a:solidFill>
                <a:schemeClr val="lt1"/>
              </a:solidFill>
            </a:endParaRPr>
          </a:p>
        </p:txBody>
      </p:sp>
      <p:sp>
        <p:nvSpPr>
          <p:cNvPr id="77" name="Google Shape;77;p15"/>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Girls' Life (GL) magazine was founded in August 1994 by Karen Bokram.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GL is committed to inform, inspire and entertain girls around the world - including from entrepreneurship</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They like to focus on smart, successful teens, so if you have a great story, share it with them.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Period help (with plenty of tampons to help)</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Create a personal look you'll love (with fashion and beauty advice).</a:t>
            </a:r>
            <a:endParaRPr>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can find it?</a:t>
            </a:r>
            <a:endParaRPr/>
          </a:p>
        </p:txBody>
      </p:sp>
      <p:sp>
        <p:nvSpPr>
          <p:cNvPr id="83" name="Google Shape;83;p16"/>
          <p:cNvSpPr txBox="1"/>
          <p:nvPr>
            <p:ph idx="1" type="body"/>
          </p:nvPr>
        </p:nvSpPr>
        <p:spPr>
          <a:xfrm>
            <a:off x="311700" y="1468825"/>
            <a:ext cx="4260300" cy="3099900"/>
          </a:xfrm>
          <a:prstGeom prst="rect">
            <a:avLst/>
          </a:prstGeom>
          <a:solidFill>
            <a:schemeClr val="dk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chemeClr val="lt1"/>
              </a:buClr>
              <a:buSzPct val="100000"/>
              <a:buFont typeface="Economica"/>
              <a:buChar char="●"/>
            </a:pPr>
            <a:r>
              <a:rPr lang="en">
                <a:solidFill>
                  <a:schemeClr val="lt1"/>
                </a:solidFill>
                <a:latin typeface="Economica"/>
                <a:ea typeface="Economica"/>
                <a:cs typeface="Economica"/>
                <a:sym typeface="Economica"/>
              </a:rPr>
              <a:t>Print editions of Girls' Life can be found at nearby newsstands each year</a:t>
            </a:r>
            <a:endParaRPr>
              <a:solidFill>
                <a:schemeClr val="lt1"/>
              </a:solidFill>
              <a:latin typeface="Economica"/>
              <a:ea typeface="Economica"/>
              <a:cs typeface="Economica"/>
              <a:sym typeface="Economica"/>
            </a:endParaRPr>
          </a:p>
          <a:p>
            <a:pPr indent="-325755" lvl="0" marL="457200" rtl="0" algn="l">
              <a:spcBef>
                <a:spcPts val="0"/>
              </a:spcBef>
              <a:spcAft>
                <a:spcPts val="0"/>
              </a:spcAft>
              <a:buClr>
                <a:schemeClr val="lt1"/>
              </a:buClr>
              <a:buSzPct val="100000"/>
              <a:buFont typeface="Economica"/>
              <a:buChar char="●"/>
            </a:pPr>
            <a:r>
              <a:rPr lang="en">
                <a:solidFill>
                  <a:schemeClr val="lt1"/>
                </a:solidFill>
                <a:latin typeface="Economica"/>
                <a:ea typeface="Economica"/>
                <a:cs typeface="Economica"/>
                <a:sym typeface="Economica"/>
              </a:rPr>
              <a:t>Or an email subscription, which runs six times a year. You can read the magazine on your device</a:t>
            </a:r>
            <a:endParaRPr>
              <a:solidFill>
                <a:schemeClr val="lt1"/>
              </a:solidFill>
              <a:latin typeface="Economica"/>
              <a:ea typeface="Economica"/>
              <a:cs typeface="Economica"/>
              <a:sym typeface="Economica"/>
            </a:endParaRPr>
          </a:p>
          <a:p>
            <a:pPr indent="-325755" lvl="0" marL="457200" rtl="0" algn="l">
              <a:spcBef>
                <a:spcPts val="0"/>
              </a:spcBef>
              <a:spcAft>
                <a:spcPts val="0"/>
              </a:spcAft>
              <a:buClr>
                <a:schemeClr val="lt1"/>
              </a:buClr>
              <a:buSzPct val="100000"/>
              <a:buFont typeface="Economica"/>
              <a:buChar char="●"/>
            </a:pPr>
            <a:r>
              <a:rPr lang="en">
                <a:solidFill>
                  <a:schemeClr val="lt1"/>
                </a:solidFill>
                <a:latin typeface="Economica"/>
                <a:ea typeface="Economica"/>
                <a:cs typeface="Economica"/>
                <a:sym typeface="Economica"/>
              </a:rPr>
              <a:t>There's also a site that posts original content daily across nine verticals (from breakfast recipes to breakup remedies).</a:t>
            </a:r>
            <a:endParaRPr>
              <a:solidFill>
                <a:schemeClr val="lt1"/>
              </a:solidFill>
              <a:latin typeface="Economica"/>
              <a:ea typeface="Economica"/>
              <a:cs typeface="Economica"/>
              <a:sym typeface="Economica"/>
            </a:endParaRPr>
          </a:p>
          <a:p>
            <a:pPr indent="-325755" lvl="0" marL="457200" rtl="0" algn="l">
              <a:spcBef>
                <a:spcPts val="0"/>
              </a:spcBef>
              <a:spcAft>
                <a:spcPts val="0"/>
              </a:spcAft>
              <a:buClr>
                <a:schemeClr val="lt1"/>
              </a:buClr>
              <a:buSzPct val="100000"/>
              <a:buFont typeface="Economica"/>
              <a:buChar char="●"/>
            </a:pPr>
            <a:r>
              <a:rPr lang="en">
                <a:solidFill>
                  <a:schemeClr val="lt1"/>
                </a:solidFill>
                <a:latin typeface="Economica"/>
                <a:ea typeface="Economica"/>
                <a:cs typeface="Economica"/>
                <a:sym typeface="Economica"/>
              </a:rPr>
              <a:t>They have accounts on many major platforms such as Instagram</a:t>
            </a:r>
            <a:endParaRPr>
              <a:solidFill>
                <a:schemeClr val="lt1"/>
              </a:solidFill>
              <a:latin typeface="Economica"/>
              <a:ea typeface="Economica"/>
              <a:cs typeface="Economica"/>
              <a:sym typeface="Economica"/>
            </a:endParaRPr>
          </a:p>
          <a:p>
            <a:pPr indent="-325755" lvl="0" marL="457200" rtl="0" algn="l">
              <a:spcBef>
                <a:spcPts val="0"/>
              </a:spcBef>
              <a:spcAft>
                <a:spcPts val="0"/>
              </a:spcAft>
              <a:buClr>
                <a:schemeClr val="lt1"/>
              </a:buClr>
              <a:buSzPct val="100000"/>
              <a:buFont typeface="Economica"/>
              <a:buChar char="●"/>
            </a:pPr>
            <a:r>
              <a:rPr lang="en">
                <a:solidFill>
                  <a:schemeClr val="lt1"/>
                </a:solidFill>
                <a:latin typeface="Economica"/>
                <a:ea typeface="Economica"/>
                <a:cs typeface="Economica"/>
                <a:sym typeface="Economica"/>
              </a:rPr>
              <a:t>They also hold some annual events that you can participate in</a:t>
            </a:r>
            <a:endParaRPr>
              <a:solidFill>
                <a:schemeClr val="lt1"/>
              </a:solidFill>
              <a:latin typeface="Economica"/>
              <a:ea typeface="Economica"/>
              <a:cs typeface="Economica"/>
              <a:sym typeface="Economica"/>
            </a:endParaRPr>
          </a:p>
          <a:p>
            <a:pPr indent="0" lvl="0" marL="0" rtl="0" algn="l">
              <a:spcBef>
                <a:spcPts val="1200"/>
              </a:spcBef>
              <a:spcAft>
                <a:spcPts val="1200"/>
              </a:spcAft>
              <a:buNone/>
            </a:pPr>
            <a:r>
              <a:t/>
            </a:r>
            <a:endParaRPr>
              <a:solidFill>
                <a:schemeClr val="lt1"/>
              </a:solidFill>
            </a:endParaRPr>
          </a:p>
        </p:txBody>
      </p:sp>
      <p:pic>
        <p:nvPicPr>
          <p:cNvPr id="84" name="Google Shape;84;p16"/>
          <p:cNvPicPr preferRelativeResize="0"/>
          <p:nvPr/>
        </p:nvPicPr>
        <p:blipFill>
          <a:blip r:embed="rId3">
            <a:alphaModFix/>
          </a:blip>
          <a:stretch>
            <a:fillRect/>
          </a:stretch>
        </p:blipFill>
        <p:spPr>
          <a:xfrm>
            <a:off x="4572000" y="619675"/>
            <a:ext cx="4267203" cy="25711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428625" y="76200"/>
            <a:ext cx="8286750"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3438525" y="-94487"/>
            <a:ext cx="5705475" cy="3038475"/>
          </a:xfrm>
          <a:prstGeom prst="rect">
            <a:avLst/>
          </a:prstGeom>
          <a:noFill/>
          <a:ln>
            <a:noFill/>
          </a:ln>
        </p:spPr>
      </p:pic>
      <p:sp>
        <p:nvSpPr>
          <p:cNvPr id="97" name="Google Shape;97;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More…</a:t>
            </a:r>
            <a:endParaRPr/>
          </a:p>
        </p:txBody>
      </p:sp>
      <p:sp>
        <p:nvSpPr>
          <p:cNvPr id="98" name="Google Shape;98;p18"/>
          <p:cNvSpPr txBox="1"/>
          <p:nvPr>
            <p:ph idx="1" type="body"/>
          </p:nvPr>
        </p:nvSpPr>
        <p:spPr>
          <a:xfrm>
            <a:off x="311700" y="1468825"/>
            <a:ext cx="2853600" cy="3099900"/>
          </a:xfrm>
          <a:prstGeom prst="rect">
            <a:avLst/>
          </a:prstGeom>
        </p:spPr>
        <p:txBody>
          <a:bodyPr anchorCtr="0" anchor="t" bIns="91425" lIns="91425" spcFirstLastPara="1" rIns="91425" wrap="square" tIns="91425">
            <a:normAutofit/>
          </a:bodyPr>
          <a:lstStyle/>
          <a:p>
            <a:pPr indent="-323850" lvl="0" marL="457200" rtl="0" algn="l">
              <a:lnSpc>
                <a:spcPct val="105000"/>
              </a:lnSpc>
              <a:spcBef>
                <a:spcPts val="0"/>
              </a:spcBef>
              <a:spcAft>
                <a:spcPts val="0"/>
              </a:spcAft>
              <a:buSzPts val="1500"/>
              <a:buFont typeface="Economica"/>
              <a:buChar char="●"/>
            </a:pPr>
            <a:r>
              <a:rPr lang="en" sz="1500">
                <a:latin typeface="Economica"/>
                <a:ea typeface="Economica"/>
                <a:cs typeface="Economica"/>
                <a:sym typeface="Economica"/>
              </a:rPr>
              <a:t>U</a:t>
            </a:r>
            <a:r>
              <a:rPr lang="en" sz="1500">
                <a:latin typeface="Economica"/>
                <a:ea typeface="Economica"/>
                <a:cs typeface="Economica"/>
                <a:sym typeface="Economica"/>
              </a:rPr>
              <a:t>se pink often</a:t>
            </a:r>
            <a:endParaRPr sz="1500">
              <a:latin typeface="Economica"/>
              <a:ea typeface="Economica"/>
              <a:cs typeface="Economica"/>
              <a:sym typeface="Economica"/>
            </a:endParaRPr>
          </a:p>
          <a:p>
            <a:pPr indent="-323850" lvl="0" marL="457200" rtl="0" algn="l">
              <a:lnSpc>
                <a:spcPct val="105000"/>
              </a:lnSpc>
              <a:spcBef>
                <a:spcPts val="0"/>
              </a:spcBef>
              <a:spcAft>
                <a:spcPts val="0"/>
              </a:spcAft>
              <a:buSzPts val="1500"/>
              <a:buFont typeface="Economica"/>
              <a:buChar char="●"/>
            </a:pPr>
            <a:r>
              <a:rPr lang="en" sz="1500">
                <a:latin typeface="Economica"/>
                <a:ea typeface="Economica"/>
                <a:cs typeface="Economica"/>
                <a:sym typeface="Economica"/>
              </a:rPr>
              <a:t>Color matching will be done according to the picture/or character</a:t>
            </a:r>
            <a:endParaRPr sz="1500">
              <a:latin typeface="Economica"/>
              <a:ea typeface="Economica"/>
              <a:cs typeface="Economica"/>
              <a:sym typeface="Economica"/>
            </a:endParaRPr>
          </a:p>
          <a:p>
            <a:pPr indent="-323850" lvl="0" marL="457200" rtl="0" algn="l">
              <a:lnSpc>
                <a:spcPct val="105000"/>
              </a:lnSpc>
              <a:spcBef>
                <a:spcPts val="0"/>
              </a:spcBef>
              <a:spcAft>
                <a:spcPts val="0"/>
              </a:spcAft>
              <a:buSzPts val="1500"/>
              <a:buFont typeface="Economica"/>
              <a:buChar char="●"/>
            </a:pPr>
            <a:r>
              <a:rPr lang="en" sz="1500">
                <a:latin typeface="Economica"/>
                <a:ea typeface="Economica"/>
                <a:cs typeface="Economica"/>
                <a:sym typeface="Economica"/>
              </a:rPr>
              <a:t>BYOU uses a cute style, which is the kind of style that girls will like</a:t>
            </a:r>
            <a:endParaRPr sz="1500">
              <a:latin typeface="Economica"/>
              <a:ea typeface="Economica"/>
              <a:cs typeface="Economica"/>
              <a:sym typeface="Economica"/>
            </a:endParaRPr>
          </a:p>
          <a:p>
            <a:pPr indent="-323850" lvl="0" marL="457200" rtl="0" algn="l">
              <a:lnSpc>
                <a:spcPct val="105000"/>
              </a:lnSpc>
              <a:spcBef>
                <a:spcPts val="0"/>
              </a:spcBef>
              <a:spcAft>
                <a:spcPts val="0"/>
              </a:spcAft>
              <a:buSzPts val="1500"/>
              <a:buFont typeface="Economica"/>
              <a:buChar char="●"/>
            </a:pPr>
            <a:r>
              <a:rPr lang="en" sz="1500">
                <a:latin typeface="Economica"/>
                <a:ea typeface="Economica"/>
                <a:cs typeface="Economica"/>
                <a:sym typeface="Economica"/>
              </a:rPr>
              <a:t>TeenVOGUE's style is more mature and cool, and includes both men and women</a:t>
            </a:r>
            <a:endParaRPr sz="1500">
              <a:latin typeface="Economica"/>
              <a:ea typeface="Economica"/>
              <a:cs typeface="Economica"/>
              <a:sym typeface="Economica"/>
            </a:endParaRPr>
          </a:p>
        </p:txBody>
      </p:sp>
      <p:pic>
        <p:nvPicPr>
          <p:cNvPr id="99" name="Google Shape;99;p18"/>
          <p:cNvPicPr preferRelativeResize="0"/>
          <p:nvPr/>
        </p:nvPicPr>
        <p:blipFill>
          <a:blip r:embed="rId4">
            <a:alphaModFix/>
          </a:blip>
          <a:stretch>
            <a:fillRect/>
          </a:stretch>
        </p:blipFill>
        <p:spPr>
          <a:xfrm>
            <a:off x="3165301" y="2755217"/>
            <a:ext cx="4434376" cy="2971033"/>
          </a:xfrm>
          <a:prstGeom prst="rect">
            <a:avLst/>
          </a:prstGeom>
          <a:noFill/>
          <a:ln>
            <a:noFill/>
          </a:ln>
        </p:spPr>
      </p:pic>
      <p:pic>
        <p:nvPicPr>
          <p:cNvPr id="100" name="Google Shape;100;p18"/>
          <p:cNvPicPr preferRelativeResize="0"/>
          <p:nvPr/>
        </p:nvPicPr>
        <p:blipFill>
          <a:blip r:embed="rId5">
            <a:alphaModFix/>
          </a:blip>
          <a:stretch>
            <a:fillRect/>
          </a:stretch>
        </p:blipFill>
        <p:spPr>
          <a:xfrm>
            <a:off x="6859200" y="2246325"/>
            <a:ext cx="2284801" cy="289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a:solidFill>
                  <a:schemeClr val="lt1"/>
                </a:solidFill>
                <a:highlight>
                  <a:schemeClr val="dk1"/>
                </a:highlight>
              </a:rPr>
              <a:t>R</a:t>
            </a:r>
            <a:r>
              <a:rPr lang="en">
                <a:solidFill>
                  <a:schemeClr val="lt1"/>
                </a:solidFill>
                <a:highlight>
                  <a:schemeClr val="dk1"/>
                </a:highlight>
              </a:rPr>
              <a:t>acist Ideologies</a:t>
            </a:r>
            <a:endParaRPr>
              <a:solidFill>
                <a:schemeClr val="lt1"/>
              </a:solidFill>
              <a:highlight>
                <a:schemeClr val="dk1"/>
              </a:highlight>
            </a:endParaRPr>
          </a:p>
        </p:txBody>
      </p:sp>
      <p:sp>
        <p:nvSpPr>
          <p:cNvPr id="106" name="Google Shape;106;p1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523"/>
              <a:buNone/>
            </a:pPr>
            <a:r>
              <a:rPr lang="en" sz="1525">
                <a:latin typeface="Economica"/>
                <a:ea typeface="Economica"/>
                <a:cs typeface="Economica"/>
                <a:sym typeface="Economica"/>
              </a:rPr>
              <a:t>From Stuart Hall’s article ‘</a:t>
            </a:r>
            <a:r>
              <a:rPr i="1" lang="en" sz="1525">
                <a:latin typeface="Economica"/>
                <a:ea typeface="Economica"/>
                <a:cs typeface="Economica"/>
                <a:sym typeface="Economica"/>
              </a:rPr>
              <a:t>The whites of their eyes: racist </a:t>
            </a:r>
            <a:r>
              <a:rPr i="1" lang="en" sz="1525">
                <a:latin typeface="Economica"/>
                <a:ea typeface="Economica"/>
                <a:cs typeface="Economica"/>
                <a:sym typeface="Economica"/>
              </a:rPr>
              <a:t>ideologies</a:t>
            </a:r>
            <a:r>
              <a:rPr i="1" lang="en" sz="1525">
                <a:latin typeface="Economica"/>
                <a:ea typeface="Economica"/>
                <a:cs typeface="Economica"/>
                <a:sym typeface="Economica"/>
              </a:rPr>
              <a:t> and the media’</a:t>
            </a:r>
            <a:r>
              <a:rPr lang="en" sz="1525">
                <a:latin typeface="Economica"/>
                <a:ea typeface="Economica"/>
                <a:cs typeface="Economica"/>
                <a:sym typeface="Economica"/>
              </a:rPr>
              <a:t> state that “ ‘racism and the media’ touches directly the problem of ideology, since the media’s main sphere of operations is the production and transformation of ideologies.”</a:t>
            </a:r>
            <a:endParaRPr sz="1525">
              <a:latin typeface="Economica"/>
              <a:ea typeface="Economica"/>
              <a:cs typeface="Economica"/>
              <a:sym typeface="Economica"/>
            </a:endParaRPr>
          </a:p>
          <a:p>
            <a:pPr indent="0" lvl="0" marL="0" rtl="0" algn="l">
              <a:lnSpc>
                <a:spcPct val="105000"/>
              </a:lnSpc>
              <a:spcBef>
                <a:spcPts val="1200"/>
              </a:spcBef>
              <a:spcAft>
                <a:spcPts val="0"/>
              </a:spcAft>
              <a:buSzPts val="523"/>
              <a:buNone/>
            </a:pPr>
            <a:r>
              <a:rPr lang="en" sz="1525">
                <a:latin typeface="Economica"/>
                <a:ea typeface="Economica"/>
                <a:cs typeface="Economica"/>
                <a:sym typeface="Economica"/>
              </a:rPr>
              <a:t>The media we come into contact with every day is a major source of change in our lives and minds, which creates ideology. And in our lives racial and gender discrimination is often present.</a:t>
            </a:r>
            <a:endParaRPr sz="1525">
              <a:latin typeface="Economica"/>
              <a:ea typeface="Economica"/>
              <a:cs typeface="Economica"/>
              <a:sym typeface="Economica"/>
            </a:endParaRPr>
          </a:p>
          <a:p>
            <a:pPr indent="0" lvl="0" marL="0" rtl="0" algn="l">
              <a:lnSpc>
                <a:spcPct val="105000"/>
              </a:lnSpc>
              <a:spcBef>
                <a:spcPts val="1200"/>
              </a:spcBef>
              <a:spcAft>
                <a:spcPts val="0"/>
              </a:spcAft>
              <a:buSzPts val="523"/>
              <a:buNone/>
            </a:pPr>
            <a:r>
              <a:rPr lang="en" sz="1525">
                <a:latin typeface="Economica"/>
                <a:ea typeface="Economica"/>
                <a:cs typeface="Economica"/>
                <a:sym typeface="Economica"/>
              </a:rPr>
              <a:t>I didn't find any obvious racial ideology for this magazine, they used girls from different races as covers. And teach girls how to be beautiful and confident. </a:t>
            </a:r>
            <a:endParaRPr sz="1525">
              <a:latin typeface="Economica"/>
              <a:ea typeface="Economica"/>
              <a:cs typeface="Economica"/>
              <a:sym typeface="Economica"/>
            </a:endParaRPr>
          </a:p>
          <a:p>
            <a:pPr indent="0" lvl="0" marL="0" rtl="0" algn="l">
              <a:lnSpc>
                <a:spcPct val="105000"/>
              </a:lnSpc>
              <a:spcBef>
                <a:spcPts val="1200"/>
              </a:spcBef>
              <a:spcAft>
                <a:spcPts val="0"/>
              </a:spcAft>
              <a:buSzPts val="523"/>
              <a:buNone/>
            </a:pPr>
            <a:r>
              <a:rPr lang="en" sz="1525">
                <a:latin typeface="Economica"/>
                <a:ea typeface="Economica"/>
                <a:cs typeface="Economica"/>
                <a:sym typeface="Economica"/>
              </a:rPr>
              <a:t>Although this is a girl's magazine, there are many topics about boys and love in it. For example, "6 things I wish i knew before i ask him out" and "i </a:t>
            </a:r>
            <a:r>
              <a:rPr lang="en" sz="1525">
                <a:latin typeface="Economica"/>
                <a:ea typeface="Economica"/>
                <a:cs typeface="Economica"/>
                <a:sym typeface="Economica"/>
              </a:rPr>
              <a:t>confessed</a:t>
            </a:r>
            <a:r>
              <a:rPr lang="en" sz="1525">
                <a:latin typeface="Economica"/>
                <a:ea typeface="Economica"/>
                <a:cs typeface="Economica"/>
                <a:sym typeface="Economica"/>
              </a:rPr>
              <a:t> my love via snapchat" are both about boys, but they are about helping girls. </a:t>
            </a:r>
            <a:endParaRPr sz="1525">
              <a:latin typeface="Economica"/>
              <a:ea typeface="Economica"/>
              <a:cs typeface="Economica"/>
              <a:sym typeface="Economica"/>
            </a:endParaRPr>
          </a:p>
          <a:p>
            <a:pPr indent="0" lvl="0" marL="0" rtl="0" algn="l">
              <a:lnSpc>
                <a:spcPct val="105000"/>
              </a:lnSpc>
              <a:spcBef>
                <a:spcPts val="1200"/>
              </a:spcBef>
              <a:spcAft>
                <a:spcPts val="1200"/>
              </a:spcAft>
              <a:buSzPts val="523"/>
              <a:buNone/>
            </a:pPr>
            <a:r>
              <a:rPr lang="en" sz="1525">
                <a:latin typeface="Economica"/>
                <a:ea typeface="Economica"/>
                <a:cs typeface="Economica"/>
                <a:sym typeface="Economica"/>
              </a:rPr>
              <a:t>There is also a topic on girl power "stand up! use your voice, change the world" to encourage girls to use their power to change the world, because there are still many things that are unfair to girls.</a:t>
            </a:r>
            <a:endParaRPr sz="1525">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Underground Mainstream</a:t>
            </a:r>
            <a:endParaRPr/>
          </a:p>
        </p:txBody>
      </p:sp>
      <p:sp>
        <p:nvSpPr>
          <p:cNvPr id="112" name="Google Shape;112;p20"/>
          <p:cNvSpPr txBox="1"/>
          <p:nvPr>
            <p:ph idx="1" type="body"/>
          </p:nvPr>
        </p:nvSpPr>
        <p:spPr>
          <a:xfrm>
            <a:off x="311700" y="1468825"/>
            <a:ext cx="8520600" cy="3099900"/>
          </a:xfrm>
          <a:prstGeom prst="rect">
            <a:avLst/>
          </a:prstGeom>
          <a:solidFill>
            <a:schemeClr val="dk1"/>
          </a:solidFill>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chemeClr val="lt1"/>
                </a:solidFill>
                <a:latin typeface="Economica"/>
                <a:ea typeface="Economica"/>
                <a:cs typeface="Economica"/>
                <a:sym typeface="Economica"/>
              </a:rPr>
              <a:t>According to Heller's article "Underground Mainstream," the concepts of mainstream and underground are closely related in contemporary design. Mainstream culture and underground culture are actually the same. The reason why there are mainstream and underground cultures is that some of them are more popular. The magazine is a good leader, usually the topics that appear in the magazine are now popular or about to become mainstream. This is also how magazines can retain customers.</a:t>
            </a:r>
            <a:endParaRPr sz="1500">
              <a:solidFill>
                <a:schemeClr val="lt1"/>
              </a:solidFill>
              <a:latin typeface="Economica"/>
              <a:ea typeface="Economica"/>
              <a:cs typeface="Economica"/>
              <a:sym typeface="Economica"/>
            </a:endParaRPr>
          </a:p>
          <a:p>
            <a:pPr indent="0" lvl="0" marL="0" rtl="0" algn="l">
              <a:spcBef>
                <a:spcPts val="1200"/>
              </a:spcBef>
              <a:spcAft>
                <a:spcPts val="0"/>
              </a:spcAft>
              <a:buNone/>
            </a:pPr>
            <a:r>
              <a:rPr lang="en" sz="1500">
                <a:solidFill>
                  <a:schemeClr val="lt1"/>
                </a:solidFill>
                <a:latin typeface="Economica"/>
                <a:ea typeface="Economica"/>
                <a:cs typeface="Economica"/>
                <a:sym typeface="Economica"/>
              </a:rPr>
              <a:t>In article "</a:t>
            </a:r>
            <a:r>
              <a:rPr lang="en" sz="1500">
                <a:solidFill>
                  <a:schemeClr val="lt1"/>
                </a:solidFill>
                <a:latin typeface="Economica"/>
                <a:ea typeface="Economica"/>
                <a:cs typeface="Economica"/>
                <a:sym typeface="Economica"/>
              </a:rPr>
              <a:t>Sounds of the Underground</a:t>
            </a:r>
            <a:r>
              <a:rPr lang="en" sz="1500">
                <a:solidFill>
                  <a:schemeClr val="lt1"/>
                </a:solidFill>
                <a:latin typeface="Economica"/>
                <a:ea typeface="Economica"/>
                <a:cs typeface="Economica"/>
                <a:sym typeface="Economica"/>
              </a:rPr>
              <a:t>" and </a:t>
            </a:r>
            <a:r>
              <a:rPr lang="en" sz="1500">
                <a:solidFill>
                  <a:schemeClr val="lt1"/>
                </a:solidFill>
                <a:latin typeface="Economica"/>
                <a:ea typeface="Economica"/>
                <a:cs typeface="Economica"/>
                <a:sym typeface="Economica"/>
              </a:rPr>
              <a:t>“Support the underground: characteristics of beyond-mainstream music listeners”</a:t>
            </a:r>
            <a:r>
              <a:rPr lang="en" sz="1500">
                <a:solidFill>
                  <a:schemeClr val="lt1"/>
                </a:solidFill>
                <a:latin typeface="Economica"/>
                <a:ea typeface="Economica"/>
                <a:cs typeface="Economica"/>
                <a:sym typeface="Economica"/>
              </a:rPr>
              <a:t>, the topic of mainstream culture is also mentioned. The mainstream culture will always be affected by the environment and change into the previous mainstream, and the underground culture may also gradually become the mainstream for some reasons.</a:t>
            </a:r>
            <a:endParaRPr sz="1500">
              <a:solidFill>
                <a:schemeClr val="lt1"/>
              </a:solidFill>
              <a:latin typeface="Economica"/>
              <a:ea typeface="Economica"/>
              <a:cs typeface="Economica"/>
              <a:sym typeface="Economica"/>
            </a:endParaRPr>
          </a:p>
          <a:p>
            <a:pPr indent="0" lvl="0" marL="0" rtl="0" algn="l">
              <a:spcBef>
                <a:spcPts val="1200"/>
              </a:spcBef>
              <a:spcAft>
                <a:spcPts val="1200"/>
              </a:spcAft>
              <a:buNone/>
            </a:pPr>
            <a:r>
              <a:t/>
            </a:r>
            <a:endParaRPr sz="1500">
              <a:solidFill>
                <a:schemeClr val="lt1"/>
              </a:solidFill>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72500"/>
            <a:ext cx="8520600" cy="733500"/>
          </a:xfrm>
          <a:prstGeom prst="rect">
            <a:avLst/>
          </a:prstGeom>
          <a:solidFill>
            <a:schemeClr val="dk1"/>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Another Girls' Magazine by Miss Patsy Walker 1954</a:t>
            </a:r>
            <a:endParaRPr>
              <a:solidFill>
                <a:schemeClr val="lt1"/>
              </a:solidFill>
            </a:endParaRPr>
          </a:p>
        </p:txBody>
      </p:sp>
      <p:sp>
        <p:nvSpPr>
          <p:cNvPr id="118" name="Google Shape;118;p21"/>
          <p:cNvSpPr txBox="1"/>
          <p:nvPr>
            <p:ph idx="1" type="body"/>
          </p:nvPr>
        </p:nvSpPr>
        <p:spPr>
          <a:xfrm>
            <a:off x="311700" y="44100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latin typeface="Economica"/>
                <a:ea typeface="Economica"/>
                <a:cs typeface="Economica"/>
                <a:sym typeface="Economica"/>
              </a:rPr>
              <a:t>Although they have the same name, they are not the same magazine. This magazine is Patsy Walker's personal creation for girls. A completely different style, this one presented in a comic style.</a:t>
            </a:r>
            <a:endParaRPr sz="1500">
              <a:latin typeface="Economica"/>
              <a:ea typeface="Economica"/>
              <a:cs typeface="Economica"/>
              <a:sym typeface="Economica"/>
            </a:endParaRPr>
          </a:p>
        </p:txBody>
      </p:sp>
      <p:pic>
        <p:nvPicPr>
          <p:cNvPr id="119" name="Google Shape;119;p21"/>
          <p:cNvPicPr preferRelativeResize="0"/>
          <p:nvPr/>
        </p:nvPicPr>
        <p:blipFill>
          <a:blip r:embed="rId3">
            <a:alphaModFix/>
          </a:blip>
          <a:stretch>
            <a:fillRect/>
          </a:stretch>
        </p:blipFill>
        <p:spPr>
          <a:xfrm>
            <a:off x="6653119" y="1353350"/>
            <a:ext cx="2179192" cy="3099901"/>
          </a:xfrm>
          <a:prstGeom prst="rect">
            <a:avLst/>
          </a:prstGeom>
          <a:noFill/>
          <a:ln>
            <a:noFill/>
          </a:ln>
        </p:spPr>
      </p:pic>
      <p:pic>
        <p:nvPicPr>
          <p:cNvPr id="120" name="Google Shape;120;p21"/>
          <p:cNvPicPr preferRelativeResize="0"/>
          <p:nvPr/>
        </p:nvPicPr>
        <p:blipFill>
          <a:blip r:embed="rId4">
            <a:alphaModFix/>
          </a:blip>
          <a:stretch>
            <a:fillRect/>
          </a:stretch>
        </p:blipFill>
        <p:spPr>
          <a:xfrm>
            <a:off x="311700" y="1353350"/>
            <a:ext cx="2183029" cy="3099899"/>
          </a:xfrm>
          <a:prstGeom prst="rect">
            <a:avLst/>
          </a:prstGeom>
          <a:noFill/>
          <a:ln>
            <a:noFill/>
          </a:ln>
        </p:spPr>
      </p:pic>
      <p:pic>
        <p:nvPicPr>
          <p:cNvPr id="121" name="Google Shape;121;p21"/>
          <p:cNvPicPr preferRelativeResize="0"/>
          <p:nvPr/>
        </p:nvPicPr>
        <p:blipFill>
          <a:blip r:embed="rId5">
            <a:alphaModFix/>
          </a:blip>
          <a:stretch>
            <a:fillRect/>
          </a:stretch>
        </p:blipFill>
        <p:spPr>
          <a:xfrm>
            <a:off x="3474675" y="1353350"/>
            <a:ext cx="2198510" cy="309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