
<file path=[Content_Types].xml><?xml version="1.0" encoding="utf-8"?>
<Types xmlns="http://schemas.openxmlformats.org/package/2006/content-types">
  <Default Extension="png" ContentType="image/png"/>
  <Default Extension="MOV" ContentType="video/quicktime"/>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92" r:id="rId3"/>
    <p:sldId id="260" r:id="rId4"/>
    <p:sldId id="271" r:id="rId5"/>
    <p:sldId id="272" r:id="rId6"/>
    <p:sldId id="273" r:id="rId7"/>
    <p:sldId id="293" r:id="rId8"/>
    <p:sldId id="287" r:id="rId9"/>
    <p:sldId id="289" r:id="rId10"/>
    <p:sldId id="300" r:id="rId11"/>
    <p:sldId id="301" r:id="rId12"/>
    <p:sldId id="30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8"/>
    <p:restoredTop sz="94671"/>
  </p:normalViewPr>
  <p:slideViewPr>
    <p:cSldViewPr snapToGrid="0" snapToObjects="1">
      <p:cViewPr varScale="1">
        <p:scale>
          <a:sx n="96" d="100"/>
          <a:sy n="96" d="100"/>
        </p:scale>
        <p:origin x="62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C45B3B-9DA4-4E4B-BD6D-4296B4503298}" type="datetimeFigureOut">
              <a:rPr lang="en-US" smtClean="0"/>
              <a:t>10/30/19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8F77F1-EF8C-C641-B3F6-53AAA6F1497B}" type="slidenum">
              <a:rPr lang="en-US" smtClean="0"/>
              <a:t>‹#›</a:t>
            </a:fld>
            <a:endParaRPr lang="en-US"/>
          </a:p>
        </p:txBody>
      </p:sp>
    </p:spTree>
    <p:extLst>
      <p:ext uri="{BB962C8B-B14F-4D97-AF65-F5344CB8AC3E}">
        <p14:creationId xmlns:p14="http://schemas.microsoft.com/office/powerpoint/2010/main" val="4258405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can be used as a background before the presentation begins. </a:t>
            </a:r>
          </a:p>
        </p:txBody>
      </p:sp>
      <p:sp>
        <p:nvSpPr>
          <p:cNvPr id="4" name="Slide Number Placeholder 3"/>
          <p:cNvSpPr>
            <a:spLocks noGrp="1"/>
          </p:cNvSpPr>
          <p:nvPr>
            <p:ph type="sldNum" sz="quarter" idx="10"/>
          </p:nvPr>
        </p:nvSpPr>
        <p:spPr/>
        <p:txBody>
          <a:bodyPr/>
          <a:lstStyle/>
          <a:p>
            <a:fld id="{FE8C02BD-617F-443A-9DC6-BE620467D6B3}" type="slidenum">
              <a:rPr lang="en-US" smtClean="0"/>
              <a:pPr/>
              <a:t>2</a:t>
            </a:fld>
            <a:endParaRPr lang="en-US"/>
          </a:p>
        </p:txBody>
      </p:sp>
    </p:spTree>
    <p:extLst>
      <p:ext uri="{BB962C8B-B14F-4D97-AF65-F5344CB8AC3E}">
        <p14:creationId xmlns:p14="http://schemas.microsoft.com/office/powerpoint/2010/main" val="1726163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template is in wide-screen format and demonstrates how transitions,</a:t>
            </a:r>
            <a:r>
              <a:rPr lang="en-US" baseline="0" dirty="0"/>
              <a:t> animations, and multimedia choreography can be used to enrich a presentation. </a:t>
            </a:r>
            <a:endParaRPr lang="en-US" dirty="0"/>
          </a:p>
          <a:p>
            <a:endParaRPr lang="en-US" dirty="0"/>
          </a:p>
        </p:txBody>
      </p:sp>
      <p:sp>
        <p:nvSpPr>
          <p:cNvPr id="4" name="Slide Number Placeholder 3"/>
          <p:cNvSpPr>
            <a:spLocks noGrp="1"/>
          </p:cNvSpPr>
          <p:nvPr>
            <p:ph type="sldNum" sz="quarter" idx="10"/>
          </p:nvPr>
        </p:nvSpPr>
        <p:spPr/>
        <p:txBody>
          <a:bodyPr/>
          <a:lstStyle/>
          <a:p>
            <a:fld id="{FE8C02BD-617F-443A-9DC6-BE620467D6B3}" type="slidenum">
              <a:rPr lang="en-US" smtClean="0"/>
              <a:pPr/>
              <a:t>3</a:t>
            </a:fld>
            <a:endParaRPr lang="en-US"/>
          </a:p>
        </p:txBody>
      </p:sp>
    </p:spTree>
    <p:extLst>
      <p:ext uri="{BB962C8B-B14F-4D97-AF65-F5344CB8AC3E}">
        <p14:creationId xmlns:p14="http://schemas.microsoft.com/office/powerpoint/2010/main" val="1503294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8C02BD-617F-443A-9DC6-BE620467D6B3}" type="slidenum">
              <a:rPr lang="en-US" smtClean="0"/>
              <a:pPr/>
              <a:t>4</a:t>
            </a:fld>
            <a:endParaRPr lang="en-US"/>
          </a:p>
        </p:txBody>
      </p:sp>
    </p:spTree>
    <p:extLst>
      <p:ext uri="{BB962C8B-B14F-4D97-AF65-F5344CB8AC3E}">
        <p14:creationId xmlns:p14="http://schemas.microsoft.com/office/powerpoint/2010/main" val="2014642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8C02BD-617F-443A-9DC6-BE620467D6B3}" type="slidenum">
              <a:rPr lang="en-US" smtClean="0"/>
              <a:pPr/>
              <a:t>5</a:t>
            </a:fld>
            <a:endParaRPr lang="en-US"/>
          </a:p>
        </p:txBody>
      </p:sp>
    </p:spTree>
    <p:extLst>
      <p:ext uri="{BB962C8B-B14F-4D97-AF65-F5344CB8AC3E}">
        <p14:creationId xmlns:p14="http://schemas.microsoft.com/office/powerpoint/2010/main" val="545642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8C02BD-617F-443A-9DC6-BE620467D6B3}" type="slidenum">
              <a:rPr lang="en-US" smtClean="0"/>
              <a:pPr/>
              <a:t>6</a:t>
            </a:fld>
            <a:endParaRPr lang="en-US"/>
          </a:p>
        </p:txBody>
      </p:sp>
    </p:spTree>
    <p:extLst>
      <p:ext uri="{BB962C8B-B14F-4D97-AF65-F5344CB8AC3E}">
        <p14:creationId xmlns:p14="http://schemas.microsoft.com/office/powerpoint/2010/main" val="583112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8C02BD-617F-443A-9DC6-BE620467D6B3}" type="slidenum">
              <a:rPr lang="en-US" smtClean="0"/>
              <a:pPr/>
              <a:t>7</a:t>
            </a:fld>
            <a:endParaRPr lang="en-US"/>
          </a:p>
        </p:txBody>
      </p:sp>
    </p:spTree>
    <p:extLst>
      <p:ext uri="{BB962C8B-B14F-4D97-AF65-F5344CB8AC3E}">
        <p14:creationId xmlns:p14="http://schemas.microsoft.com/office/powerpoint/2010/main" val="823257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F40DFA-B482-4AD0-A536-856EB395CEAD}" type="slidenum">
              <a:rPr lang="en-US" smtClean="0"/>
              <a:pPr/>
              <a:t>8</a:t>
            </a:fld>
            <a:endParaRPr lang="en-US"/>
          </a:p>
        </p:txBody>
      </p:sp>
    </p:spTree>
    <p:extLst>
      <p:ext uri="{BB962C8B-B14F-4D97-AF65-F5344CB8AC3E}">
        <p14:creationId xmlns:p14="http://schemas.microsoft.com/office/powerpoint/2010/main" val="795318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F40DFA-B482-4AD0-A536-856EB395CEAD}" type="slidenum">
              <a:rPr lang="en-US" smtClean="0"/>
              <a:pPr/>
              <a:t>9</a:t>
            </a:fld>
            <a:endParaRPr lang="en-US"/>
          </a:p>
        </p:txBody>
      </p:sp>
    </p:spTree>
    <p:extLst>
      <p:ext uri="{BB962C8B-B14F-4D97-AF65-F5344CB8AC3E}">
        <p14:creationId xmlns:p14="http://schemas.microsoft.com/office/powerpoint/2010/main" val="3071562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FF50C-4A84-A046-B445-6A5E010EC5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B273C0-7918-FA4B-AC72-A7EF3C64FC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9ECC97-B8BB-A64F-94E4-50179B22AC00}"/>
              </a:ext>
            </a:extLst>
          </p:cNvPr>
          <p:cNvSpPr>
            <a:spLocks noGrp="1"/>
          </p:cNvSpPr>
          <p:nvPr>
            <p:ph type="dt" sz="half" idx="10"/>
          </p:nvPr>
        </p:nvSpPr>
        <p:spPr/>
        <p:txBody>
          <a:bodyPr/>
          <a:lstStyle/>
          <a:p>
            <a:fld id="{ED38A70E-5C36-EA4A-B4ED-BB0C53169C5E}" type="datetimeFigureOut">
              <a:rPr lang="en-US" smtClean="0"/>
              <a:t>10/30/19</a:t>
            </a:fld>
            <a:endParaRPr lang="en-US"/>
          </a:p>
        </p:txBody>
      </p:sp>
      <p:sp>
        <p:nvSpPr>
          <p:cNvPr id="5" name="Footer Placeholder 4">
            <a:extLst>
              <a:ext uri="{FF2B5EF4-FFF2-40B4-BE49-F238E27FC236}">
                <a16:creationId xmlns:a16="http://schemas.microsoft.com/office/drawing/2014/main" id="{273F9E93-5F2B-8649-92E7-E083958F69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761AB2-571D-3040-94CE-A361C9650831}"/>
              </a:ext>
            </a:extLst>
          </p:cNvPr>
          <p:cNvSpPr>
            <a:spLocks noGrp="1"/>
          </p:cNvSpPr>
          <p:nvPr>
            <p:ph type="sldNum" sz="quarter" idx="12"/>
          </p:nvPr>
        </p:nvSpPr>
        <p:spPr/>
        <p:txBody>
          <a:bodyPr/>
          <a:lstStyle/>
          <a:p>
            <a:fld id="{DCF3EFCA-C10A-4F4D-9B27-8C73D0D61840}" type="slidenum">
              <a:rPr lang="en-US" smtClean="0"/>
              <a:t>‹#›</a:t>
            </a:fld>
            <a:endParaRPr lang="en-US"/>
          </a:p>
        </p:txBody>
      </p:sp>
    </p:spTree>
    <p:extLst>
      <p:ext uri="{BB962C8B-B14F-4D97-AF65-F5344CB8AC3E}">
        <p14:creationId xmlns:p14="http://schemas.microsoft.com/office/powerpoint/2010/main" val="1259206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1CA2C-5B76-CB47-9D6C-E77A24B4BB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ABD97C-17B9-3B4E-B685-FA3CE476A3D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B30FF5-A539-364D-B4F2-3C8A4079474A}"/>
              </a:ext>
            </a:extLst>
          </p:cNvPr>
          <p:cNvSpPr>
            <a:spLocks noGrp="1"/>
          </p:cNvSpPr>
          <p:nvPr>
            <p:ph type="dt" sz="half" idx="10"/>
          </p:nvPr>
        </p:nvSpPr>
        <p:spPr/>
        <p:txBody>
          <a:bodyPr/>
          <a:lstStyle/>
          <a:p>
            <a:fld id="{ED38A70E-5C36-EA4A-B4ED-BB0C53169C5E}" type="datetimeFigureOut">
              <a:rPr lang="en-US" smtClean="0"/>
              <a:t>10/30/19</a:t>
            </a:fld>
            <a:endParaRPr lang="en-US"/>
          </a:p>
        </p:txBody>
      </p:sp>
      <p:sp>
        <p:nvSpPr>
          <p:cNvPr id="5" name="Footer Placeholder 4">
            <a:extLst>
              <a:ext uri="{FF2B5EF4-FFF2-40B4-BE49-F238E27FC236}">
                <a16:creationId xmlns:a16="http://schemas.microsoft.com/office/drawing/2014/main" id="{927F969A-2D6D-7E45-92EB-61513E461B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5834A8-B413-6944-B08D-2DBE7F069434}"/>
              </a:ext>
            </a:extLst>
          </p:cNvPr>
          <p:cNvSpPr>
            <a:spLocks noGrp="1"/>
          </p:cNvSpPr>
          <p:nvPr>
            <p:ph type="sldNum" sz="quarter" idx="12"/>
          </p:nvPr>
        </p:nvSpPr>
        <p:spPr/>
        <p:txBody>
          <a:bodyPr/>
          <a:lstStyle/>
          <a:p>
            <a:fld id="{DCF3EFCA-C10A-4F4D-9B27-8C73D0D61840}" type="slidenum">
              <a:rPr lang="en-US" smtClean="0"/>
              <a:t>‹#›</a:t>
            </a:fld>
            <a:endParaRPr lang="en-US"/>
          </a:p>
        </p:txBody>
      </p:sp>
    </p:spTree>
    <p:extLst>
      <p:ext uri="{BB962C8B-B14F-4D97-AF65-F5344CB8AC3E}">
        <p14:creationId xmlns:p14="http://schemas.microsoft.com/office/powerpoint/2010/main" val="1805177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08144F-F615-7142-9D0C-F2B38DE324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92D1D1-DA24-8740-8008-0BB401BC689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B56D50-4404-8D4C-9056-37C26FCCAAD4}"/>
              </a:ext>
            </a:extLst>
          </p:cNvPr>
          <p:cNvSpPr>
            <a:spLocks noGrp="1"/>
          </p:cNvSpPr>
          <p:nvPr>
            <p:ph type="dt" sz="half" idx="10"/>
          </p:nvPr>
        </p:nvSpPr>
        <p:spPr/>
        <p:txBody>
          <a:bodyPr/>
          <a:lstStyle/>
          <a:p>
            <a:fld id="{ED38A70E-5C36-EA4A-B4ED-BB0C53169C5E}" type="datetimeFigureOut">
              <a:rPr lang="en-US" smtClean="0"/>
              <a:t>10/30/19</a:t>
            </a:fld>
            <a:endParaRPr lang="en-US"/>
          </a:p>
        </p:txBody>
      </p:sp>
      <p:sp>
        <p:nvSpPr>
          <p:cNvPr id="5" name="Footer Placeholder 4">
            <a:extLst>
              <a:ext uri="{FF2B5EF4-FFF2-40B4-BE49-F238E27FC236}">
                <a16:creationId xmlns:a16="http://schemas.microsoft.com/office/drawing/2014/main" id="{5BBFCF66-3542-7547-AB71-5FC8FDE8C8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02E11F-FEC0-C24A-9DE1-91FD655A1F1E}"/>
              </a:ext>
            </a:extLst>
          </p:cNvPr>
          <p:cNvSpPr>
            <a:spLocks noGrp="1"/>
          </p:cNvSpPr>
          <p:nvPr>
            <p:ph type="sldNum" sz="quarter" idx="12"/>
          </p:nvPr>
        </p:nvSpPr>
        <p:spPr/>
        <p:txBody>
          <a:bodyPr/>
          <a:lstStyle/>
          <a:p>
            <a:fld id="{DCF3EFCA-C10A-4F4D-9B27-8C73D0D61840}" type="slidenum">
              <a:rPr lang="en-US" smtClean="0"/>
              <a:t>‹#›</a:t>
            </a:fld>
            <a:endParaRPr lang="en-US"/>
          </a:p>
        </p:txBody>
      </p:sp>
    </p:spTree>
    <p:extLst>
      <p:ext uri="{BB962C8B-B14F-4D97-AF65-F5344CB8AC3E}">
        <p14:creationId xmlns:p14="http://schemas.microsoft.com/office/powerpoint/2010/main" val="1223343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43822-54B3-1D48-B9B2-5A7C502034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F0CD7C-057F-D440-8A81-88EBB62C5F2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7540AA-A86C-BE45-A19C-BCCBEAF7F188}"/>
              </a:ext>
            </a:extLst>
          </p:cNvPr>
          <p:cNvSpPr>
            <a:spLocks noGrp="1"/>
          </p:cNvSpPr>
          <p:nvPr>
            <p:ph type="dt" sz="half" idx="10"/>
          </p:nvPr>
        </p:nvSpPr>
        <p:spPr/>
        <p:txBody>
          <a:bodyPr/>
          <a:lstStyle/>
          <a:p>
            <a:fld id="{ED38A70E-5C36-EA4A-B4ED-BB0C53169C5E}" type="datetimeFigureOut">
              <a:rPr lang="en-US" smtClean="0"/>
              <a:t>10/30/19</a:t>
            </a:fld>
            <a:endParaRPr lang="en-US"/>
          </a:p>
        </p:txBody>
      </p:sp>
      <p:sp>
        <p:nvSpPr>
          <p:cNvPr id="5" name="Footer Placeholder 4">
            <a:extLst>
              <a:ext uri="{FF2B5EF4-FFF2-40B4-BE49-F238E27FC236}">
                <a16:creationId xmlns:a16="http://schemas.microsoft.com/office/drawing/2014/main" id="{9AD96352-C744-3B49-A850-247C2C4CA7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DC7AE8-436E-FB41-9578-6B4F1F9AFB02}"/>
              </a:ext>
            </a:extLst>
          </p:cNvPr>
          <p:cNvSpPr>
            <a:spLocks noGrp="1"/>
          </p:cNvSpPr>
          <p:nvPr>
            <p:ph type="sldNum" sz="quarter" idx="12"/>
          </p:nvPr>
        </p:nvSpPr>
        <p:spPr/>
        <p:txBody>
          <a:bodyPr/>
          <a:lstStyle/>
          <a:p>
            <a:fld id="{DCF3EFCA-C10A-4F4D-9B27-8C73D0D61840}" type="slidenum">
              <a:rPr lang="en-US" smtClean="0"/>
              <a:t>‹#›</a:t>
            </a:fld>
            <a:endParaRPr lang="en-US"/>
          </a:p>
        </p:txBody>
      </p:sp>
    </p:spTree>
    <p:extLst>
      <p:ext uri="{BB962C8B-B14F-4D97-AF65-F5344CB8AC3E}">
        <p14:creationId xmlns:p14="http://schemas.microsoft.com/office/powerpoint/2010/main" val="436407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659F6-823F-EA44-9409-9B53458D8E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16D45E-77C9-1E4F-8D3F-28A1230CB7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DBAF5FB-E23F-4D40-9726-DB98C3CEBB2A}"/>
              </a:ext>
            </a:extLst>
          </p:cNvPr>
          <p:cNvSpPr>
            <a:spLocks noGrp="1"/>
          </p:cNvSpPr>
          <p:nvPr>
            <p:ph type="dt" sz="half" idx="10"/>
          </p:nvPr>
        </p:nvSpPr>
        <p:spPr/>
        <p:txBody>
          <a:bodyPr/>
          <a:lstStyle/>
          <a:p>
            <a:fld id="{ED38A70E-5C36-EA4A-B4ED-BB0C53169C5E}" type="datetimeFigureOut">
              <a:rPr lang="en-US" smtClean="0"/>
              <a:t>10/30/19</a:t>
            </a:fld>
            <a:endParaRPr lang="en-US"/>
          </a:p>
        </p:txBody>
      </p:sp>
      <p:sp>
        <p:nvSpPr>
          <p:cNvPr id="5" name="Footer Placeholder 4">
            <a:extLst>
              <a:ext uri="{FF2B5EF4-FFF2-40B4-BE49-F238E27FC236}">
                <a16:creationId xmlns:a16="http://schemas.microsoft.com/office/drawing/2014/main" id="{A4197D2D-A404-AE4E-B9C9-F784B3769E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398BA3-2FF1-624C-B0DD-D91D13D32582}"/>
              </a:ext>
            </a:extLst>
          </p:cNvPr>
          <p:cNvSpPr>
            <a:spLocks noGrp="1"/>
          </p:cNvSpPr>
          <p:nvPr>
            <p:ph type="sldNum" sz="quarter" idx="12"/>
          </p:nvPr>
        </p:nvSpPr>
        <p:spPr/>
        <p:txBody>
          <a:bodyPr/>
          <a:lstStyle/>
          <a:p>
            <a:fld id="{DCF3EFCA-C10A-4F4D-9B27-8C73D0D61840}" type="slidenum">
              <a:rPr lang="en-US" smtClean="0"/>
              <a:t>‹#›</a:t>
            </a:fld>
            <a:endParaRPr lang="en-US"/>
          </a:p>
        </p:txBody>
      </p:sp>
    </p:spTree>
    <p:extLst>
      <p:ext uri="{BB962C8B-B14F-4D97-AF65-F5344CB8AC3E}">
        <p14:creationId xmlns:p14="http://schemas.microsoft.com/office/powerpoint/2010/main" val="2144969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7B3D0-4CA4-4049-90F8-397E361637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AB42B4-25D0-954C-80A6-A5D7B6E97FC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87077E-2B9C-C449-BC82-6421D05770E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FF649F-2C48-B74C-8AE3-50340E4915DA}"/>
              </a:ext>
            </a:extLst>
          </p:cNvPr>
          <p:cNvSpPr>
            <a:spLocks noGrp="1"/>
          </p:cNvSpPr>
          <p:nvPr>
            <p:ph type="dt" sz="half" idx="10"/>
          </p:nvPr>
        </p:nvSpPr>
        <p:spPr/>
        <p:txBody>
          <a:bodyPr/>
          <a:lstStyle/>
          <a:p>
            <a:fld id="{ED38A70E-5C36-EA4A-B4ED-BB0C53169C5E}" type="datetimeFigureOut">
              <a:rPr lang="en-US" smtClean="0"/>
              <a:t>10/30/19</a:t>
            </a:fld>
            <a:endParaRPr lang="en-US"/>
          </a:p>
        </p:txBody>
      </p:sp>
      <p:sp>
        <p:nvSpPr>
          <p:cNvPr id="6" name="Footer Placeholder 5">
            <a:extLst>
              <a:ext uri="{FF2B5EF4-FFF2-40B4-BE49-F238E27FC236}">
                <a16:creationId xmlns:a16="http://schemas.microsoft.com/office/drawing/2014/main" id="{67602751-9555-6149-AE56-DF2CE67951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8CB387-A87E-9248-BA96-47F463FDB8EE}"/>
              </a:ext>
            </a:extLst>
          </p:cNvPr>
          <p:cNvSpPr>
            <a:spLocks noGrp="1"/>
          </p:cNvSpPr>
          <p:nvPr>
            <p:ph type="sldNum" sz="quarter" idx="12"/>
          </p:nvPr>
        </p:nvSpPr>
        <p:spPr/>
        <p:txBody>
          <a:bodyPr/>
          <a:lstStyle/>
          <a:p>
            <a:fld id="{DCF3EFCA-C10A-4F4D-9B27-8C73D0D61840}" type="slidenum">
              <a:rPr lang="en-US" smtClean="0"/>
              <a:t>‹#›</a:t>
            </a:fld>
            <a:endParaRPr lang="en-US"/>
          </a:p>
        </p:txBody>
      </p:sp>
    </p:spTree>
    <p:extLst>
      <p:ext uri="{BB962C8B-B14F-4D97-AF65-F5344CB8AC3E}">
        <p14:creationId xmlns:p14="http://schemas.microsoft.com/office/powerpoint/2010/main" val="2187409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E74A4-34C0-6D4E-994B-BBBB539792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627AF06-554F-014F-A071-C76CED9CB3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7240388-0A3D-5547-AEA5-B2CF114B8CE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EDB8A6-3A19-8949-9615-A0BAB5291E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432761E-0633-6D45-AB1B-964B86E2E54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2029D1-FF54-A248-B46D-C9F74F43F351}"/>
              </a:ext>
            </a:extLst>
          </p:cNvPr>
          <p:cNvSpPr>
            <a:spLocks noGrp="1"/>
          </p:cNvSpPr>
          <p:nvPr>
            <p:ph type="dt" sz="half" idx="10"/>
          </p:nvPr>
        </p:nvSpPr>
        <p:spPr/>
        <p:txBody>
          <a:bodyPr/>
          <a:lstStyle/>
          <a:p>
            <a:fld id="{ED38A70E-5C36-EA4A-B4ED-BB0C53169C5E}" type="datetimeFigureOut">
              <a:rPr lang="en-US" smtClean="0"/>
              <a:t>10/30/19</a:t>
            </a:fld>
            <a:endParaRPr lang="en-US"/>
          </a:p>
        </p:txBody>
      </p:sp>
      <p:sp>
        <p:nvSpPr>
          <p:cNvPr id="8" name="Footer Placeholder 7">
            <a:extLst>
              <a:ext uri="{FF2B5EF4-FFF2-40B4-BE49-F238E27FC236}">
                <a16:creationId xmlns:a16="http://schemas.microsoft.com/office/drawing/2014/main" id="{F303755C-3777-2D4F-BEAB-DCDA74197BA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EF1CA47-DF55-D848-97CC-6B30FDA673FB}"/>
              </a:ext>
            </a:extLst>
          </p:cNvPr>
          <p:cNvSpPr>
            <a:spLocks noGrp="1"/>
          </p:cNvSpPr>
          <p:nvPr>
            <p:ph type="sldNum" sz="quarter" idx="12"/>
          </p:nvPr>
        </p:nvSpPr>
        <p:spPr/>
        <p:txBody>
          <a:bodyPr/>
          <a:lstStyle/>
          <a:p>
            <a:fld id="{DCF3EFCA-C10A-4F4D-9B27-8C73D0D61840}" type="slidenum">
              <a:rPr lang="en-US" smtClean="0"/>
              <a:t>‹#›</a:t>
            </a:fld>
            <a:endParaRPr lang="en-US"/>
          </a:p>
        </p:txBody>
      </p:sp>
    </p:spTree>
    <p:extLst>
      <p:ext uri="{BB962C8B-B14F-4D97-AF65-F5344CB8AC3E}">
        <p14:creationId xmlns:p14="http://schemas.microsoft.com/office/powerpoint/2010/main" val="2449592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15C04-23B8-0C4E-B279-5B7B8D0951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EEEF1E-5842-D245-A651-1A4D0A62768F}"/>
              </a:ext>
            </a:extLst>
          </p:cNvPr>
          <p:cNvSpPr>
            <a:spLocks noGrp="1"/>
          </p:cNvSpPr>
          <p:nvPr>
            <p:ph type="dt" sz="half" idx="10"/>
          </p:nvPr>
        </p:nvSpPr>
        <p:spPr/>
        <p:txBody>
          <a:bodyPr/>
          <a:lstStyle/>
          <a:p>
            <a:fld id="{ED38A70E-5C36-EA4A-B4ED-BB0C53169C5E}" type="datetimeFigureOut">
              <a:rPr lang="en-US" smtClean="0"/>
              <a:t>10/30/19</a:t>
            </a:fld>
            <a:endParaRPr lang="en-US"/>
          </a:p>
        </p:txBody>
      </p:sp>
      <p:sp>
        <p:nvSpPr>
          <p:cNvPr id="4" name="Footer Placeholder 3">
            <a:extLst>
              <a:ext uri="{FF2B5EF4-FFF2-40B4-BE49-F238E27FC236}">
                <a16:creationId xmlns:a16="http://schemas.microsoft.com/office/drawing/2014/main" id="{92505F96-AF4C-C849-83BC-AEB3DC01B9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74C571-8EEE-1F43-8147-8E1E77DA7BCA}"/>
              </a:ext>
            </a:extLst>
          </p:cNvPr>
          <p:cNvSpPr>
            <a:spLocks noGrp="1"/>
          </p:cNvSpPr>
          <p:nvPr>
            <p:ph type="sldNum" sz="quarter" idx="12"/>
          </p:nvPr>
        </p:nvSpPr>
        <p:spPr/>
        <p:txBody>
          <a:bodyPr/>
          <a:lstStyle/>
          <a:p>
            <a:fld id="{DCF3EFCA-C10A-4F4D-9B27-8C73D0D61840}" type="slidenum">
              <a:rPr lang="en-US" smtClean="0"/>
              <a:t>‹#›</a:t>
            </a:fld>
            <a:endParaRPr lang="en-US"/>
          </a:p>
        </p:txBody>
      </p:sp>
    </p:spTree>
    <p:extLst>
      <p:ext uri="{BB962C8B-B14F-4D97-AF65-F5344CB8AC3E}">
        <p14:creationId xmlns:p14="http://schemas.microsoft.com/office/powerpoint/2010/main" val="2968318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5C391D-BCFD-634A-A4E8-B34A17A29360}"/>
              </a:ext>
            </a:extLst>
          </p:cNvPr>
          <p:cNvSpPr>
            <a:spLocks noGrp="1"/>
          </p:cNvSpPr>
          <p:nvPr>
            <p:ph type="dt" sz="half" idx="10"/>
          </p:nvPr>
        </p:nvSpPr>
        <p:spPr/>
        <p:txBody>
          <a:bodyPr/>
          <a:lstStyle/>
          <a:p>
            <a:fld id="{ED38A70E-5C36-EA4A-B4ED-BB0C53169C5E}" type="datetimeFigureOut">
              <a:rPr lang="en-US" smtClean="0"/>
              <a:t>10/30/19</a:t>
            </a:fld>
            <a:endParaRPr lang="en-US"/>
          </a:p>
        </p:txBody>
      </p:sp>
      <p:sp>
        <p:nvSpPr>
          <p:cNvPr id="3" name="Footer Placeholder 2">
            <a:extLst>
              <a:ext uri="{FF2B5EF4-FFF2-40B4-BE49-F238E27FC236}">
                <a16:creationId xmlns:a16="http://schemas.microsoft.com/office/drawing/2014/main" id="{C8531D03-942B-4143-8876-4CAB22015D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BFEF7F-5BAD-7642-B76D-52F0C3A353B5}"/>
              </a:ext>
            </a:extLst>
          </p:cNvPr>
          <p:cNvSpPr>
            <a:spLocks noGrp="1"/>
          </p:cNvSpPr>
          <p:nvPr>
            <p:ph type="sldNum" sz="quarter" idx="12"/>
          </p:nvPr>
        </p:nvSpPr>
        <p:spPr/>
        <p:txBody>
          <a:bodyPr/>
          <a:lstStyle/>
          <a:p>
            <a:fld id="{DCF3EFCA-C10A-4F4D-9B27-8C73D0D61840}" type="slidenum">
              <a:rPr lang="en-US" smtClean="0"/>
              <a:t>‹#›</a:t>
            </a:fld>
            <a:endParaRPr lang="en-US"/>
          </a:p>
        </p:txBody>
      </p:sp>
    </p:spTree>
    <p:extLst>
      <p:ext uri="{BB962C8B-B14F-4D97-AF65-F5344CB8AC3E}">
        <p14:creationId xmlns:p14="http://schemas.microsoft.com/office/powerpoint/2010/main" val="3048554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6B67C-55A3-F843-9D06-AA8C921948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8C16A1-EFCA-B642-88F2-7375687744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9585C1-7EB2-FE47-916C-376EB9491C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2EF039C-0C09-1045-8490-202D738E45CB}"/>
              </a:ext>
            </a:extLst>
          </p:cNvPr>
          <p:cNvSpPr>
            <a:spLocks noGrp="1"/>
          </p:cNvSpPr>
          <p:nvPr>
            <p:ph type="dt" sz="half" idx="10"/>
          </p:nvPr>
        </p:nvSpPr>
        <p:spPr/>
        <p:txBody>
          <a:bodyPr/>
          <a:lstStyle/>
          <a:p>
            <a:fld id="{ED38A70E-5C36-EA4A-B4ED-BB0C53169C5E}" type="datetimeFigureOut">
              <a:rPr lang="en-US" smtClean="0"/>
              <a:t>10/30/19</a:t>
            </a:fld>
            <a:endParaRPr lang="en-US"/>
          </a:p>
        </p:txBody>
      </p:sp>
      <p:sp>
        <p:nvSpPr>
          <p:cNvPr id="6" name="Footer Placeholder 5">
            <a:extLst>
              <a:ext uri="{FF2B5EF4-FFF2-40B4-BE49-F238E27FC236}">
                <a16:creationId xmlns:a16="http://schemas.microsoft.com/office/drawing/2014/main" id="{05CF4F0D-2E46-E249-99C7-3207B521A3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E270C5-0AF1-4E49-B00D-1E59DB96CDAD}"/>
              </a:ext>
            </a:extLst>
          </p:cNvPr>
          <p:cNvSpPr>
            <a:spLocks noGrp="1"/>
          </p:cNvSpPr>
          <p:nvPr>
            <p:ph type="sldNum" sz="quarter" idx="12"/>
          </p:nvPr>
        </p:nvSpPr>
        <p:spPr/>
        <p:txBody>
          <a:bodyPr/>
          <a:lstStyle/>
          <a:p>
            <a:fld id="{DCF3EFCA-C10A-4F4D-9B27-8C73D0D61840}" type="slidenum">
              <a:rPr lang="en-US" smtClean="0"/>
              <a:t>‹#›</a:t>
            </a:fld>
            <a:endParaRPr lang="en-US"/>
          </a:p>
        </p:txBody>
      </p:sp>
    </p:spTree>
    <p:extLst>
      <p:ext uri="{BB962C8B-B14F-4D97-AF65-F5344CB8AC3E}">
        <p14:creationId xmlns:p14="http://schemas.microsoft.com/office/powerpoint/2010/main" val="1556624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89601-3B7B-CA47-86D8-C9CACE8C39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4DAD69-91B7-D845-96C0-D920B8ADC1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84C734-A90D-3D44-950E-34986E8F97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A9EB17F-79E4-4948-89D6-E61E115327B8}"/>
              </a:ext>
            </a:extLst>
          </p:cNvPr>
          <p:cNvSpPr>
            <a:spLocks noGrp="1"/>
          </p:cNvSpPr>
          <p:nvPr>
            <p:ph type="dt" sz="half" idx="10"/>
          </p:nvPr>
        </p:nvSpPr>
        <p:spPr/>
        <p:txBody>
          <a:bodyPr/>
          <a:lstStyle/>
          <a:p>
            <a:fld id="{ED38A70E-5C36-EA4A-B4ED-BB0C53169C5E}" type="datetimeFigureOut">
              <a:rPr lang="en-US" smtClean="0"/>
              <a:t>10/30/19</a:t>
            </a:fld>
            <a:endParaRPr lang="en-US"/>
          </a:p>
        </p:txBody>
      </p:sp>
      <p:sp>
        <p:nvSpPr>
          <p:cNvPr id="6" name="Footer Placeholder 5">
            <a:extLst>
              <a:ext uri="{FF2B5EF4-FFF2-40B4-BE49-F238E27FC236}">
                <a16:creationId xmlns:a16="http://schemas.microsoft.com/office/drawing/2014/main" id="{3835CEE0-3549-D84F-9EA6-2BE0175D71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BFCA87-6CE0-2A45-B066-08AD54D96E9A}"/>
              </a:ext>
            </a:extLst>
          </p:cNvPr>
          <p:cNvSpPr>
            <a:spLocks noGrp="1"/>
          </p:cNvSpPr>
          <p:nvPr>
            <p:ph type="sldNum" sz="quarter" idx="12"/>
          </p:nvPr>
        </p:nvSpPr>
        <p:spPr/>
        <p:txBody>
          <a:bodyPr/>
          <a:lstStyle/>
          <a:p>
            <a:fld id="{DCF3EFCA-C10A-4F4D-9B27-8C73D0D61840}" type="slidenum">
              <a:rPr lang="en-US" smtClean="0"/>
              <a:t>‹#›</a:t>
            </a:fld>
            <a:endParaRPr lang="en-US"/>
          </a:p>
        </p:txBody>
      </p:sp>
    </p:spTree>
    <p:extLst>
      <p:ext uri="{BB962C8B-B14F-4D97-AF65-F5344CB8AC3E}">
        <p14:creationId xmlns:p14="http://schemas.microsoft.com/office/powerpoint/2010/main" val="3699770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4284D1-7D9F-5744-A776-FF75F25651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14D6EB-9784-5545-B014-F5BB9C2238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5DF183-90E5-3E4C-AD92-5A5ECAC743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38A70E-5C36-EA4A-B4ED-BB0C53169C5E}" type="datetimeFigureOut">
              <a:rPr lang="en-US" smtClean="0"/>
              <a:t>10/30/19</a:t>
            </a:fld>
            <a:endParaRPr lang="en-US"/>
          </a:p>
        </p:txBody>
      </p:sp>
      <p:sp>
        <p:nvSpPr>
          <p:cNvPr id="5" name="Footer Placeholder 4">
            <a:extLst>
              <a:ext uri="{FF2B5EF4-FFF2-40B4-BE49-F238E27FC236}">
                <a16:creationId xmlns:a16="http://schemas.microsoft.com/office/drawing/2014/main" id="{7311B1A9-A7AD-1848-8CC0-B8253102B6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BE28F0-ADA6-3640-AFB4-2A9AD6164C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F3EFCA-C10A-4F4D-9B27-8C73D0D61840}" type="slidenum">
              <a:rPr lang="en-US" smtClean="0"/>
              <a:t>‹#›</a:t>
            </a:fld>
            <a:endParaRPr lang="en-US"/>
          </a:p>
        </p:txBody>
      </p:sp>
    </p:spTree>
    <p:extLst>
      <p:ext uri="{BB962C8B-B14F-4D97-AF65-F5344CB8AC3E}">
        <p14:creationId xmlns:p14="http://schemas.microsoft.com/office/powerpoint/2010/main" val="1578172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computer.howstuffworks.com/web-page.ht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OV"/><Relationship Id="rId1" Type="http://schemas.microsoft.com/office/2007/relationships/media" Target="../media/media1.MOV"/><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OV"/><Relationship Id="rId1" Type="http://schemas.microsoft.com/office/2007/relationships/media" Target="../media/media2.MOV"/><Relationship Id="rId5" Type="http://schemas.openxmlformats.org/officeDocument/2006/relationships/image" Target="../media/image4.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FF97A-0A79-BB49-BA48-E98D8CD04ED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85C0E23-9763-FA43-ACDB-7A76A7C738D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65235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2" y="587023"/>
            <a:ext cx="7006637" cy="5353335"/>
          </a:xfrm>
        </p:spPr>
        <p:txBody>
          <a:bodyPr>
            <a:normAutofit fontScale="55000" lnSpcReduction="20000"/>
          </a:bodyPr>
          <a:lstStyle/>
          <a:p>
            <a:r>
              <a:rPr lang="en-US" dirty="0"/>
              <a:t>Sharpness depends mainly on the quality of the optics used to make the lens and the brightness of the light source. A bright xenon lamp and high-quality lens will create a much clearer, and therefore sharper, image than a standard fluorescent lamp and basic lens.</a:t>
            </a:r>
          </a:p>
          <a:p>
            <a:r>
              <a:rPr lang="en-US" dirty="0"/>
              <a:t>Of course, many scanners proclaim resolutions of 4,800x4,800 or even 9,600x9,600. To achieve a hardware resolution with a x-direction sampling rate of 9,600 would require a CCD array of 81,600 sensors. If you look at the specifications, these high resolutions are usually labeled software-enhanced, interpolated resolution or something similar. What does that mean?</a:t>
            </a:r>
          </a:p>
          <a:p>
            <a:r>
              <a:rPr lang="en-US" b="1" dirty="0"/>
              <a:t>Interpolation</a:t>
            </a:r>
            <a:r>
              <a:rPr lang="en-US" dirty="0"/>
              <a:t> is a process that the scanning software uses to increase the perceived resolution of an image. It does this by creating extra pixels in between the ones actually scanned by the CCD array. These extra pixels are an average of the adjacent pixels. For example, if the hardware resolution is 300x300 and the interpolated resolution is 600x300, then the software is adding a pixel between every one scanned by a CCD sensor in each row.</a:t>
            </a:r>
          </a:p>
          <a:p>
            <a:r>
              <a:rPr lang="en-US" dirty="0"/>
              <a:t>Another term used when talking about scanners is </a:t>
            </a:r>
            <a:r>
              <a:rPr lang="en-US" b="1" dirty="0"/>
              <a:t>bit depth</a:t>
            </a:r>
            <a:r>
              <a:rPr lang="en-US" dirty="0"/>
              <a:t>, also called color depth. This simply refers to the number of colors that the scanner is capable of reproducing. Each pixel requires 24 bits to create standard </a:t>
            </a:r>
            <a:r>
              <a:rPr lang="en-US" i="1" dirty="0"/>
              <a:t>true color</a:t>
            </a:r>
            <a:r>
              <a:rPr lang="en-US" dirty="0"/>
              <a:t> and virtually all scanners on the market support this. Many of them offer bit depths of 30 or 36 bits. They still only output in 24-bit color, but perform internal processing to select the best possible choice out of the colors available in the increased palette. There are many opinions about whether there is a noticeable difference in quality between 24-, 30- and 36-bit scanners.</a:t>
            </a:r>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3366" y="1265004"/>
            <a:ext cx="4333645" cy="3515840"/>
          </a:xfrm>
          <a:prstGeom prst="rect">
            <a:avLst/>
          </a:prstGeom>
        </p:spPr>
      </p:pic>
    </p:spTree>
    <p:extLst>
      <p:ext uri="{BB962C8B-B14F-4D97-AF65-F5344CB8AC3E}">
        <p14:creationId xmlns:p14="http://schemas.microsoft.com/office/powerpoint/2010/main" val="2409953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4652" y="617126"/>
            <a:ext cx="7006637" cy="5338284"/>
          </a:xfrm>
        </p:spPr>
        <p:txBody>
          <a:bodyPr>
            <a:normAutofit fontScale="77500" lnSpcReduction="20000"/>
          </a:bodyPr>
          <a:lstStyle/>
          <a:p>
            <a:r>
              <a:rPr lang="en-US" b="1" dirty="0"/>
              <a:t>Image Transfer</a:t>
            </a:r>
          </a:p>
          <a:p>
            <a:r>
              <a:rPr lang="en-US" dirty="0"/>
              <a:t>Scanning the document is only one part of the process. For the scanned image to be useful, it must be transferred to your computer. There are three common connections used by scanners:</a:t>
            </a:r>
          </a:p>
          <a:p>
            <a:r>
              <a:rPr lang="en-US" b="1" dirty="0"/>
              <a:t>Parallel</a:t>
            </a:r>
            <a:r>
              <a:rPr lang="en-US" dirty="0"/>
              <a:t> - Connecting through the parallel port is the slowest transfer method available.</a:t>
            </a:r>
          </a:p>
          <a:p>
            <a:r>
              <a:rPr lang="en-US" b="1" dirty="0"/>
              <a:t>Small Computer System Interface</a:t>
            </a:r>
            <a:r>
              <a:rPr lang="en-US" dirty="0"/>
              <a:t> (SCSI) - SCSI requires a special SCSI connection. Most SCSI scanners include a dedicated SCSI card to insert into your computer and connect the scanner to, but you can use a standard SCSI controller instead.</a:t>
            </a:r>
          </a:p>
          <a:p>
            <a:r>
              <a:rPr lang="en-US" b="1" dirty="0"/>
              <a:t>Universal Serial Bus</a:t>
            </a:r>
            <a:r>
              <a:rPr lang="en-US" dirty="0"/>
              <a:t> (USB) - USB scanners combine good speed, ease of use and affordability in a single package.</a:t>
            </a:r>
          </a:p>
          <a:p>
            <a:r>
              <a:rPr lang="en-US" b="1" dirty="0"/>
              <a:t>FireWire</a:t>
            </a:r>
            <a:r>
              <a:rPr lang="en-US" dirty="0"/>
              <a:t> - Usually found on higher-end </a:t>
            </a:r>
            <a:r>
              <a:rPr lang="en-US" dirty="0" err="1"/>
              <a:t>scanners,FireWire</a:t>
            </a:r>
            <a:r>
              <a:rPr lang="en-US" dirty="0"/>
              <a:t> connections are faster than USB and SCSI. FireWire is ideal for scanning high-resolution images.</a:t>
            </a:r>
          </a:p>
          <a:p>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1290" y="2287881"/>
            <a:ext cx="3357319" cy="1773084"/>
          </a:xfrm>
          <a:prstGeom prst="rect">
            <a:avLst/>
          </a:prstGeom>
        </p:spPr>
      </p:pic>
    </p:spTree>
    <p:extLst>
      <p:ext uri="{BB962C8B-B14F-4D97-AF65-F5344CB8AC3E}">
        <p14:creationId xmlns:p14="http://schemas.microsoft.com/office/powerpoint/2010/main" val="2993196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237" y="561624"/>
            <a:ext cx="10972800" cy="5564480"/>
          </a:xfrm>
        </p:spPr>
        <p:txBody>
          <a:bodyPr>
            <a:normAutofit fontScale="92500" lnSpcReduction="20000"/>
          </a:bodyPr>
          <a:lstStyle/>
          <a:p>
            <a:r>
              <a:rPr lang="en-US" dirty="0"/>
              <a:t>On your computer, you need software, called a </a:t>
            </a:r>
            <a:r>
              <a:rPr lang="en-US" b="1" dirty="0"/>
              <a:t>driver</a:t>
            </a:r>
            <a:r>
              <a:rPr lang="en-US" dirty="0"/>
              <a:t>, that knows how to communicate with the scanner. Most scanners speak a common language, </a:t>
            </a:r>
            <a:r>
              <a:rPr lang="en-US" b="1" dirty="0"/>
              <a:t>TWAIN</a:t>
            </a:r>
            <a:r>
              <a:rPr lang="en-US" dirty="0"/>
              <a:t>. The TWAIN driver acts as an interpreter between any application that supports the TWAIN standard and the scanner. This means that the application does not need to know the specific details of the scanner in order to access it directly. For example, you can choose to acquire an image from the scanner from within </a:t>
            </a:r>
            <a:r>
              <a:rPr lang="en-US" b="1" dirty="0"/>
              <a:t>Adobe Photoshop</a:t>
            </a:r>
            <a:r>
              <a:rPr lang="en-US" dirty="0"/>
              <a:t> because Photoshop supports the TWAIN standard.</a:t>
            </a:r>
          </a:p>
          <a:p>
            <a:r>
              <a:rPr lang="en-US" dirty="0"/>
              <a:t>In addition to the driver, most scanners come with other software. Typically, a scanning utility and some type of image editing application are included. A lot of scanners include OCR software. OCR allows you to scan in words from a document and convert them into computer-based text. It uses an averaging process to determine what the shape of a character is and match it to the correct letter or number.</a:t>
            </a:r>
          </a:p>
          <a:p>
            <a:r>
              <a:rPr lang="en-US" dirty="0"/>
              <a:t>The great thing about scanner technology today is that you can get exactly what you need. You can find a decent scanner with good software for less than $200, or get a fantastic scanner with incredible software for less than $1,000. It all depends on your needs and budget.</a:t>
            </a:r>
          </a:p>
          <a:p>
            <a:endParaRPr lang="en-US" dirty="0"/>
          </a:p>
        </p:txBody>
      </p:sp>
    </p:spTree>
    <p:extLst>
      <p:ext uri="{BB962C8B-B14F-4D97-AF65-F5344CB8AC3E}">
        <p14:creationId xmlns:p14="http://schemas.microsoft.com/office/powerpoint/2010/main" val="482570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a:xfrm>
            <a:off x="325121" y="626189"/>
            <a:ext cx="115643193" cy="5016758"/>
          </a:xfrm>
          <a:prstGeom prst="rect">
            <a:avLst/>
          </a:prstGeom>
        </p:spPr>
        <p:txBody>
          <a:bodyPr wrap="square">
            <a:spAutoFit/>
          </a:bodyPr>
          <a:lstStyle/>
          <a:p>
            <a:r>
              <a:rPr lang="en-US" sz="3200" dirty="0">
                <a:solidFill>
                  <a:schemeClr val="bg1"/>
                </a:solidFill>
              </a:rPr>
              <a:t>SCANNERS - Generally, there are four common types of </a:t>
            </a:r>
          </a:p>
          <a:p>
            <a:r>
              <a:rPr lang="en-US" sz="3200" dirty="0">
                <a:solidFill>
                  <a:schemeClr val="bg1"/>
                </a:solidFill>
              </a:rPr>
              <a:t>scanners classified in terms of their mechanisms: Flatbed</a:t>
            </a:r>
          </a:p>
          <a:p>
            <a:r>
              <a:rPr lang="en-US" sz="3200" dirty="0">
                <a:solidFill>
                  <a:schemeClr val="bg1"/>
                </a:solidFill>
              </a:rPr>
              <a:t> scanners: This versatile scanner is the one most com-</a:t>
            </a:r>
          </a:p>
          <a:p>
            <a:r>
              <a:rPr lang="en-US" sz="3200" dirty="0" err="1">
                <a:solidFill>
                  <a:schemeClr val="bg1"/>
                </a:solidFill>
              </a:rPr>
              <a:t>monly</a:t>
            </a:r>
            <a:r>
              <a:rPr lang="en-US" sz="3200" dirty="0">
                <a:solidFill>
                  <a:schemeClr val="bg1"/>
                </a:solidFill>
              </a:rPr>
              <a:t> used for digital media labs, offices, and personal use. </a:t>
            </a:r>
          </a:p>
          <a:p>
            <a:r>
              <a:rPr lang="en-US" sz="3200" dirty="0">
                <a:solidFill>
                  <a:schemeClr val="bg1"/>
                </a:solidFill>
              </a:rPr>
              <a:t>A flatbed usually can scan documents of letter size ( 8.5 </a:t>
            </a:r>
          </a:p>
          <a:p>
            <a:r>
              <a:rPr lang="en-US" sz="3200" dirty="0">
                <a:solidFill>
                  <a:schemeClr val="bg1"/>
                </a:solidFill>
              </a:rPr>
              <a:t>11 inches), legal size ( 8.5 14 inches), or even 11 14 inches </a:t>
            </a:r>
          </a:p>
          <a:p>
            <a:r>
              <a:rPr lang="en-US" sz="3200" dirty="0">
                <a:solidFill>
                  <a:schemeClr val="bg1"/>
                </a:solidFill>
              </a:rPr>
              <a:t>on its flat glass plate. The motorized scan head, which </a:t>
            </a:r>
          </a:p>
          <a:p>
            <a:r>
              <a:rPr lang="en-US" sz="3200" dirty="0">
                <a:solidFill>
                  <a:schemeClr val="bg1"/>
                </a:solidFill>
              </a:rPr>
              <a:t>consists of a light source and arrays of sensors, is underneath </a:t>
            </a:r>
          </a:p>
          <a:p>
            <a:r>
              <a:rPr lang="en-US" sz="3200" dirty="0">
                <a:solidFill>
                  <a:schemeClr val="bg1"/>
                </a:solidFill>
              </a:rPr>
              <a:t>the glass. The scan head moves from one end to the other </a:t>
            </a:r>
          </a:p>
          <a:p>
            <a:r>
              <a:rPr lang="en-US" sz="3200" dirty="0">
                <a:solidFill>
                  <a:schemeClr val="bg1"/>
                </a:solidFill>
              </a:rPr>
              <a:t>to capture the image.</a:t>
            </a:r>
          </a:p>
        </p:txBody>
      </p:sp>
    </p:spTree>
    <p:extLst>
      <p:ext uri="{BB962C8B-B14F-4D97-AF65-F5344CB8AC3E}">
        <p14:creationId xmlns:p14="http://schemas.microsoft.com/office/powerpoint/2010/main" val="474195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5791200" y="3980551"/>
            <a:ext cx="6908800" cy="1554163"/>
          </a:xfrm>
          <a:prstGeom prst="rect">
            <a:avLst/>
          </a:prstGeom>
        </p:spPr>
        <p:txBody>
          <a:bodyPr vert="horz" lIns="121920" tIns="60960" rIns="121920" bIns="6096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133" dirty="0">
              <a:solidFill>
                <a:schemeClr val="bg1"/>
              </a:solidFill>
              <a:effectLst>
                <a:reflection blurRad="6350" stA="55000" endA="300" endPos="45500" dir="5400000" sy="-100000" algn="bl" rotWithShape="0"/>
              </a:effectLst>
              <a:latin typeface="Copperplate Gothic Light" pitchFamily="34" charset="0"/>
            </a:endParaRPr>
          </a:p>
        </p:txBody>
      </p:sp>
      <p:sp>
        <p:nvSpPr>
          <p:cNvPr id="2" name="Title 1"/>
          <p:cNvSpPr>
            <a:spLocks noGrp="1"/>
          </p:cNvSpPr>
          <p:nvPr>
            <p:ph type="ctrTitle"/>
          </p:nvPr>
        </p:nvSpPr>
        <p:spPr/>
        <p:txBody>
          <a:bodyPr>
            <a:normAutofit/>
          </a:bodyPr>
          <a:lstStyle/>
          <a:p>
            <a:r>
              <a:rPr lang="en-US" dirty="0">
                <a:effectLst/>
              </a:rPr>
              <a:t>Chapter 3-Capturing Digital Images</a:t>
            </a:r>
            <a:endParaRPr lang="en-US" sz="3333" b="1" cap="small" dirty="0">
              <a:latin typeface="Constantia" pitchFamily="18" charset="0"/>
            </a:endParaRPr>
          </a:p>
        </p:txBody>
      </p:sp>
      <p:sp>
        <p:nvSpPr>
          <p:cNvPr id="8" name="Subtitle 7"/>
          <p:cNvSpPr>
            <a:spLocks noGrp="1"/>
          </p:cNvSpPr>
          <p:nvPr>
            <p:ph type="subTitle" idx="1"/>
          </p:nvPr>
        </p:nvSpPr>
        <p:spPr>
          <a:xfrm>
            <a:off x="5784850" y="4506384"/>
            <a:ext cx="4785873" cy="1573360"/>
          </a:xfrm>
        </p:spPr>
        <p:txBody>
          <a:bodyPr>
            <a:normAutofit lnSpcReduction="10000"/>
          </a:bodyPr>
          <a:lstStyle/>
          <a:p>
            <a:r>
              <a:rPr lang="en-US" dirty="0"/>
              <a:t>Professor Thelma Bauer</a:t>
            </a:r>
          </a:p>
          <a:p>
            <a:r>
              <a:rPr lang="en-US" dirty="0"/>
              <a:t>New York City College of Technology</a:t>
            </a:r>
          </a:p>
          <a:p>
            <a:r>
              <a:rPr lang="en-US" dirty="0"/>
              <a:t>COMD 1112-Digital Media Foundations</a:t>
            </a:r>
          </a:p>
          <a:p>
            <a:endParaRPr lang="en-US" dirty="0"/>
          </a:p>
          <a:p>
            <a:endParaRPr lang="en-US" dirty="0"/>
          </a:p>
        </p:txBody>
      </p:sp>
    </p:spTree>
    <p:extLst>
      <p:ext uri="{BB962C8B-B14F-4D97-AF65-F5344CB8AC3E}">
        <p14:creationId xmlns:p14="http://schemas.microsoft.com/office/powerpoint/2010/main" val="41695814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1000"/>
                                        <p:tgtEl>
                                          <p:spTgt spid="8">
                                            <p:txEl>
                                              <p:pRg st="0" end="0"/>
                                            </p:txEl>
                                          </p:spTgt>
                                        </p:tgtEl>
                                      </p:cBhvr>
                                    </p:animEffect>
                                    <p:anim calcmode="lin" valueType="num">
                                      <p:cBhvr>
                                        <p:cTn id="1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fade">
                                      <p:cBhvr>
                                        <p:cTn id="19" dur="1000"/>
                                        <p:tgtEl>
                                          <p:spTgt spid="8">
                                            <p:txEl>
                                              <p:pRg st="1" end="1"/>
                                            </p:txEl>
                                          </p:spTgt>
                                        </p:tgtEl>
                                      </p:cBhvr>
                                    </p:animEffect>
                                    <p:anim calcmode="lin" valueType="num">
                                      <p:cBhvr>
                                        <p:cTn id="20"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Effect transition="in" filter="fade">
                                      <p:cBhvr>
                                        <p:cTn id="26" dur="1000"/>
                                        <p:tgtEl>
                                          <p:spTgt spid="8">
                                            <p:txEl>
                                              <p:pRg st="2" end="2"/>
                                            </p:txEl>
                                          </p:spTgt>
                                        </p:tgtEl>
                                      </p:cBhvr>
                                    </p:animEffect>
                                    <p:anim calcmode="lin" valueType="num">
                                      <p:cBhvr>
                                        <p:cTn id="27"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2161" y="552704"/>
            <a:ext cx="7886095" cy="4828032"/>
          </a:xfrm>
        </p:spPr>
        <p:txBody>
          <a:bodyPr>
            <a:normAutofit fontScale="70000" lnSpcReduction="20000"/>
          </a:bodyPr>
          <a:lstStyle/>
          <a:p>
            <a:pPr marL="0" indent="0">
              <a:lnSpc>
                <a:spcPct val="150000"/>
              </a:lnSpc>
              <a:buNone/>
            </a:pPr>
            <a:r>
              <a:rPr lang="en-US" dirty="0"/>
              <a:t>Digital artists also use </a:t>
            </a:r>
            <a:r>
              <a:rPr lang="en-US" b="1" dirty="0"/>
              <a:t>flatbed scanners </a:t>
            </a:r>
            <a:r>
              <a:rPr lang="en-US" dirty="0"/>
              <a:t>to scan 3- D objects, such as fabrics, keys, dried plants, and hands. In these cases, the </a:t>
            </a:r>
            <a:r>
              <a:rPr lang="en-US" b="1" dirty="0"/>
              <a:t>flatbed scanner </a:t>
            </a:r>
            <a:r>
              <a:rPr lang="en-US" dirty="0"/>
              <a:t>is used like a focus- free camera. When an object is scanned without the flatbed cover, the background appears black, allowing easy extraction of the object to compose with others in a project</a:t>
            </a:r>
            <a:r>
              <a:rPr lang="en-US" b="1" dirty="0"/>
              <a:t>. Sheet- fed scanners</a:t>
            </a:r>
            <a:r>
              <a:rPr lang="en-US" dirty="0"/>
              <a:t>: Many smaller portable scanners are sheet- fed scanners in which the document moves through a fixed scan head. Because of the feeding mechanism, this type of scanner is not able to scan thick objects, such as a page in a book. </a:t>
            </a:r>
            <a:r>
              <a:rPr lang="en-US" b="1" dirty="0"/>
              <a:t>Sheet-fed </a:t>
            </a:r>
            <a:r>
              <a:rPr lang="en-US" dirty="0"/>
              <a:t>scanners are generally designed to scan no larger than letter- size paper.</a:t>
            </a:r>
          </a:p>
        </p:txBody>
      </p:sp>
    </p:spTree>
    <p:extLst>
      <p:ext uri="{BB962C8B-B14F-4D97-AF65-F5344CB8AC3E}">
        <p14:creationId xmlns:p14="http://schemas.microsoft.com/office/powerpoint/2010/main" val="904197069"/>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6448" y="910337"/>
            <a:ext cx="11509248" cy="3785652"/>
          </a:xfrm>
          <a:prstGeom prst="rect">
            <a:avLst/>
          </a:prstGeom>
        </p:spPr>
        <p:txBody>
          <a:bodyPr wrap="square">
            <a:spAutoFit/>
          </a:bodyPr>
          <a:lstStyle/>
          <a:p>
            <a:r>
              <a:rPr lang="en-US" sz="2400" b="1" dirty="0"/>
              <a:t>Handheld scanners</a:t>
            </a:r>
            <a:r>
              <a:rPr lang="en-US" sz="2400" dirty="0"/>
              <a:t>: These scanners are also portable. The basic mechanism of handheld scanners is very similar to that of flatbeds, except that handhelds rely on the user to move the scan head. The scanning width of each pass is limited by the width of the device, which usually is less than the width of letter- size paper. For some models of handheld scanners, the image quality may rely on the user’s steady hand movement. In general, handheld scanners do not provide very good image quality, but they offer the most convenient and fastest way of capturing documents. They are most useful for capturing text documents. </a:t>
            </a:r>
            <a:r>
              <a:rPr lang="en-US" sz="2400" b="1" dirty="0"/>
              <a:t>Drum scanners: </a:t>
            </a:r>
            <a:r>
              <a:rPr lang="en-US" sz="2400" dirty="0"/>
              <a:t>Drum scanners are capable of very high resolutions and can handle larger documents. They often are used in the publishing industry, where high- resolution images are required, or for scanning large documents, such as blueprints.</a:t>
            </a:r>
          </a:p>
        </p:txBody>
      </p:sp>
    </p:spTree>
    <p:extLst>
      <p:ext uri="{BB962C8B-B14F-4D97-AF65-F5344CB8AC3E}">
        <p14:creationId xmlns:p14="http://schemas.microsoft.com/office/powerpoint/2010/main" val="946386949"/>
      </p:ext>
    </p:extLst>
  </p:cSld>
  <p:clrMapOvr>
    <a:masterClrMapping/>
  </p:clrMapOvr>
  <p:transition spd="slow">
    <p:push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17515" y="350730"/>
            <a:ext cx="10064885" cy="5912284"/>
          </a:xfrm>
        </p:spPr>
        <p:txBody>
          <a:bodyPr>
            <a:normAutofit fontScale="55000" lnSpcReduction="20000"/>
          </a:bodyPr>
          <a:lstStyle/>
          <a:p>
            <a:r>
              <a:rPr lang="en-US" dirty="0"/>
              <a:t>The basic principle of a scanner is to analyze an image and process it in some way. Image and text capture (optical character recognition or OCR) allow you to save information to a file on your computer. You can then alter or enhance the image, print it out or use it on your web page.</a:t>
            </a:r>
            <a:r>
              <a:rPr lang="en-US" u="sng" dirty="0">
                <a:hlinkClick r:id="rId3"/>
              </a:rPr>
              <a:t> </a:t>
            </a:r>
            <a:r>
              <a:rPr lang="en-US" dirty="0"/>
              <a:t>We'll be focusing on flatbed scanners, but the basic principles apply to most other scanner technologies. You will learn about the different types of scanners, how the scanning mechanism works and what TWAIN means. You will also learn about resolution, interpolation and bit depth.</a:t>
            </a:r>
          </a:p>
          <a:p>
            <a:r>
              <a:rPr lang="en-US" b="1" dirty="0"/>
              <a:t>Anatomy of a Scanner</a:t>
            </a:r>
          </a:p>
          <a:p>
            <a:r>
              <a:rPr lang="en-US" dirty="0"/>
              <a:t>Parts of a typical flatbed scanner include:</a:t>
            </a:r>
          </a:p>
          <a:p>
            <a:r>
              <a:rPr lang="en-US" dirty="0"/>
              <a:t>Charge-coupled device (CCD) array</a:t>
            </a:r>
          </a:p>
          <a:p>
            <a:r>
              <a:rPr lang="en-US" dirty="0"/>
              <a:t>Mirrors</a:t>
            </a:r>
          </a:p>
          <a:p>
            <a:r>
              <a:rPr lang="en-US" dirty="0"/>
              <a:t>Scan head</a:t>
            </a:r>
          </a:p>
          <a:p>
            <a:r>
              <a:rPr lang="en-US" dirty="0"/>
              <a:t>Glass plate</a:t>
            </a:r>
          </a:p>
          <a:p>
            <a:r>
              <a:rPr lang="en-US" dirty="0"/>
              <a:t>Lamp</a:t>
            </a:r>
          </a:p>
          <a:p>
            <a:r>
              <a:rPr lang="en-US" dirty="0"/>
              <a:t>Lens</a:t>
            </a:r>
          </a:p>
          <a:p>
            <a:r>
              <a:rPr lang="en-US" dirty="0"/>
              <a:t>Cover</a:t>
            </a:r>
          </a:p>
          <a:p>
            <a:r>
              <a:rPr lang="en-US" dirty="0"/>
              <a:t>Filters</a:t>
            </a:r>
          </a:p>
          <a:p>
            <a:r>
              <a:rPr lang="en-US" dirty="0"/>
              <a:t>Stepper motor</a:t>
            </a:r>
          </a:p>
          <a:p>
            <a:r>
              <a:rPr lang="en-US" dirty="0"/>
              <a:t>Stabilizer bar</a:t>
            </a:r>
          </a:p>
          <a:p>
            <a:r>
              <a:rPr lang="en-US" dirty="0"/>
              <a:t>Belt</a:t>
            </a:r>
          </a:p>
          <a:p>
            <a:r>
              <a:rPr lang="en-US" dirty="0"/>
              <a:t>Power supply</a:t>
            </a:r>
          </a:p>
          <a:p>
            <a:r>
              <a:rPr lang="en-US" dirty="0"/>
              <a:t>Interface port(s)</a:t>
            </a:r>
          </a:p>
          <a:p>
            <a:r>
              <a:rPr lang="en-US" dirty="0"/>
              <a:t>Control circuitry</a:t>
            </a:r>
          </a:p>
          <a:p>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6652" y="3306871"/>
            <a:ext cx="5080000" cy="1981200"/>
          </a:xfrm>
          <a:prstGeom prst="rect">
            <a:avLst/>
          </a:prstGeom>
        </p:spPr>
      </p:pic>
    </p:spTree>
    <p:extLst>
      <p:ext uri="{BB962C8B-B14F-4D97-AF65-F5344CB8AC3E}">
        <p14:creationId xmlns:p14="http://schemas.microsoft.com/office/powerpoint/2010/main" val="2276545851"/>
      </p:ext>
    </p:extLst>
  </p:cSld>
  <p:clrMapOvr>
    <a:masterClrMapping/>
  </p:clrMapOvr>
  <mc:AlternateContent xmlns:mc="http://schemas.openxmlformats.org/markup-compatibility/2006">
    <mc:Choice xmlns:p14="http://schemas.microsoft.com/office/powerpoint/2007/7/12/main" xmlns="" Requires="p14">
      <p:transition xmlns:p141="http://schemas.microsoft.com/office/powerpoint/2010/main" spd="slow" p141:dur="1600">
        <p:blinds dir="vert"/>
      </p:transition>
    </mc:Choice>
    <mc:Fallback>
      <p:transition spd="slow">
        <p:blinds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4426" y="939973"/>
            <a:ext cx="5468740" cy="5227637"/>
          </a:xfrm>
        </p:spPr>
        <p:txBody>
          <a:bodyPr>
            <a:normAutofit fontScale="85000" lnSpcReduction="10000"/>
          </a:bodyPr>
          <a:lstStyle/>
          <a:p>
            <a:pPr marL="0" indent="0">
              <a:buNone/>
            </a:pPr>
            <a:r>
              <a:rPr lang="en-US" dirty="0"/>
              <a:t>The core component of the scanner is the </a:t>
            </a:r>
            <a:r>
              <a:rPr lang="en-US" b="1" dirty="0"/>
              <a:t>CCD array</a:t>
            </a:r>
            <a:r>
              <a:rPr lang="en-US" dirty="0"/>
              <a:t>. CCD is the most common technology for image capture in scanners. CCD is a collection of tiny light-sensitive diodes, which convert photons (light) into electrons (electrical charge). These diodes are called </a:t>
            </a:r>
            <a:r>
              <a:rPr lang="en-US" b="1" dirty="0" err="1"/>
              <a:t>photosites</a:t>
            </a:r>
            <a:r>
              <a:rPr lang="en-US" dirty="0"/>
              <a:t>. In a nutshell, each </a:t>
            </a:r>
            <a:r>
              <a:rPr lang="en-US" dirty="0" err="1"/>
              <a:t>photosite</a:t>
            </a:r>
            <a:r>
              <a:rPr lang="en-US" dirty="0"/>
              <a:t> is sensitive to light -- the brighter the light that hits a single </a:t>
            </a:r>
            <a:r>
              <a:rPr lang="en-US" dirty="0" err="1"/>
              <a:t>photosite</a:t>
            </a:r>
            <a:r>
              <a:rPr lang="en-US" dirty="0"/>
              <a:t>, the greater the electrical charge that will accumulate at that site.</a:t>
            </a:r>
          </a:p>
          <a:p>
            <a:pPr marL="0" indent="0">
              <a:buNone/>
            </a:pPr>
            <a:r>
              <a:rPr lang="en-US" dirty="0"/>
              <a:t>The image of the document that you scan reaches the CCD array through a series of mirrors, filters and lenses. The exact configuration of these components will depend on the model of scanner, but the basics are pretty much the same.</a:t>
            </a:r>
          </a:p>
        </p:txBody>
      </p:sp>
      <p:sp>
        <p:nvSpPr>
          <p:cNvPr id="8" name="Rectangle 7"/>
          <p:cNvSpPr/>
          <p:nvPr/>
        </p:nvSpPr>
        <p:spPr>
          <a:xfrm>
            <a:off x="6470651" y="5505450"/>
            <a:ext cx="6096000" cy="410369"/>
          </a:xfrm>
          <a:prstGeom prst="rect">
            <a:avLst/>
          </a:prstGeom>
        </p:spPr>
        <p:txBody>
          <a:bodyPr>
            <a:normAutofit/>
          </a:bodyPr>
          <a:lstStyle/>
          <a:p>
            <a:pPr algn="ctr">
              <a:spcBef>
                <a:spcPts val="576"/>
              </a:spcBef>
              <a:buSzPts val="1800"/>
            </a:pPr>
            <a:r>
              <a:rPr lang="en-US" sz="1867" i="1" dirty="0">
                <a:solidFill>
                  <a:schemeClr val="bg1"/>
                </a:solidFill>
                <a:cs typeface="Tahoma"/>
              </a:rPr>
              <a:t>Click on the globe to start</a:t>
            </a:r>
            <a:endParaRPr lang="en-US" sz="1867" dirty="0">
              <a:solidFill>
                <a:schemeClr val="bg1"/>
              </a:solidFill>
              <a:cs typeface="Tahoma"/>
            </a:endParaRPr>
          </a:p>
        </p:txBody>
      </p:sp>
      <p:pic>
        <p:nvPicPr>
          <p:cNvPr id="2" name="IMG_0383_video2">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7236873" y="2267563"/>
            <a:ext cx="4955127" cy="2791621"/>
          </a:xfrm>
          <a:prstGeom prst="rect">
            <a:avLst/>
          </a:prstGeom>
        </p:spPr>
      </p:pic>
    </p:spTree>
    <p:extLst>
      <p:ext uri="{BB962C8B-B14F-4D97-AF65-F5344CB8AC3E}">
        <p14:creationId xmlns:p14="http://schemas.microsoft.com/office/powerpoint/2010/main" val="4239339124"/>
      </p:ext>
    </p:extLst>
  </p:cSld>
  <p:clrMapOvr>
    <a:masterClrMapping/>
  </p:clrMapOvr>
  <mc:AlternateContent xmlns:mc="http://schemas.openxmlformats.org/markup-compatibility/2006">
    <mc:Choice xmlns:p14="http://schemas.microsoft.com/office/powerpoint/2007/7/12/main" xmlns="" Requires="p14">
      <p:transition xmlns:p141="http://schemas.microsoft.com/office/powerpoint/2010/main" spd="slow" p141:dur="1700">
        <p141:gallery dir="l"/>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12527" y="968680"/>
            <a:ext cx="7003712" cy="5411243"/>
          </a:xfrm>
        </p:spPr>
        <p:txBody>
          <a:bodyPr>
            <a:normAutofit fontScale="92500" lnSpcReduction="20000"/>
          </a:bodyPr>
          <a:lstStyle/>
          <a:p>
            <a:r>
              <a:rPr lang="en-US" sz="3733" b="1" dirty="0"/>
              <a:t>The Scanning Process</a:t>
            </a:r>
          </a:p>
          <a:p>
            <a:r>
              <a:rPr lang="en-US" dirty="0"/>
              <a:t>Here are the steps that a scanner goes through when it scans a document:</a:t>
            </a:r>
          </a:p>
          <a:p>
            <a:r>
              <a:rPr lang="en-US" dirty="0"/>
              <a:t>The document is placed on the </a:t>
            </a:r>
            <a:r>
              <a:rPr lang="en-US" b="1" dirty="0"/>
              <a:t>glass plate</a:t>
            </a:r>
            <a:r>
              <a:rPr lang="en-US" dirty="0"/>
              <a:t> and the </a:t>
            </a:r>
            <a:r>
              <a:rPr lang="en-US" b="1" dirty="0"/>
              <a:t>cover</a:t>
            </a:r>
            <a:r>
              <a:rPr lang="en-US" dirty="0"/>
              <a:t> is closed. The inside of the cover in most scanners is flat white, although a few are black. The cover provides a uniform background that the scanner software can use as a reference point for determining the size of the document being scanned. Most flatbed scanners allow the cover to be removed for scanning a bulky object, such as a page in a thick book.</a:t>
            </a:r>
          </a:p>
          <a:p>
            <a:r>
              <a:rPr lang="en-US" dirty="0"/>
              <a:t>A </a:t>
            </a:r>
            <a:r>
              <a:rPr lang="en-US" b="1" dirty="0"/>
              <a:t>lamp</a:t>
            </a:r>
            <a:r>
              <a:rPr lang="en-US" dirty="0"/>
              <a:t> is used to illuminate the document. The lamp in newer scanners is either a cold cathode fluorescent lamp (CCFL) or a xenon lamp while older scanners may have a standard fluorescent</a:t>
            </a:r>
          </a:p>
          <a:p>
            <a:r>
              <a:rPr lang="en-US" dirty="0"/>
              <a:t>tamp.</a:t>
            </a:r>
          </a:p>
          <a:p>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6239" y="1599260"/>
            <a:ext cx="3810000" cy="3810000"/>
          </a:xfrm>
          <a:prstGeom prst="rect">
            <a:avLst/>
          </a:prstGeom>
        </p:spPr>
      </p:pic>
    </p:spTree>
    <p:extLst>
      <p:ext uri="{BB962C8B-B14F-4D97-AF65-F5344CB8AC3E}">
        <p14:creationId xmlns:p14="http://schemas.microsoft.com/office/powerpoint/2010/main" val="1688484225"/>
      </p:ext>
    </p:extLst>
  </p:cSld>
  <p:clrMapOvr>
    <a:masterClrMapping/>
  </p:clrMapOvr>
  <p:transition spd="slow">
    <p:wheel spokes="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732" y="432962"/>
            <a:ext cx="7719387" cy="5952565"/>
          </a:xfrm>
        </p:spPr>
        <p:txBody>
          <a:bodyPr>
            <a:normAutofit/>
          </a:bodyPr>
          <a:lstStyle/>
          <a:p>
            <a:r>
              <a:rPr lang="en-US" sz="2133" dirty="0"/>
              <a:t>The entire mechanism (mirrors, lens, filter and CCD array) make up the </a:t>
            </a:r>
            <a:r>
              <a:rPr lang="en-US" sz="2133" b="1" dirty="0"/>
              <a:t>scan head</a:t>
            </a:r>
            <a:r>
              <a:rPr lang="en-US" sz="2133" dirty="0"/>
              <a:t>. The scan head is moved slowly across the document by a </a:t>
            </a:r>
            <a:r>
              <a:rPr lang="en-US" sz="2133" b="1" dirty="0"/>
              <a:t>belt</a:t>
            </a:r>
            <a:r>
              <a:rPr lang="en-US" sz="2133" dirty="0"/>
              <a:t> that is attached to a stepper motor. The scan head is attached to a </a:t>
            </a:r>
            <a:r>
              <a:rPr lang="en-US" sz="2133" b="1" dirty="0"/>
              <a:t>stabilizer bar</a:t>
            </a:r>
            <a:r>
              <a:rPr lang="en-US" sz="2133" dirty="0"/>
              <a:t> to ensure that there is no wobble or deviation in the </a:t>
            </a:r>
            <a:r>
              <a:rPr lang="en-US" sz="2133" b="1" dirty="0"/>
              <a:t>pass</a:t>
            </a:r>
            <a:r>
              <a:rPr lang="en-US" sz="2133" dirty="0"/>
              <a:t>. Pass means that the scan head has completed a single complete scan of the document.</a:t>
            </a:r>
          </a:p>
          <a:p>
            <a:r>
              <a:rPr lang="en-US" sz="2133" dirty="0"/>
              <a:t>The image of the document is reflected by an angled </a:t>
            </a:r>
            <a:r>
              <a:rPr lang="en-US" sz="2133" b="1" dirty="0"/>
              <a:t>mirror</a:t>
            </a:r>
            <a:r>
              <a:rPr lang="en-US" sz="2133" dirty="0"/>
              <a:t> to another mirror. In some scanners, there are only two mirrors while others use a three mirror approach. Each mirror is slightly curved to focus the image it reflects onto a smaller surface.</a:t>
            </a:r>
          </a:p>
          <a:p>
            <a:r>
              <a:rPr lang="en-US" sz="2133" dirty="0"/>
              <a:t>The last mirror reflects the image onto a </a:t>
            </a:r>
            <a:r>
              <a:rPr lang="en-US" sz="2133" b="1" dirty="0"/>
              <a:t>lens</a:t>
            </a:r>
            <a:r>
              <a:rPr lang="en-US" sz="2133" dirty="0"/>
              <a:t>. The lens focuses the image through a </a:t>
            </a:r>
            <a:r>
              <a:rPr lang="en-US" sz="2133" b="1" dirty="0"/>
              <a:t>filter</a:t>
            </a:r>
            <a:r>
              <a:rPr lang="en-US" sz="2133" dirty="0"/>
              <a:t> on the CCD array.</a:t>
            </a:r>
          </a:p>
          <a:p>
            <a:pPr marL="0" indent="0">
              <a:buNone/>
            </a:pPr>
            <a:r>
              <a:rPr lang="en-US" sz="2133" dirty="0"/>
              <a:t>The filter and lens arrangement vary based on the scanner. Some scanners use a </a:t>
            </a:r>
            <a:r>
              <a:rPr lang="en-US" sz="2133" b="1" dirty="0"/>
              <a:t>three pass</a:t>
            </a:r>
            <a:r>
              <a:rPr lang="en-US" sz="2133" dirty="0"/>
              <a:t> scanning method. Each pass uses a different color filter (red, green or blue) between the lens and CCD array. After the three passes are completed, the scanner software assembles the three filtered images into a single full-color image.</a:t>
            </a:r>
          </a:p>
        </p:txBody>
      </p:sp>
      <p:pic>
        <p:nvPicPr>
          <p:cNvPr id="3" name="IMG_0387_video">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8499150" y="1053631"/>
            <a:ext cx="4590317" cy="2586095"/>
          </a:xfrm>
          <a:prstGeom prst="rect">
            <a:avLst/>
          </a:prstGeom>
        </p:spPr>
      </p:pic>
    </p:spTree>
    <p:extLst>
      <p:ext uri="{BB962C8B-B14F-4D97-AF65-F5344CB8AC3E}">
        <p14:creationId xmlns:p14="http://schemas.microsoft.com/office/powerpoint/2010/main" val="836730025"/>
      </p:ext>
    </p:extLst>
  </p:cSld>
  <p:clrMapOvr>
    <a:masterClrMapping/>
  </p:clrMapOvr>
  <mc:AlternateContent xmlns:mc="http://schemas.openxmlformats.org/markup-compatibility/2006">
    <mc:Choice xmlns:p14="http://schemas.microsoft.com/office/powerpoint/2007/7/12/main" xmlns="" Requires="p14">
      <p:transition xmlns:p141="http://schemas.microsoft.com/office/powerpoint/2010/main" spd="slow" p141: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1000"/>
                                        <p:tgtEl>
                                          <p:spTgt spid="2">
                                            <p:txEl>
                                              <p:pRg st="1" end="1"/>
                                            </p:txEl>
                                          </p:spTgt>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10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100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3"/>
                    </p:tgtEl>
                  </p:cond>
                </p:stCondLst>
                <p:endSync evt="end" delay="0">
                  <p:rtn val="all"/>
                </p:endSync>
                <p:childTnLst>
                  <p:par>
                    <p:cTn id="20" fill="hold">
                      <p:stCondLst>
                        <p:cond delay="0"/>
                      </p:stCondLst>
                      <p:childTnLst>
                        <p:par>
                          <p:cTn id="21" fill="hold">
                            <p:stCondLst>
                              <p:cond delay="0"/>
                            </p:stCondLst>
                            <p:childTnLst>
                              <p:par>
                                <p:cTn id="22" presetID="2" presetClass="mediacall" presetSubtype="0" fill="hold" nodeType="clickEffect">
                                  <p:stCondLst>
                                    <p:cond delay="0"/>
                                  </p:stCondLst>
                                  <p:childTnLst>
                                    <p:cmd type="call" cmd="togglePause">
                                      <p:cBhvr>
                                        <p:cTn id="23" dur="1" fill="hold"/>
                                        <p:tgtEl>
                                          <p:spTgt spid="3"/>
                                        </p:tgtEl>
                                      </p:cBhvr>
                                    </p:cmd>
                                  </p:childTnLst>
                                </p:cTn>
                              </p:par>
                            </p:childTnLst>
                          </p:cTn>
                        </p:par>
                      </p:childTnLst>
                    </p:cTn>
                  </p:par>
                </p:childTnLst>
              </p:cTn>
              <p:nextCondLst>
                <p:cond evt="onClick" delay="0">
                  <p:tgtEl>
                    <p:spTgt spid="3"/>
                  </p:tgtEl>
                </p:cond>
              </p:nextCondLst>
            </p:seq>
            <p:video>
              <p:cMediaNode vol="80000">
                <p:cTn id="24" fill="hold" display="0">
                  <p:stCondLst>
                    <p:cond delay="indefinite"/>
                  </p:stCondLst>
                </p:cTn>
                <p:tgtEl>
                  <p:spTgt spid="3"/>
                </p:tgtEl>
              </p:cMediaNode>
            </p:video>
          </p:childTnLst>
        </p:cTn>
      </p:par>
    </p:tnLst>
    <p:bldLst>
      <p:bldP spid="2"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1774</Words>
  <Application>Microsoft Macintosh PowerPoint</Application>
  <PresentationFormat>Widescreen</PresentationFormat>
  <Paragraphs>68</Paragraphs>
  <Slides>12</Slides>
  <Notes>8</Notes>
  <HiddenSlides>1</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Constantia</vt:lpstr>
      <vt:lpstr>Copperplate Gothic Light</vt:lpstr>
      <vt:lpstr>Tahoma</vt:lpstr>
      <vt:lpstr>Office Theme</vt:lpstr>
      <vt:lpstr>PowerPoint Presentation</vt:lpstr>
      <vt:lpstr>PowerPoint Presentation</vt:lpstr>
      <vt:lpstr>Chapter 3-Capturing Digital Images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cp:revision>
  <dcterms:created xsi:type="dcterms:W3CDTF">2019-10-31T00:06:50Z</dcterms:created>
  <dcterms:modified xsi:type="dcterms:W3CDTF">2019-10-31T00:09:35Z</dcterms:modified>
</cp:coreProperties>
</file>