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2184" y="1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CFED4-D69B-4F2E-9E8F-84756F102C74}" type="datetimeFigureOut">
              <a:rPr lang="en-US" smtClean="0"/>
              <a:t>10/30/18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981B0-9A62-4E8D-B3AC-FD58D27FCB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2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7D950-FF6C-450E-A292-782665957326}" type="datetimeFigureOut">
              <a:rPr lang="en-US" smtClean="0"/>
              <a:t>10/30/18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1C1CB-B741-45C3-A5E1-A9697FF5E6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17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1C1CB-B741-45C3-A5E1-A9697FF5E60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7465C7-2B04-445F-8DB3-456E0173FCC0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FBEDB2-06CF-4889-9F60-414A440C13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1987" y="3602038"/>
            <a:ext cx="757187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987" y="1041400"/>
            <a:ext cx="757187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7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A111-8073-4AA8-BD01-2133E03758F7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6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708-533D-46C9-A9B0-0B6B8A5D6515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33499"/>
            <a:ext cx="6298223" cy="4843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74623" y="1333499"/>
            <a:ext cx="1512277" cy="484346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7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F33-A3D2-4AC7-ACDE-F13D7A348C6D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22282" y="2324100"/>
            <a:ext cx="4151376" cy="384962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1" y="2978150"/>
            <a:ext cx="3659188" cy="31940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1" y="1333500"/>
            <a:ext cx="3659188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6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4767-B1DE-417D-8BE5-E27B165E3682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6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4904BA-F6BA-48C5-B8E5-DE739A78F4B9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FBEDB2-06CF-4889-9F60-414A440C13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713935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7139354" cy="286226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0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D15D-44DE-4FD8-A752-EB03E04C3154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7773" y="2438401"/>
            <a:ext cx="3886200" cy="37385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1580" y="2438401"/>
            <a:ext cx="3886200" cy="37385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6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1AF4-D04B-45C6-91BC-D80269BD53C8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0700" y="3143251"/>
            <a:ext cx="3886200" cy="30289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0700" y="2438400"/>
            <a:ext cx="3886200" cy="64135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3143251"/>
            <a:ext cx="3886200" cy="30289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2438400"/>
            <a:ext cx="3886200" cy="64135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345223"/>
            <a:ext cx="7962900" cy="9788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7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426-2557-4C0F-BCB5-8F5F7A23481A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7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F5B8-F27B-4EB3-A931-8B21AAAA30F1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1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6FB2-BE3E-4068-BDF0-0ADDDF0F6758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2324100"/>
            <a:ext cx="4152900" cy="38481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1" y="2978150"/>
            <a:ext cx="3659188" cy="31940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1333500"/>
            <a:ext cx="3659188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4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F33-A3D2-4AC7-ACDE-F13D7A348C6D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22282" y="2324100"/>
            <a:ext cx="4151376" cy="384962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1" y="2978150"/>
            <a:ext cx="3659188" cy="31940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1" y="1333500"/>
            <a:ext cx="3659188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1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6356350"/>
            <a:ext cx="259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8020A2-ABDB-4797-85B4-0B5D91075C2A}" type="datetime1">
              <a:rPr lang="en-US" smtClean="0"/>
              <a:t>10/30/18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5692" y="6356350"/>
            <a:ext cx="1764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0FBEDB2-06CF-4889-9F60-414A440C13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2438400"/>
            <a:ext cx="7962900" cy="373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336427"/>
            <a:ext cx="7962900" cy="9873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 3" panose="05040102010807070707" pitchFamily="18" charset="2"/>
        <a:buChar char="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 3" panose="05040102010807070707" pitchFamily="18" charset="2"/>
        <a:buChar char="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 3" panose="05040102010807070707" pitchFamily="18" charset="2"/>
        <a:buChar char="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 3" panose="05040102010807070707" pitchFamily="18" charset="2"/>
        <a:buChar char="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 3" panose="05040102010807070707" pitchFamily="18" charset="2"/>
        <a:buChar char="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 3" panose="05040102010807070707" pitchFamily="18" charset="2"/>
        <a:buChar char="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 3" panose="05040102010807070707" pitchFamily="18" charset="2"/>
        <a:buChar char="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 3" panose="05040102010807070707" pitchFamily="18" charset="2"/>
        <a:buChar char="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 3" panose="05040102010807070707" pitchFamily="18" charset="2"/>
        <a:buChar char="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960" userDrawn="1">
          <p15:clr>
            <a:srgbClr val="F26B43"/>
          </p15:clr>
        </p15:guide>
        <p15:guide id="3" pos="5976" userDrawn="1">
          <p15:clr>
            <a:srgbClr val="F26B43"/>
          </p15:clr>
        </p15:guide>
        <p15:guide id="4" orient="horz" pos="3888" userDrawn="1">
          <p15:clr>
            <a:srgbClr val="F26B43"/>
          </p15:clr>
        </p15:guide>
        <p15:guide id="5" orient="horz" pos="840" userDrawn="1">
          <p15:clr>
            <a:srgbClr val="F26B43"/>
          </p15:clr>
        </p15:guide>
        <p15:guide id="6" orient="horz" pos="1464" userDrawn="1">
          <p15:clr>
            <a:srgbClr val="F26B43"/>
          </p15:clr>
        </p15:guide>
        <p15:guide id="7" orient="horz" pos="15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Thelma Bauer</a:t>
            </a:r>
          </a:p>
          <a:p>
            <a:r>
              <a:rPr lang="en-US" dirty="0" smtClean="0"/>
              <a:t>CDMG1111-Digital </a:t>
            </a:r>
            <a:r>
              <a:rPr lang="en-US" dirty="0"/>
              <a:t>M</a:t>
            </a:r>
            <a:r>
              <a:rPr lang="en-US" dirty="0" smtClean="0"/>
              <a:t>edia Foundations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3-Digital Camera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4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487" y="3821254"/>
            <a:ext cx="5201588" cy="22335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80" y="1128801"/>
            <a:ext cx="5500582" cy="26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9253" y="1679153"/>
            <a:ext cx="8272697" cy="3738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/>
              <a:t>There </a:t>
            </a:r>
            <a:r>
              <a:rPr lang="en-US" sz="1800" dirty="0"/>
              <a:t>are a variety of color and tonal adjustment tools available in image editing programs. </a:t>
            </a:r>
            <a:r>
              <a:rPr lang="en-US" sz="1800" dirty="0" smtClean="0"/>
              <a:t>Depending </a:t>
            </a:r>
            <a:r>
              <a:rPr lang="en-US" sz="1800" dirty="0"/>
              <a:t>on the program, the options available for the tools and the interface may vary. </a:t>
            </a:r>
            <a:r>
              <a:rPr lang="en-US" sz="1800" dirty="0" smtClean="0"/>
              <a:t>However</a:t>
            </a:r>
            <a:r>
              <a:rPr lang="en-US" sz="1800" dirty="0"/>
              <a:t>, generally the tools work by mapping the existing color or tonal values of the pixels to new </a:t>
            </a:r>
            <a:r>
              <a:rPr lang="en-US" sz="1800" dirty="0" smtClean="0"/>
              <a:t>ones</a:t>
            </a:r>
            <a:r>
              <a:rPr lang="en-US" sz="1800" dirty="0"/>
              <a:t>. The common tools include adjusting the histogram, color balance, color curves, and </a:t>
            </a:r>
            <a:r>
              <a:rPr lang="en-US" sz="1800" dirty="0" smtClean="0"/>
              <a:t>hue/saturation</a:t>
            </a:r>
            <a:r>
              <a:rPr lang="en-US" sz="1800" dirty="0"/>
              <a:t>. Different tools use different graphical representations to map color or tonal values of </a:t>
            </a:r>
            <a:r>
              <a:rPr lang="en-US" sz="1800" dirty="0" smtClean="0"/>
              <a:t>the </a:t>
            </a:r>
            <a:r>
              <a:rPr lang="en-US" sz="1800" dirty="0"/>
              <a:t>pixels in the image and thus offer different types of control. Adjusting the histogram (</a:t>
            </a:r>
            <a:r>
              <a:rPr lang="en-US" sz="1800" dirty="0" smtClean="0"/>
              <a:t>Section </a:t>
            </a:r>
            <a:r>
              <a:rPr lang="en-US" sz="1800" dirty="0"/>
              <a:t>3.6.1) lets you define and map the shadows, </a:t>
            </a:r>
            <a:r>
              <a:rPr lang="en-US" sz="1800" dirty="0" smtClean="0"/>
              <a:t>mid-tones</a:t>
            </a:r>
            <a:r>
              <a:rPr lang="en-US" sz="1800" dirty="0"/>
              <a:t>, and highlights using sliders. The </a:t>
            </a:r>
            <a:r>
              <a:rPr lang="en-US" sz="1800" dirty="0" smtClean="0"/>
              <a:t>Color </a:t>
            </a:r>
            <a:r>
              <a:rPr lang="en-US" sz="1800" dirty="0"/>
              <a:t>Balance tool lets you offset one color by moving the corresponding slider toward its </a:t>
            </a:r>
            <a:r>
              <a:rPr lang="en-US" sz="1800" dirty="0" smtClean="0"/>
              <a:t>complementary </a:t>
            </a:r>
            <a:r>
              <a:rPr lang="en-US" sz="1800" dirty="0"/>
              <a:t>color. This is useful for removing color casts of images. This tool is discussed in </a:t>
            </a:r>
            <a:r>
              <a:rPr lang="en-US" sz="1800" dirty="0" smtClean="0"/>
              <a:t>the </a:t>
            </a:r>
            <a:r>
              <a:rPr lang="en-US" sz="1800" dirty="0"/>
              <a:t>previous section on digital image retouching to remove color casts. The Curve tool (Section </a:t>
            </a:r>
            <a:r>
              <a:rPr lang="en-US" sz="1800" dirty="0" smtClean="0"/>
              <a:t>3.6.3</a:t>
            </a:r>
            <a:r>
              <a:rPr lang="en-US" sz="1800" dirty="0"/>
              <a:t>) lets you remap the color and tonal range by altering the shape of a curve. The horizontal </a:t>
            </a:r>
            <a:r>
              <a:rPr lang="en-US" sz="1800" dirty="0" smtClean="0"/>
              <a:t>axis </a:t>
            </a:r>
            <a:r>
              <a:rPr lang="en-US" sz="1800" dirty="0"/>
              <a:t>of the graph used in the Curve tool represents the original color values of the pixels (input </a:t>
            </a:r>
            <a:r>
              <a:rPr lang="en-US" sz="1800" dirty="0" smtClean="0"/>
              <a:t>levels</a:t>
            </a:r>
            <a:r>
              <a:rPr lang="en-US" sz="1800" dirty="0"/>
              <a:t>). Its vertical axis represents the new color values after adjustment (output levels). The </a:t>
            </a:r>
            <a:r>
              <a:rPr lang="en-US" sz="1800" dirty="0" smtClean="0"/>
              <a:t>Hue/Saturation </a:t>
            </a:r>
            <a:r>
              <a:rPr lang="en-US" sz="1800" dirty="0"/>
              <a:t>tool has three basic controls—hue, saturation, and lightness.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43921" y="691850"/>
            <a:ext cx="7962900" cy="98730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COLOR AND TONAL ADJUSTMENTS</a:t>
            </a:r>
          </a:p>
        </p:txBody>
      </p:sp>
    </p:spTree>
    <p:extLst>
      <p:ext uri="{BB962C8B-B14F-4D97-AF65-F5344CB8AC3E}">
        <p14:creationId xmlns:p14="http://schemas.microsoft.com/office/powerpoint/2010/main" val="133244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14138" y="1664163"/>
            <a:ext cx="7962900" cy="47816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histogram of an image is a bar chart that shows the relative number of pixels plotted </a:t>
            </a:r>
            <a:r>
              <a:rPr lang="en-US" dirty="0" smtClean="0"/>
              <a:t>against </a:t>
            </a:r>
            <a:r>
              <a:rPr lang="en-US" dirty="0"/>
              <a:t>the color value. Figure 3.6 shows an example of a grayscale image and its </a:t>
            </a:r>
            <a:r>
              <a:rPr lang="en-US" dirty="0" smtClean="0"/>
              <a:t>histogram</a:t>
            </a:r>
            <a:r>
              <a:rPr lang="en-US" dirty="0"/>
              <a:t>. In this example, the x-axis of the histogram is the gray level (with the darkest value </a:t>
            </a:r>
            <a:r>
              <a:rPr lang="en-US" dirty="0" smtClean="0"/>
              <a:t>on </a:t>
            </a:r>
            <a:r>
              <a:rPr lang="en-US" dirty="0"/>
              <a:t>the left), and the y-axis is the relative number of pixels in the image that have the </a:t>
            </a:r>
            <a:r>
              <a:rPr lang="en-US" dirty="0" smtClean="0"/>
              <a:t>corresponding </a:t>
            </a:r>
            <a:r>
              <a:rPr lang="en-US" dirty="0"/>
              <a:t>shade of gray. The histogram in Figure 3.6b does not look like the kind of bar </a:t>
            </a:r>
            <a:r>
              <a:rPr lang="en-US" dirty="0" smtClean="0"/>
              <a:t>chart </a:t>
            </a:r>
            <a:r>
              <a:rPr lang="en-US" dirty="0"/>
              <a:t>you may have seen in business presentations. This is because this picture has a full </a:t>
            </a:r>
            <a:r>
              <a:rPr lang="en-US" dirty="0" smtClean="0"/>
              <a:t>range </a:t>
            </a:r>
            <a:r>
              <a:rPr lang="en-US" dirty="0"/>
              <a:t>of 256 gray levels and the bars are packed next to each other, making the histogram </a:t>
            </a:r>
            <a:r>
              <a:rPr lang="en-US" dirty="0" smtClean="0"/>
              <a:t>look </a:t>
            </a:r>
            <a:r>
              <a:rPr lang="en-US" dirty="0"/>
              <a:t>like a mountain range rather than a statistical bar </a:t>
            </a:r>
            <a:r>
              <a:rPr lang="en-US" dirty="0" smtClean="0"/>
              <a:t>chart. To learn </a:t>
            </a:r>
            <a:r>
              <a:rPr lang="en-US" dirty="0"/>
              <a:t>how to read a histogram, let’s first look at a very simple image that has only five </a:t>
            </a:r>
            <a:r>
              <a:rPr lang="en-US" dirty="0" smtClean="0"/>
              <a:t>different </a:t>
            </a:r>
            <a:r>
              <a:rPr lang="en-US" dirty="0"/>
              <a:t>gray colors. The image shown in Figure 3.7a has five main different gray colors. Each </a:t>
            </a:r>
            <a:r>
              <a:rPr lang="en-US" dirty="0" smtClean="0"/>
              <a:t>gray </a:t>
            </a:r>
            <a:r>
              <a:rPr lang="en-US" dirty="0"/>
              <a:t>takes up a different amount of space in the image. The background color is the lightest gray </a:t>
            </a:r>
            <a:r>
              <a:rPr lang="en-US" dirty="0" smtClean="0"/>
              <a:t>in </a:t>
            </a:r>
            <a:r>
              <a:rPr lang="en-US" dirty="0"/>
              <a:t>this image. It is represented by the rightmost line (line [v]) in the histogram (Figure 3.7b). </a:t>
            </a:r>
            <a:r>
              <a:rPr lang="en-US" dirty="0" smtClean="0"/>
              <a:t>Notice </a:t>
            </a:r>
            <a:r>
              <a:rPr lang="en-US" dirty="0"/>
              <a:t>that it is also the longest line in the histogram because this background color occupies the </a:t>
            </a:r>
            <a:r>
              <a:rPr lang="en-US" dirty="0" smtClean="0"/>
              <a:t>largest </a:t>
            </a:r>
            <a:r>
              <a:rPr lang="en-US" dirty="0"/>
              <a:t>area in the image. In fact, the line is so long compared to other lines that it is </a:t>
            </a:r>
            <a:r>
              <a:rPr lang="en-US" dirty="0" smtClean="0"/>
              <a:t>truncated.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676860"/>
            <a:ext cx="7962900" cy="987303"/>
          </a:xfrm>
        </p:spPr>
        <p:txBody>
          <a:bodyPr/>
          <a:lstStyle/>
          <a:p>
            <a:r>
              <a:rPr lang="en-US" dirty="0"/>
              <a:t>Understanding and Reading Histograms</a:t>
            </a:r>
          </a:p>
        </p:txBody>
      </p:sp>
    </p:spTree>
    <p:extLst>
      <p:ext uri="{BB962C8B-B14F-4D97-AF65-F5344CB8AC3E}">
        <p14:creationId xmlns:p14="http://schemas.microsoft.com/office/powerpoint/2010/main" val="353787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384" y="2578308"/>
            <a:ext cx="5202754" cy="226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23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244184"/>
            <a:ext cx="7962900" cy="493277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600" dirty="0"/>
              <a:t>In traditional film photography, the image on a negative is made up of microscopic silver </a:t>
            </a:r>
          </a:p>
          <a:p>
            <a:pPr marL="0" lvl="0" indent="0">
              <a:buNone/>
            </a:pPr>
            <a:r>
              <a:rPr lang="en-US" sz="1600" dirty="0"/>
              <a:t>grains. The larger the negative, the more information about the scene is imprinted on the </a:t>
            </a:r>
          </a:p>
          <a:p>
            <a:pPr marL="0" lvl="0" indent="0">
              <a:buNone/>
            </a:pPr>
            <a:r>
              <a:rPr lang="en-US" sz="1600" dirty="0"/>
              <a:t>negative, and therefore the more information can be printed on paper. A larger negative </a:t>
            </a:r>
          </a:p>
          <a:p>
            <a:pPr marL="0" lvl="0" indent="0">
              <a:buNone/>
            </a:pPr>
            <a:r>
              <a:rPr lang="en-US" sz="1600" dirty="0"/>
              <a:t>takes less magnification to make a big print than a smaller one. This means that for prints </a:t>
            </a:r>
          </a:p>
          <a:p>
            <a:pPr marL="0" lvl="0" indent="0">
              <a:buNone/>
            </a:pPr>
            <a:r>
              <a:rPr lang="en-US" sz="1600" dirty="0"/>
              <a:t>of the same size, you get a sharper print from a larger negative than from a smaller one.</a:t>
            </a:r>
          </a:p>
          <a:p>
            <a:pPr marL="0" lvl="0" indent="0">
              <a:buNone/>
            </a:pPr>
            <a:r>
              <a:rPr lang="en-US" sz="1600" dirty="0"/>
              <a:t>Digital cameras, on the other hand, use light sensors as the digital equivalent of film. The </a:t>
            </a:r>
          </a:p>
          <a:p>
            <a:pPr marL="0" lvl="0" indent="0">
              <a:buNone/>
            </a:pPr>
            <a:r>
              <a:rPr lang="en-US" sz="1600" dirty="0"/>
              <a:t>light hits the sensor and triggers electrical signals based on the light intensity. Such </a:t>
            </a:r>
            <a:r>
              <a:rPr lang="en-US" sz="1600" dirty="0" err="1"/>
              <a:t>electri</a:t>
            </a:r>
            <a:r>
              <a:rPr lang="en-US" sz="1600" dirty="0"/>
              <a:t>-</a:t>
            </a:r>
          </a:p>
          <a:p>
            <a:pPr marL="0" lvl="0" indent="0">
              <a:buNone/>
            </a:pPr>
            <a:r>
              <a:rPr lang="en-US" sz="1600" dirty="0" err="1"/>
              <a:t>cal</a:t>
            </a:r>
            <a:r>
              <a:rPr lang="en-US" sz="1600" dirty="0"/>
              <a:t> signals are then converted into digital data and stored on the camera’s storing device. </a:t>
            </a:r>
          </a:p>
          <a:p>
            <a:pPr marL="0" lvl="0" indent="0">
              <a:buNone/>
            </a:pPr>
            <a:r>
              <a:rPr lang="en-US" sz="1600" dirty="0"/>
              <a:t>Nowadays, the sensor that a digital camera uses is either a CCD (charge-coupled device) or </a:t>
            </a:r>
          </a:p>
          <a:p>
            <a:pPr marL="0" lvl="0" indent="0">
              <a:buNone/>
            </a:pPr>
            <a:r>
              <a:rPr lang="en-US" sz="1600" dirty="0"/>
              <a:t>a CMOS (complementary metal-oxide semiconductor). The size of the sensor and the </a:t>
            </a:r>
            <a:r>
              <a:rPr lang="en-US" sz="1600" dirty="0" err="1"/>
              <a:t>num</a:t>
            </a:r>
            <a:r>
              <a:rPr lang="en-US" sz="1600" dirty="0"/>
              <a:t>-</a:t>
            </a:r>
          </a:p>
          <a:p>
            <a:pPr marL="0" lvl="0" indent="0">
              <a:buNone/>
            </a:pPr>
            <a:r>
              <a:rPr lang="en-US" sz="1600" dirty="0" err="1"/>
              <a:t>ber</a:t>
            </a:r>
            <a:r>
              <a:rPr lang="en-US" sz="1600" dirty="0"/>
              <a:t> of light-sensing sites determine the maximum resolution of the digital camera.</a:t>
            </a:r>
          </a:p>
          <a:p>
            <a:pPr marL="0" lvl="0" indent="0">
              <a:buNone/>
            </a:pPr>
            <a:r>
              <a:rPr lang="en-US" sz="1600" dirty="0"/>
              <a:t>Digital cameras are often advertised by the number of megapixels. Generally, the higher </a:t>
            </a:r>
          </a:p>
          <a:p>
            <a:pPr marL="0" lvl="0" indent="0">
              <a:buNone/>
            </a:pPr>
            <a:r>
              <a:rPr lang="en-US" sz="1600" dirty="0"/>
              <a:t>the number of megapixels, the more expensive the camera. But what is the practical mean-</a:t>
            </a:r>
          </a:p>
          <a:p>
            <a:pPr marL="0" lvl="0" indent="0">
              <a:buNone/>
            </a:pPr>
            <a:r>
              <a:rPr lang="en-US" sz="1600" dirty="0" err="1"/>
              <a:t>ing</a:t>
            </a:r>
            <a:r>
              <a:rPr lang="en-US" sz="1600" dirty="0"/>
              <a:t> of the number of megapixels aside from being an indicator of the cost? If you are going </a:t>
            </a:r>
          </a:p>
          <a:p>
            <a:pPr marL="0" lvl="0" indent="0">
              <a:buNone/>
            </a:pPr>
            <a:r>
              <a:rPr lang="en-US" sz="1600" dirty="0"/>
              <a:t>to pay more for more megapixels, you should know what impact the number of megapixels </a:t>
            </a:r>
          </a:p>
          <a:p>
            <a:pPr marL="0" lvl="0" indent="0">
              <a:buNone/>
            </a:pPr>
            <a:r>
              <a:rPr lang="en-US" sz="1600" dirty="0"/>
              <a:t>has on the image quality of your creative photography work.</a:t>
            </a:r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05705" y="-81140"/>
            <a:ext cx="8399489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dirty="0"/>
              <a:t> </a:t>
            </a:r>
            <a:r>
              <a:rPr lang="en-US" sz="3600" b="1" dirty="0"/>
              <a:t>CAPTURING DIGITAL IMAGES BY </a:t>
            </a:r>
            <a:r>
              <a:rPr lang="en-US" sz="3600" b="1" dirty="0" smtClean="0"/>
              <a:t>DIGITAL PHOTOGRAPHY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2370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931" y="736821"/>
            <a:ext cx="7962900" cy="987303"/>
          </a:xfrm>
        </p:spPr>
        <p:txBody>
          <a:bodyPr/>
          <a:lstStyle/>
          <a:p>
            <a:r>
              <a:rPr lang="en-US" dirty="0" smtClean="0"/>
              <a:t>Megapixels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167" y="1724124"/>
            <a:ext cx="7962900" cy="4391863"/>
          </a:xfrm>
        </p:spPr>
        <p:txBody>
          <a:bodyPr>
            <a:normAutofit/>
          </a:bodyPr>
          <a:lstStyle/>
          <a:p>
            <a:r>
              <a:rPr lang="en-US" dirty="0"/>
              <a:t>The total number of pixels in a digital image can be calculated by multiplying the pixel </a:t>
            </a:r>
            <a:r>
              <a:rPr lang="en-US" dirty="0" smtClean="0"/>
              <a:t>dimension </a:t>
            </a:r>
            <a:r>
              <a:rPr lang="en-US" dirty="0"/>
              <a:t>of the width by the pixel dimension of the height. For example, an image of </a:t>
            </a:r>
            <a:r>
              <a:rPr lang="en-US" dirty="0" smtClean="0"/>
              <a:t>1,600 x </a:t>
            </a:r>
            <a:r>
              <a:rPr lang="en-US" dirty="0"/>
              <a:t>1,200 pixels has a total number of pixels of:</a:t>
            </a:r>
          </a:p>
          <a:p>
            <a:r>
              <a:rPr lang="en-US" dirty="0"/>
              <a:t>1,600 </a:t>
            </a:r>
            <a:r>
              <a:rPr lang="en-US" dirty="0" smtClean="0"/>
              <a:t>x </a:t>
            </a:r>
            <a:r>
              <a:rPr lang="en-US" dirty="0"/>
              <a:t>1,200 pixels </a:t>
            </a:r>
            <a:r>
              <a:rPr lang="en-US" dirty="0" smtClean="0"/>
              <a:t>= </a:t>
            </a:r>
            <a:r>
              <a:rPr lang="en-US" dirty="0"/>
              <a:t>1,920,000 pixels</a:t>
            </a:r>
          </a:p>
          <a:p>
            <a:r>
              <a:rPr lang="en-US" dirty="0"/>
              <a:t>One megapixel equals 1,000,000 pixels. In this example, the camera may be said to </a:t>
            </a:r>
            <a:r>
              <a:rPr lang="en-US" dirty="0" smtClean="0"/>
              <a:t>have </a:t>
            </a:r>
            <a:r>
              <a:rPr lang="en-US" dirty="0"/>
              <a:t>1.92 megapixels. The number tends to be rounded up in advertisements, so this </a:t>
            </a:r>
            <a:r>
              <a:rPr lang="en-US" dirty="0" smtClean="0"/>
              <a:t>cam-era </a:t>
            </a:r>
            <a:r>
              <a:rPr lang="en-US" dirty="0"/>
              <a:t>would be advertised as offering 2 megapixels. The higher the total number of pixels, </a:t>
            </a:r>
            <a:r>
              <a:rPr lang="en-US" dirty="0" smtClean="0"/>
              <a:t>the </a:t>
            </a:r>
            <a:r>
              <a:rPr lang="en-US" dirty="0"/>
              <a:t>higher the resolution of the image. But how exactly does the total number of pixels </a:t>
            </a:r>
          </a:p>
          <a:p>
            <a:r>
              <a:rPr lang="en-US" dirty="0"/>
              <a:t>(reported in megapixels or not) affect any properties of an image?</a:t>
            </a:r>
          </a:p>
        </p:txBody>
      </p:sp>
    </p:spTree>
    <p:extLst>
      <p:ext uri="{BB962C8B-B14F-4D97-AF65-F5344CB8AC3E}">
        <p14:creationId xmlns:p14="http://schemas.microsoft.com/office/powerpoint/2010/main" val="36117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Does a Digital Camera with More Megapixels Necessarily Offer </a:t>
            </a:r>
            <a:r>
              <a:rPr lang="en-US" dirty="0" smtClean="0"/>
              <a:t>Better Image Quality?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9147" y="2736278"/>
            <a:ext cx="7784892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discussed in Chapter 2, the resolution of the captured image corresponds to the amount </a:t>
            </a:r>
            <a:r>
              <a:rPr lang="en-US" dirty="0" smtClean="0"/>
              <a:t>of </a:t>
            </a:r>
            <a:r>
              <a:rPr lang="en-US" dirty="0"/>
              <a:t>detail. An image can capture more details from the original scene at a higher resolution. </a:t>
            </a:r>
            <a:r>
              <a:rPr lang="en-US" dirty="0" smtClean="0"/>
              <a:t>However</a:t>
            </a:r>
            <a:r>
              <a:rPr lang="en-US" dirty="0"/>
              <a:t>, higher resolution alone does not necessarily mean higher image quality. For film </a:t>
            </a:r>
            <a:r>
              <a:rPr lang="en-US" dirty="0" smtClean="0"/>
              <a:t>cameras</a:t>
            </a:r>
            <a:r>
              <a:rPr lang="en-US" dirty="0"/>
              <a:t>, with all other conditions being equal, the image quality depends on the quality of </a:t>
            </a:r>
            <a:r>
              <a:rPr lang="en-US" dirty="0" smtClean="0"/>
              <a:t>the </a:t>
            </a:r>
            <a:r>
              <a:rPr lang="en-US" dirty="0"/>
              <a:t>lens optics, the size and quality of the film, and the film grain size. Similarly, the image </a:t>
            </a:r>
            <a:r>
              <a:rPr lang="en-US" dirty="0" smtClean="0"/>
              <a:t>quality </a:t>
            </a:r>
            <a:r>
              <a:rPr lang="en-US" dirty="0"/>
              <a:t>for digital cameras depends on the optics, the size and quality of the CCD, and the camera electronics. It also depends on the camera’s image processing software—how it </a:t>
            </a:r>
            <a:r>
              <a:rPr lang="en-US" dirty="0" smtClean="0"/>
              <a:t>processes </a:t>
            </a:r>
            <a:r>
              <a:rPr lang="en-US" dirty="0"/>
              <a:t>the electronic data captured from the CCD into an RGB value for each pixel of </a:t>
            </a:r>
            <a:r>
              <a:rPr lang="en-US" dirty="0" smtClean="0"/>
              <a:t>the </a:t>
            </a:r>
            <a:r>
              <a:rPr lang="en-US" dirty="0"/>
              <a:t>resulting image.</a:t>
            </a:r>
          </a:p>
        </p:txBody>
      </p:sp>
    </p:spTree>
    <p:extLst>
      <p:ext uri="{BB962C8B-B14F-4D97-AF65-F5344CB8AC3E}">
        <p14:creationId xmlns:p14="http://schemas.microsoft.com/office/powerpoint/2010/main" val="284469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901343" y="2438401"/>
            <a:ext cx="6822931" cy="373856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As discussed in Chapter 2, a pixel is a point sample; it does not possess any physical </a:t>
            </a:r>
            <a:r>
              <a:rPr lang="en-US" dirty="0" smtClean="0"/>
              <a:t>dimensions</a:t>
            </a:r>
            <a:r>
              <a:rPr lang="en-US" dirty="0"/>
              <a:t>. The pixel dimensions of a digital image alone do not provide any information </a:t>
            </a:r>
            <a:r>
              <a:rPr lang="en-US" dirty="0" smtClean="0"/>
              <a:t>about </a:t>
            </a:r>
            <a:r>
              <a:rPr lang="en-US" dirty="0"/>
              <a:t>physical dimensions. Recall the equation in the previous section on scanning: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Print Dimensions </a:t>
            </a:r>
            <a:r>
              <a:rPr lang="en-US" dirty="0" smtClean="0"/>
              <a:t>(in inches) =</a:t>
            </a:r>
            <a:r>
              <a:rPr lang="en-US" u="sng" dirty="0" smtClean="0"/>
              <a:t>Pixel </a:t>
            </a:r>
            <a:r>
              <a:rPr lang="en-US" u="sng" dirty="0"/>
              <a:t>Dimensions </a:t>
            </a:r>
            <a:r>
              <a:rPr lang="en-US" u="sng" dirty="0" smtClean="0"/>
              <a:t>(in pixels)</a:t>
            </a:r>
            <a:endParaRPr lang="en-US" u="sng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                                         Print </a:t>
            </a:r>
            <a:r>
              <a:rPr lang="en-US" dirty="0"/>
              <a:t>Resolution </a:t>
            </a:r>
            <a:r>
              <a:rPr lang="en-US" dirty="0" smtClean="0"/>
              <a:t>(in </a:t>
            </a:r>
            <a:r>
              <a:rPr lang="en-US" dirty="0"/>
              <a:t>pixels per inch or </a:t>
            </a:r>
            <a:r>
              <a:rPr lang="en-US" dirty="0" err="1" smtClean="0"/>
              <a:t>ppi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The print size of a digital image depends on both the total number of pixels and the print </a:t>
            </a:r>
            <a:r>
              <a:rPr lang="en-US" dirty="0" smtClean="0"/>
              <a:t>resolution </a:t>
            </a:r>
            <a:r>
              <a:rPr lang="en-US" dirty="0"/>
              <a:t>in </a:t>
            </a:r>
            <a:r>
              <a:rPr lang="en-US" dirty="0" err="1"/>
              <a:t>ppi</a:t>
            </a:r>
            <a:r>
              <a:rPr lang="en-US" dirty="0"/>
              <a:t>. A higher megapixel rating only tells you that the image has larger pixel </a:t>
            </a:r>
            <a:r>
              <a:rPr lang="en-US" dirty="0" smtClean="0"/>
              <a:t>dimensions—only </a:t>
            </a:r>
            <a:r>
              <a:rPr lang="en-US" dirty="0"/>
              <a:t>one of the two variables in the equation. If the </a:t>
            </a:r>
            <a:r>
              <a:rPr lang="en-US" dirty="0" err="1"/>
              <a:t>ppi</a:t>
            </a:r>
            <a:r>
              <a:rPr lang="en-US" dirty="0"/>
              <a:t> is kept the same, then, </a:t>
            </a:r>
            <a:r>
              <a:rPr lang="en-US" dirty="0" smtClean="0"/>
              <a:t>yes</a:t>
            </a:r>
            <a:r>
              <a:rPr lang="en-US" dirty="0"/>
              <a:t>, the image with more pixels will be printed bigger in size.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Does a Digital Camera with a Higher Megapixel Rating Give Bigger Prints?</a:t>
            </a:r>
          </a:p>
        </p:txBody>
      </p:sp>
    </p:spTree>
    <p:extLst>
      <p:ext uri="{BB962C8B-B14F-4D97-AF65-F5344CB8AC3E}">
        <p14:creationId xmlns:p14="http://schemas.microsoft.com/office/powerpoint/2010/main" val="406753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931" y="661869"/>
            <a:ext cx="7962900" cy="987303"/>
          </a:xfrm>
        </p:spPr>
        <p:txBody>
          <a:bodyPr/>
          <a:lstStyle/>
          <a:p>
            <a:r>
              <a:rPr lang="en-US" dirty="0"/>
              <a:t>Digital </a:t>
            </a:r>
            <a:r>
              <a:rPr lang="en-US" dirty="0" smtClean="0"/>
              <a:t>Cameras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3417" y="1933731"/>
            <a:ext cx="6099123" cy="366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Like traditional film cameras, there are point-and-shoot, </a:t>
            </a:r>
            <a:r>
              <a:rPr lang="en-US" dirty="0" smtClean="0"/>
              <a:t>interchangeable-lens</a:t>
            </a:r>
            <a:r>
              <a:rPr lang="en-US" dirty="0"/>
              <a:t>, and digital single-lens reflex (D-SLR) models for digital </a:t>
            </a:r>
            <a:r>
              <a:rPr lang="en-US" dirty="0" smtClean="0"/>
              <a:t>cameras</a:t>
            </a:r>
            <a:r>
              <a:rPr lang="en-US" dirty="0"/>
              <a:t>. Mobile devices, such as cell phones, also have built-in cameras. </a:t>
            </a:r>
            <a:r>
              <a:rPr lang="en-US" dirty="0" smtClean="0"/>
              <a:t>Most </a:t>
            </a:r>
            <a:r>
              <a:rPr lang="en-US" dirty="0"/>
              <a:t>of these digital cameras can shoot high definition videos in </a:t>
            </a:r>
            <a:r>
              <a:rPr lang="en-US" dirty="0" smtClean="0"/>
              <a:t>addition </a:t>
            </a:r>
            <a:r>
              <a:rPr lang="en-US" dirty="0"/>
              <a:t>to still photos. Most D-SLR cameras support </a:t>
            </a:r>
            <a:r>
              <a:rPr lang="en-US" dirty="0" smtClean="0"/>
              <a:t>interchangeable </a:t>
            </a:r>
            <a:r>
              <a:rPr lang="en-US" dirty="0"/>
              <a:t>lenses. There are also digital medium-format cameras, which </a:t>
            </a:r>
            <a:r>
              <a:rPr lang="en-US" dirty="0" smtClean="0"/>
              <a:t>use </a:t>
            </a:r>
            <a:r>
              <a:rPr lang="en-US" dirty="0"/>
              <a:t>larger imaging sensor to deliver more pixels than those based on the 35 mm film frame. </a:t>
            </a:r>
            <a:r>
              <a:rPr lang="en-US" dirty="0" smtClean="0"/>
              <a:t>For example, </a:t>
            </a:r>
            <a:r>
              <a:rPr lang="en-US" dirty="0"/>
              <a:t>medium format D-SLR cameras, such as Hasselblad </a:t>
            </a:r>
            <a:r>
              <a:rPr lang="en-US" dirty="0" smtClean="0"/>
              <a:t>D-SLR </a:t>
            </a:r>
            <a:r>
              <a:rPr lang="en-US" dirty="0"/>
              <a:t>cameras, shoot images in 40 to 60 megapixels. Nikon and Canon D-SLR cameras </a:t>
            </a:r>
            <a:r>
              <a:rPr lang="en-US" dirty="0" smtClean="0"/>
              <a:t>that </a:t>
            </a:r>
            <a:r>
              <a:rPr lang="en-US" dirty="0"/>
              <a:t>are based on the 35 mm frame, shoot images in the range of 10 to 25 megapixels</a:t>
            </a:r>
          </a:p>
        </p:txBody>
      </p:sp>
    </p:spTree>
    <p:extLst>
      <p:ext uri="{BB962C8B-B14F-4D97-AF65-F5344CB8AC3E}">
        <p14:creationId xmlns:p14="http://schemas.microsoft.com/office/powerpoint/2010/main" val="307198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119" y="616899"/>
            <a:ext cx="7962900" cy="987303"/>
          </a:xfrm>
        </p:spPr>
        <p:txBody>
          <a:bodyPr/>
          <a:lstStyle/>
          <a:p>
            <a:r>
              <a:rPr lang="en-US" dirty="0"/>
              <a:t>DIGITAL IMAGE EDITING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8977" y="1874025"/>
            <a:ext cx="67246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digital photography, the common traditional darkroom techniques have been translated into </a:t>
            </a:r>
            <a:r>
              <a:rPr lang="en-US" dirty="0" smtClean="0"/>
              <a:t>digital </a:t>
            </a:r>
            <a:r>
              <a:rPr lang="en-US" dirty="0"/>
              <a:t>imaging tools by means of computer graphic algorithms. These tools often employ the </a:t>
            </a:r>
            <a:r>
              <a:rPr lang="en-US" dirty="0" smtClean="0"/>
              <a:t>language </a:t>
            </a:r>
            <a:r>
              <a:rPr lang="en-US" dirty="0"/>
              <a:t>of photography and darkroom techniques, such as dodging, burning, filtering, </a:t>
            </a:r>
            <a:r>
              <a:rPr lang="en-US" dirty="0" smtClean="0"/>
              <a:t>cropping</a:t>
            </a:r>
            <a:r>
              <a:rPr lang="en-US" dirty="0"/>
              <a:t>, and </a:t>
            </a:r>
            <a:r>
              <a:rPr lang="en-US" dirty="0" err="1"/>
              <a:t>unsharp</a:t>
            </a:r>
            <a:r>
              <a:rPr lang="en-US" dirty="0"/>
              <a:t> mask. If you have experience in darkroom techniques, you already may be </a:t>
            </a:r>
            <a:r>
              <a:rPr lang="en-US" dirty="0" smtClean="0"/>
              <a:t>familiar </a:t>
            </a:r>
            <a:r>
              <a:rPr lang="en-US" dirty="0"/>
              <a:t>with the tasks for which these tools are intended. Digital image editing programs offer </a:t>
            </a:r>
          </a:p>
          <a:p>
            <a:r>
              <a:rPr lang="en-US" dirty="0"/>
              <a:t>common tools (such as tonal adjustment, color correction, and sharpening) that allow you to </a:t>
            </a:r>
            <a:r>
              <a:rPr lang="en-US" dirty="0" smtClean="0"/>
              <a:t>perform </a:t>
            </a:r>
            <a:r>
              <a:rPr lang="en-US" dirty="0"/>
              <a:t>image retouching. Many programs also support layers that allow you to composite </a:t>
            </a:r>
          </a:p>
          <a:p>
            <a:r>
              <a:rPr lang="en-US" dirty="0"/>
              <a:t>and blend images in more creative ways beyond basic retouching. Creating a good digital </a:t>
            </a:r>
            <a:r>
              <a:rPr lang="en-US" dirty="0" smtClean="0"/>
              <a:t>image—aesthetics </a:t>
            </a:r>
            <a:r>
              <a:rPr lang="en-US" dirty="0"/>
              <a:t>and </a:t>
            </a:r>
            <a:r>
              <a:rPr lang="en-US" dirty="0" err="1"/>
              <a:t>craftmanship</a:t>
            </a:r>
            <a:r>
              <a:rPr lang="en-US" dirty="0"/>
              <a:t>—however, still relies on traditional imaging basics, not </a:t>
            </a:r>
          </a:p>
          <a:p>
            <a:r>
              <a:rPr lang="en-US" dirty="0"/>
              <a:t>just knowing the “how-to” of using the digital image editing program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6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8591" y="206920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general steps and tools for image retouching are explained as follows. Not all of the </a:t>
            </a:r>
            <a:r>
              <a:rPr lang="en-US" dirty="0" smtClean="0"/>
              <a:t>steps </a:t>
            </a:r>
            <a:r>
              <a:rPr lang="en-US" dirty="0"/>
              <a:t>are necessary for all images. For example, dust and scratch clean-up is often needed </a:t>
            </a:r>
          </a:p>
          <a:p>
            <a:r>
              <a:rPr lang="en-US" dirty="0"/>
              <a:t>for scanned photographs but is not necessary for digital photographs directly captured </a:t>
            </a:r>
            <a:r>
              <a:rPr lang="en-US" dirty="0" smtClean="0"/>
              <a:t>from </a:t>
            </a:r>
            <a:r>
              <a:rPr lang="en-US" dirty="0"/>
              <a:t>a digital camera. Cropping and straightening often are not necessary for digital pho-</a:t>
            </a:r>
          </a:p>
          <a:p>
            <a:r>
              <a:rPr lang="en-US" dirty="0" err="1"/>
              <a:t>tographs</a:t>
            </a:r>
            <a:r>
              <a:rPr lang="en-US" dirty="0"/>
              <a:t>. However, you still may want to straighten crooked pictures or selectively crop </a:t>
            </a:r>
            <a:r>
              <a:rPr lang="en-US" dirty="0" smtClean="0"/>
              <a:t>pictures </a:t>
            </a:r>
            <a:r>
              <a:rPr lang="en-US" dirty="0"/>
              <a:t>to create a better composition.</a:t>
            </a:r>
          </a:p>
        </p:txBody>
      </p:sp>
    </p:spTree>
    <p:extLst>
      <p:ext uri="{BB962C8B-B14F-4D97-AF65-F5344CB8AC3E}">
        <p14:creationId xmlns:p14="http://schemas.microsoft.com/office/powerpoint/2010/main" val="21457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879" y="1034321"/>
            <a:ext cx="6355829" cy="5231568"/>
          </a:xfrm>
        </p:spPr>
      </p:pic>
    </p:spTree>
    <p:extLst>
      <p:ext uri="{BB962C8B-B14F-4D97-AF65-F5344CB8AC3E}">
        <p14:creationId xmlns:p14="http://schemas.microsoft.com/office/powerpoint/2010/main" val="33960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ly market design templat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hilly market design template" id="{A9CABA2C-7C9D-4B04-97BF-30ACAA33F979}" vid="{946736E9-A178-4D9A-96AE-381F31C2770F}"/>
    </a:ext>
  </a:extLst>
</a:theme>
</file>

<file path=ppt/theme/theme2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4C1B467-D5BC-4F2C-BB2A-C5C3CD501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Chilly market design slides</Template>
  <TotalTime>0</TotalTime>
  <Words>1567</Words>
  <Application>Microsoft Macintosh PowerPoint</Application>
  <PresentationFormat>Widescreen</PresentationFormat>
  <Paragraphs>47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3</vt:lpstr>
      <vt:lpstr>Chilly market design template</vt:lpstr>
      <vt:lpstr>Chapter 3-Digital Camera</vt:lpstr>
      <vt:lpstr>PowerPoint Presentation</vt:lpstr>
      <vt:lpstr>Megapixels</vt:lpstr>
      <vt:lpstr>Does a Digital Camera with More Megapixels Necessarily Offer Better Image Quality?</vt:lpstr>
      <vt:lpstr>Does a Digital Camera with a Higher Megapixel Rating Give Bigger Prints?</vt:lpstr>
      <vt:lpstr>Digital Cameras</vt:lpstr>
      <vt:lpstr>DIGITAL IMAGE EDITING</vt:lpstr>
      <vt:lpstr>PowerPoint Presentation</vt:lpstr>
      <vt:lpstr>PowerPoint Presentation</vt:lpstr>
      <vt:lpstr>PowerPoint Presentation</vt:lpstr>
      <vt:lpstr> COLOR AND TONAL ADJUSTMENTS</vt:lpstr>
      <vt:lpstr>Understanding and Reading Histograms</vt:lpstr>
      <vt:lpstr>PowerPoint Presentation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2015-10-19T19:23:31Z</dcterms:created>
  <dcterms:modified xsi:type="dcterms:W3CDTF">2018-10-30T11:45:28Z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TC034605069991</vt:lpwstr>
  </property>
</Properties>
</file>