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ad5163a16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ad5163a16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0" y="1255"/>
            <a:ext cx="9144001" cy="5140990"/>
          </a:xfrm>
          <a:prstGeom prst="rect">
            <a:avLst/>
          </a:prstGeom>
          <a:noFill/>
          <a:ln>
            <a:noFill/>
          </a:ln>
        </p:spPr>
      </p:pic>
      <p:sp>
        <p:nvSpPr>
          <p:cNvPr id="57" name="Google Shape;57;p13"/>
          <p:cNvSpPr txBox="1"/>
          <p:nvPr/>
        </p:nvSpPr>
        <p:spPr>
          <a:xfrm>
            <a:off x="262350" y="1210225"/>
            <a:ext cx="8619300" cy="7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300">
              <a:highlight>
                <a:srgbClr val="FFFFFF"/>
              </a:highlight>
              <a:latin typeface="Times New Roman"/>
              <a:ea typeface="Times New Roman"/>
              <a:cs typeface="Times New Roman"/>
              <a:sym typeface="Times New Roman"/>
            </a:endParaRPr>
          </a:p>
        </p:txBody>
      </p:sp>
      <p:sp>
        <p:nvSpPr>
          <p:cNvPr id="58" name="Google Shape;58;p13"/>
          <p:cNvSpPr txBox="1"/>
          <p:nvPr/>
        </p:nvSpPr>
        <p:spPr>
          <a:xfrm>
            <a:off x="7627625" y="4648750"/>
            <a:ext cx="59373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FFFF"/>
              </a:highlight>
            </a:endParaRPr>
          </a:p>
        </p:txBody>
      </p:sp>
      <p:sp>
        <p:nvSpPr>
          <p:cNvPr id="59" name="Google Shape;59;p13"/>
          <p:cNvSpPr/>
          <p:nvPr/>
        </p:nvSpPr>
        <p:spPr>
          <a:xfrm>
            <a:off x="208200" y="36925"/>
            <a:ext cx="8727600" cy="486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txBox="1"/>
          <p:nvPr/>
        </p:nvSpPr>
        <p:spPr>
          <a:xfrm>
            <a:off x="262350" y="0"/>
            <a:ext cx="8619300" cy="44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latin typeface="Times New Roman"/>
                <a:ea typeface="Times New Roman"/>
                <a:cs typeface="Times New Roman"/>
                <a:sym typeface="Times New Roman"/>
              </a:rPr>
              <a:t>THE HARD WORK AND PRODUCTION OF MANGA/ANIME</a:t>
            </a:r>
            <a:endParaRPr b="1" sz="2300">
              <a:latin typeface="Times New Roman"/>
              <a:ea typeface="Times New Roman"/>
              <a:cs typeface="Times New Roman"/>
              <a:sym typeface="Times New Roman"/>
            </a:endParaRPr>
          </a:p>
        </p:txBody>
      </p:sp>
      <p:sp>
        <p:nvSpPr>
          <p:cNvPr id="61" name="Google Shape;61;p13"/>
          <p:cNvSpPr/>
          <p:nvPr/>
        </p:nvSpPr>
        <p:spPr>
          <a:xfrm>
            <a:off x="7366150" y="4759475"/>
            <a:ext cx="1710600" cy="314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txBox="1"/>
          <p:nvPr/>
        </p:nvSpPr>
        <p:spPr>
          <a:xfrm>
            <a:off x="7389400" y="4701350"/>
            <a:ext cx="1664100" cy="2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Times New Roman"/>
                <a:ea typeface="Times New Roman"/>
                <a:cs typeface="Times New Roman"/>
                <a:sym typeface="Times New Roman"/>
              </a:rPr>
              <a:t>KARINA BUDHU</a:t>
            </a:r>
            <a:endParaRPr sz="15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9" name="Google Shape;69;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70" name="Google Shape;70;p14"/>
          <p:cNvSpPr txBox="1"/>
          <p:nvPr/>
        </p:nvSpPr>
        <p:spPr>
          <a:xfrm>
            <a:off x="174550" y="99850"/>
            <a:ext cx="59373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latin typeface="Times New Roman"/>
              <a:ea typeface="Times New Roman"/>
              <a:cs typeface="Times New Roman"/>
              <a:sym typeface="Times New Roman"/>
            </a:endParaRPr>
          </a:p>
        </p:txBody>
      </p:sp>
      <p:sp>
        <p:nvSpPr>
          <p:cNvPr id="71" name="Google Shape;71;p14"/>
          <p:cNvSpPr txBox="1"/>
          <p:nvPr/>
        </p:nvSpPr>
        <p:spPr>
          <a:xfrm>
            <a:off x="195825" y="692700"/>
            <a:ext cx="2350200" cy="414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latin typeface="Times New Roman"/>
              <a:ea typeface="Times New Roman"/>
              <a:cs typeface="Times New Roman"/>
              <a:sym typeface="Times New Roman"/>
            </a:endParaRPr>
          </a:p>
        </p:txBody>
      </p:sp>
      <p:sp>
        <p:nvSpPr>
          <p:cNvPr id="72" name="Google Shape;72;p14"/>
          <p:cNvSpPr/>
          <p:nvPr/>
        </p:nvSpPr>
        <p:spPr>
          <a:xfrm>
            <a:off x="133975" y="716725"/>
            <a:ext cx="2350200" cy="4287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3" name="Google Shape;73;p14"/>
          <p:cNvSpPr txBox="1"/>
          <p:nvPr/>
        </p:nvSpPr>
        <p:spPr>
          <a:xfrm>
            <a:off x="175225" y="659725"/>
            <a:ext cx="2236800" cy="42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Being a first hand manga and anime fan myself, I always found an interest in the creation as well as development behind the anime and manga. However, it had never dawned on me about the hard work and long hours that these creators put into creating their pieces of work. Whilst researching, I grew shocked and believed it was something I wanted to share with the rest of the anime community who also may be unaware.</a:t>
            </a:r>
            <a:endParaRPr/>
          </a:p>
        </p:txBody>
      </p:sp>
      <p:sp>
        <p:nvSpPr>
          <p:cNvPr id="74" name="Google Shape;74;p14"/>
          <p:cNvSpPr/>
          <p:nvPr/>
        </p:nvSpPr>
        <p:spPr>
          <a:xfrm>
            <a:off x="7266875" y="1618300"/>
            <a:ext cx="1731600" cy="321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txBox="1"/>
          <p:nvPr/>
        </p:nvSpPr>
        <p:spPr>
          <a:xfrm>
            <a:off x="7287475" y="1649225"/>
            <a:ext cx="1710900" cy="31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Times New Roman"/>
                <a:ea typeface="Times New Roman"/>
                <a:cs typeface="Times New Roman"/>
                <a:sym typeface="Times New Roman"/>
              </a:rPr>
              <a:t>Additionally, as I continued to watch anime after learning about the hard work creators put into their pieces, it has allowed me to gain a deeper appreciation for the anime and manga I later began to indulge in, in life.</a:t>
            </a:r>
            <a:endParaRPr sz="1500">
              <a:latin typeface="Times New Roman"/>
              <a:ea typeface="Times New Roman"/>
              <a:cs typeface="Times New Roman"/>
              <a:sym typeface="Times New Roman"/>
            </a:endParaRPr>
          </a:p>
        </p:txBody>
      </p:sp>
      <p:sp>
        <p:nvSpPr>
          <p:cNvPr id="76" name="Google Shape;76;p14"/>
          <p:cNvSpPr/>
          <p:nvPr/>
        </p:nvSpPr>
        <p:spPr>
          <a:xfrm>
            <a:off x="133975" y="162925"/>
            <a:ext cx="2100300" cy="496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txBox="1"/>
          <p:nvPr/>
        </p:nvSpPr>
        <p:spPr>
          <a:xfrm>
            <a:off x="151275" y="174550"/>
            <a:ext cx="2100300" cy="4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Times New Roman"/>
                <a:ea typeface="Times New Roman"/>
                <a:cs typeface="Times New Roman"/>
                <a:sym typeface="Times New Roman"/>
              </a:rPr>
              <a:t>INTRO…...</a:t>
            </a:r>
            <a:endParaRPr b="1" sz="22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