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29"/>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5DCAC06-CB3B-5641-9E71-9D8F592B8353}" type="datetimeFigureOut">
              <a:rPr lang="en-US" smtClean="0"/>
              <a:t>12/23/16</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D1EC200-8B78-7F40-B8EE-AA7F7C219A1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646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AC06-CB3B-5641-9E71-9D8F592B8353}"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203952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AC06-CB3B-5641-9E71-9D8F592B8353}"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10301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AC06-CB3B-5641-9E71-9D8F592B8353}"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C200-8B78-7F40-B8EE-AA7F7C219A1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4127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AC06-CB3B-5641-9E71-9D8F592B8353}"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127845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5DCAC06-CB3B-5641-9E71-9D8F592B8353}" type="datetimeFigureOut">
              <a:rPr lang="en-US" smtClean="0"/>
              <a:t>12/23/16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138417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5DCAC06-CB3B-5641-9E71-9D8F592B8353}" type="datetimeFigureOut">
              <a:rPr lang="en-US" smtClean="0"/>
              <a:t>12/23/16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5711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DCAC06-CB3B-5641-9E71-9D8F592B8353}" type="datetimeFigureOut">
              <a:rPr lang="en-US" smtClean="0"/>
              <a:t>12/23/16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2086769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DCAC06-CB3B-5641-9E71-9D8F592B8353}" type="datetimeFigureOut">
              <a:rPr lang="en-US" smtClean="0"/>
              <a:t>12/23/16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17811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DCAC06-CB3B-5641-9E71-9D8F592B8353}" type="datetimeFigureOut">
              <a:rPr lang="en-US" smtClean="0"/>
              <a:t>12/23/16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38226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CAC06-CB3B-5641-9E71-9D8F592B8353}" type="datetimeFigureOut">
              <a:rPr lang="en-US" smtClean="0"/>
              <a:t>12/23/16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158537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DCAC06-CB3B-5641-9E71-9D8F592B8353}"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158070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DCAC06-CB3B-5641-9E71-9D8F592B8353}" type="datetimeFigureOut">
              <a:rPr lang="en-US" smtClean="0"/>
              <a:t>12/23/16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40480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DCAC06-CB3B-5641-9E71-9D8F592B8353}" type="datetimeFigureOut">
              <a:rPr lang="en-US" smtClean="0"/>
              <a:t>12/23/16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33708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CAC06-CB3B-5641-9E71-9D8F592B8353}" type="datetimeFigureOut">
              <a:rPr lang="en-US" smtClean="0"/>
              <a:t>12/23/16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38437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AC06-CB3B-5641-9E71-9D8F592B8353}"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54026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CAC06-CB3B-5641-9E71-9D8F592B8353}" type="datetimeFigureOut">
              <a:rPr lang="en-US" smtClean="0"/>
              <a:t>12/23/16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C200-8B78-7F40-B8EE-AA7F7C219A13}" type="slidenum">
              <a:rPr lang="en-US" smtClean="0"/>
              <a:t>‹#›</a:t>
            </a:fld>
            <a:endParaRPr lang="en-US"/>
          </a:p>
        </p:txBody>
      </p:sp>
    </p:spTree>
    <p:extLst>
      <p:ext uri="{BB962C8B-B14F-4D97-AF65-F5344CB8AC3E}">
        <p14:creationId xmlns:p14="http://schemas.microsoft.com/office/powerpoint/2010/main" val="7281728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5DCAC06-CB3B-5641-9E71-9D8F592B8353}" type="datetimeFigureOut">
              <a:rPr lang="en-US" smtClean="0"/>
              <a:t>12/23/16</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D1EC200-8B78-7F40-B8EE-AA7F7C219A13}" type="slidenum">
              <a:rPr lang="en-US" smtClean="0"/>
              <a:t>‹#›</a:t>
            </a:fld>
            <a:endParaRPr lang="en-US"/>
          </a:p>
        </p:txBody>
      </p:sp>
    </p:spTree>
    <p:extLst>
      <p:ext uri="{BB962C8B-B14F-4D97-AF65-F5344CB8AC3E}">
        <p14:creationId xmlns:p14="http://schemas.microsoft.com/office/powerpoint/2010/main" val="2049644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j45quB_-fQAhXGwiYKHZwdB5QQjRwIBw&amp;url=http://thepeakofchic.blogspot.com/2009/01/design-legend-melanie-kahane.html&amp;bvm=bv.141320020,d.cGc&amp;psig=AFQjCNF9Vnk7CPlND8XJrL6MZHsx9h6Yvw&amp;ust=14814030234647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iGqsvVgejQAhXL2SYKHc-MDqwQjRwIBw&amp;url=http://www.spotlightonbroadway.com/storytellers&amp;psig=AFQjCNGSqopNq2yO4w4C_je2ipQ794hOXg&amp;ust=148140364994273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s://www.google.com/url?sa=i&amp;rct=j&amp;q=&amp;esrc=s&amp;source=images&amp;cd=&amp;cad=rja&amp;uact=8&amp;ved=0ahUKEwiQ5vWf-OfQAhVE7SYKHaG-Bu0QjRwIBw&amp;url=https://www.tripadvisor.com/LocationPhotoDirectLink-g60763-d565036-i146200702-Booth_Theatre-New_York_City_New_York.html&amp;bvm=bv.141320020,d.cGc&amp;psig=AFQjCNFa6rEpjNWGFgK7VCJuuzK5brEq0g&amp;ust=1481401320395034" TargetMode="External"/><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46" y="398585"/>
            <a:ext cx="9752321" cy="1043353"/>
          </a:xfrm>
        </p:spPr>
        <p:txBody>
          <a:bodyPr>
            <a:normAutofit fontScale="90000"/>
          </a:bodyPr>
          <a:lstStyle/>
          <a:p>
            <a:r>
              <a:rPr lang="en-US" dirty="0" err="1" smtClean="0"/>
              <a:t>Hawa</a:t>
            </a:r>
            <a:r>
              <a:rPr lang="en-US" dirty="0" smtClean="0"/>
              <a:t> Kamara BOOTH THEATRE 1913</a:t>
            </a:r>
            <a:endParaRPr lang="en-US" dirty="0"/>
          </a:p>
        </p:txBody>
      </p:sp>
      <p:pic>
        <p:nvPicPr>
          <p:cNvPr id="4" name="Content Placeholder 3" descr="C:\Users\hawa\AppData\Local\Microsoft\Windows\INetCache\Content.Word\20161111_135536_1481149606462.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9467" t="136" r="21269" b="12414"/>
          <a:stretch/>
        </p:blipFill>
        <p:spPr bwMode="auto">
          <a:xfrm rot="5400000">
            <a:off x="3263293" y="73308"/>
            <a:ext cx="4686007" cy="7423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244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Booth Theater is a Beautiful Theater</a:t>
            </a:r>
            <a:endParaRPr lang="en-US" dirty="0"/>
          </a:p>
        </p:txBody>
      </p:sp>
      <p:sp>
        <p:nvSpPr>
          <p:cNvPr id="3" name="Content Placeholder 2"/>
          <p:cNvSpPr>
            <a:spLocks noGrp="1"/>
          </p:cNvSpPr>
          <p:nvPr>
            <p:ph sz="quarter" idx="13"/>
          </p:nvPr>
        </p:nvSpPr>
        <p:spPr>
          <a:xfrm>
            <a:off x="246940" y="2321169"/>
            <a:ext cx="4008536" cy="3302665"/>
          </a:xfrm>
          <a:prstGeom prst="rect">
            <a:avLst/>
          </a:prstGeom>
        </p:spPr>
        <p:txBody>
          <a:bodyPr>
            <a:normAutofit/>
          </a:bodyPr>
          <a:lstStyle/>
          <a:p>
            <a:r>
              <a:rPr lang="en-US" sz="2000" dirty="0"/>
              <a:t>The currently playing now is “Les Liaisons </a:t>
            </a:r>
            <a:r>
              <a:rPr lang="en-US" sz="2000" dirty="0" err="1"/>
              <a:t>Dangereuses</a:t>
            </a:r>
            <a:r>
              <a:rPr lang="en-US" sz="2000" dirty="0"/>
              <a:t>” a Play by Christopher Hampton until January 08, 2017 and “Significant Other” an original play written by Joshua Harmon Is expected to start March 02, 2017.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126" y="2321169"/>
            <a:ext cx="5618904" cy="3034359"/>
          </a:xfrm>
          <a:prstGeom prst="rect">
            <a:avLst/>
          </a:prstGeom>
        </p:spPr>
      </p:pic>
    </p:spTree>
    <p:extLst>
      <p:ext uri="{BB962C8B-B14F-4D97-AF65-F5344CB8AC3E}">
        <p14:creationId xmlns:p14="http://schemas.microsoft.com/office/powerpoint/2010/main" val="72990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589212" y="2133600"/>
            <a:ext cx="8915400" cy="3777622"/>
          </a:xfrm>
          <a:prstGeom prst="rect">
            <a:avLst/>
          </a:prstGeom>
        </p:spPr>
        <p:txBody>
          <a:bodyPr/>
          <a:lstStyle/>
          <a:p>
            <a:endParaRPr lang="en-US"/>
          </a:p>
        </p:txBody>
      </p:sp>
      <p:pic>
        <p:nvPicPr>
          <p:cNvPr id="4" name="Picture 2" descr="Theatre Marquee unveiling for The Broadway revival of Christopher Hampton's classic 'Les Liaisons Dangereuses' starring Janet McTeer and Liev Schreiber at the Booth Theatre on September 15, 2016 in New York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55" y="316523"/>
            <a:ext cx="10855568" cy="58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3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6943" y="160331"/>
            <a:ext cx="9164196" cy="6117622"/>
          </a:xfrm>
          <a:prstGeom prst="rect">
            <a:avLst/>
          </a:prstGeom>
        </p:spPr>
      </p:pic>
    </p:spTree>
    <p:extLst>
      <p:ext uri="{BB962C8B-B14F-4D97-AF65-F5344CB8AC3E}">
        <p14:creationId xmlns:p14="http://schemas.microsoft.com/office/powerpoint/2010/main" val="170803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4" y="404447"/>
            <a:ext cx="10396882" cy="873369"/>
          </a:xfrm>
        </p:spPr>
        <p:txBody>
          <a:bodyPr/>
          <a:lstStyle/>
          <a:p>
            <a:r>
              <a:rPr lang="en-US" dirty="0"/>
              <a:t>BOOTH THEATRE 1913</a:t>
            </a:r>
          </a:p>
        </p:txBody>
      </p:sp>
      <p:sp>
        <p:nvSpPr>
          <p:cNvPr id="3" name="Content Placeholder 2"/>
          <p:cNvSpPr>
            <a:spLocks noGrp="1"/>
          </p:cNvSpPr>
          <p:nvPr>
            <p:ph sz="quarter" idx="13"/>
          </p:nvPr>
        </p:nvSpPr>
        <p:spPr>
          <a:xfrm>
            <a:off x="519014" y="2074984"/>
            <a:ext cx="5948289" cy="2121877"/>
          </a:xfrm>
          <a:prstGeom prst="rect">
            <a:avLst/>
          </a:prstGeom>
        </p:spPr>
        <p:txBody>
          <a:bodyPr/>
          <a:lstStyle/>
          <a:p>
            <a:r>
              <a:rPr lang="en-US" dirty="0" smtClean="0"/>
              <a:t> </a:t>
            </a:r>
            <a:r>
              <a:rPr lang="en-US" dirty="0"/>
              <a:t>222 West 45st </a:t>
            </a:r>
            <a:r>
              <a:rPr lang="en-US" dirty="0" smtClean="0"/>
              <a:t>Street</a:t>
            </a:r>
          </a:p>
          <a:p>
            <a:endParaRPr lang="en-US" dirty="0"/>
          </a:p>
          <a:p>
            <a:r>
              <a:rPr lang="en-US" dirty="0" smtClean="0"/>
              <a:t> </a:t>
            </a:r>
            <a:r>
              <a:rPr lang="en-US" dirty="0"/>
              <a:t>The theater was created by </a:t>
            </a:r>
            <a:r>
              <a:rPr lang="en-US" dirty="0" smtClean="0"/>
              <a:t>Winthrop Amos </a:t>
            </a:r>
          </a:p>
          <a:p>
            <a:endParaRPr lang="en-US" dirty="0"/>
          </a:p>
          <a:p>
            <a:endParaRPr lang="en-US" dirty="0" smtClean="0"/>
          </a:p>
          <a:p>
            <a:endParaRPr lang="en-US" dirty="0"/>
          </a:p>
          <a:p>
            <a:endParaRPr lang="en-US" dirty="0"/>
          </a:p>
        </p:txBody>
      </p:sp>
      <p:pic>
        <p:nvPicPr>
          <p:cNvPr id="2052" name="Picture 4" descr="Image result for winthrop ames thea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303" y="1880700"/>
            <a:ext cx="2876204" cy="25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06" y="516028"/>
            <a:ext cx="9526183" cy="1920240"/>
          </a:xfrm>
        </p:spPr>
        <p:txBody>
          <a:bodyPr>
            <a:noAutofit/>
          </a:bodyPr>
          <a:lstStyle/>
          <a:p>
            <a:pPr lvl="0">
              <a:spcBef>
                <a:spcPts val="1000"/>
              </a:spcBef>
            </a:pPr>
            <a:r>
              <a:rPr lang="en-US" sz="1600" dirty="0">
                <a:solidFill>
                  <a:prstClr val="black">
                    <a:lumMod val="75000"/>
                    <a:lumOff val="25000"/>
                  </a:prstClr>
                </a:solidFill>
                <a:ea typeface="+mn-ea"/>
                <a:cs typeface="+mn-cs"/>
              </a:rPr>
              <a:t>Henry B. </a:t>
            </a:r>
            <a:r>
              <a:rPr lang="en-US" sz="1600" dirty="0" err="1">
                <a:solidFill>
                  <a:prstClr val="black">
                    <a:lumMod val="75000"/>
                    <a:lumOff val="25000"/>
                  </a:prstClr>
                </a:solidFill>
                <a:ea typeface="+mn-ea"/>
                <a:cs typeface="+mn-cs"/>
              </a:rPr>
              <a:t>Herts</a:t>
            </a:r>
            <a:r>
              <a:rPr lang="en-US" sz="1600" dirty="0">
                <a:solidFill>
                  <a:prstClr val="black">
                    <a:lumMod val="75000"/>
                    <a:lumOff val="25000"/>
                  </a:prstClr>
                </a:solidFill>
                <a:ea typeface="+mn-ea"/>
                <a:cs typeface="+mn-cs"/>
              </a:rPr>
              <a:t> is the Architect who build the Booth theater </a:t>
            </a:r>
            <a:br>
              <a:rPr lang="en-US" sz="1600" dirty="0">
                <a:solidFill>
                  <a:prstClr val="black">
                    <a:lumMod val="75000"/>
                    <a:lumOff val="25000"/>
                  </a:prstClr>
                </a:solidFill>
                <a:ea typeface="+mn-ea"/>
                <a:cs typeface="+mn-cs"/>
              </a:rPr>
            </a:br>
            <a:r>
              <a:rPr lang="en-US" sz="1600" dirty="0" smtClean="0">
                <a:solidFill>
                  <a:prstClr val="black">
                    <a:lumMod val="75000"/>
                    <a:lumOff val="25000"/>
                  </a:prstClr>
                </a:solidFill>
                <a:ea typeface="+mn-ea"/>
                <a:cs typeface="+mn-cs"/>
              </a:rPr>
              <a:t/>
            </a:r>
            <a:br>
              <a:rPr lang="en-US" sz="1600" dirty="0" smtClean="0">
                <a:solidFill>
                  <a:prstClr val="black">
                    <a:lumMod val="75000"/>
                    <a:lumOff val="25000"/>
                  </a:prstClr>
                </a:solidFill>
                <a:ea typeface="+mn-ea"/>
                <a:cs typeface="+mn-cs"/>
              </a:rPr>
            </a:br>
            <a:r>
              <a:rPr lang="en-US" sz="1600" dirty="0" smtClean="0">
                <a:solidFill>
                  <a:prstClr val="black">
                    <a:lumMod val="75000"/>
                    <a:lumOff val="25000"/>
                  </a:prstClr>
                </a:solidFill>
                <a:ea typeface="+mn-ea"/>
                <a:cs typeface="+mn-cs"/>
              </a:rPr>
              <a:t>Amos </a:t>
            </a:r>
            <a:r>
              <a:rPr lang="en-US" sz="1600" dirty="0">
                <a:solidFill>
                  <a:prstClr val="black">
                    <a:lumMod val="75000"/>
                    <a:lumOff val="25000"/>
                  </a:prstClr>
                </a:solidFill>
                <a:ea typeface="+mn-ea"/>
                <a:cs typeface="+mn-cs"/>
              </a:rPr>
              <a:t>wanted a contemporary European style theater so </a:t>
            </a:r>
            <a:r>
              <a:rPr lang="en-US" sz="1600" dirty="0" err="1">
                <a:solidFill>
                  <a:prstClr val="black">
                    <a:lumMod val="75000"/>
                    <a:lumOff val="25000"/>
                  </a:prstClr>
                </a:solidFill>
                <a:ea typeface="+mn-ea"/>
                <a:cs typeface="+mn-cs"/>
              </a:rPr>
              <a:t>Herts</a:t>
            </a:r>
            <a:r>
              <a:rPr lang="en-US" sz="1600" dirty="0">
                <a:solidFill>
                  <a:prstClr val="black">
                    <a:lumMod val="75000"/>
                    <a:lumOff val="25000"/>
                  </a:prstClr>
                </a:solidFill>
                <a:ea typeface="+mn-ea"/>
                <a:cs typeface="+mn-cs"/>
              </a:rPr>
              <a:t> use the </a:t>
            </a:r>
            <a:r>
              <a:rPr lang="en-US" sz="1600" b="1" dirty="0">
                <a:solidFill>
                  <a:prstClr val="black">
                    <a:lumMod val="75000"/>
                    <a:lumOff val="25000"/>
                  </a:prstClr>
                </a:solidFill>
                <a:ea typeface="+mn-ea"/>
                <a:cs typeface="+mn-cs"/>
              </a:rPr>
              <a:t>Beaux Arts style. </a:t>
            </a:r>
            <a:br>
              <a:rPr lang="en-US" sz="1600" b="1" dirty="0">
                <a:solidFill>
                  <a:prstClr val="black">
                    <a:lumMod val="75000"/>
                    <a:lumOff val="25000"/>
                  </a:prstClr>
                </a:solidFill>
                <a:ea typeface="+mn-ea"/>
                <a:cs typeface="+mn-cs"/>
              </a:rPr>
            </a:br>
            <a:r>
              <a:rPr lang="en-US" sz="1600" dirty="0">
                <a:solidFill>
                  <a:prstClr val="black">
                    <a:lumMod val="75000"/>
                    <a:lumOff val="25000"/>
                  </a:prstClr>
                </a:solidFill>
                <a:ea typeface="+mn-ea"/>
                <a:cs typeface="+mn-cs"/>
              </a:rPr>
              <a:t>The façade of the building is a Tan brick, stone and terra cotta type in early Italian Renaissance style, with designs in graffito in brown and ivory colors which harmonize with the exterior of the theatre, </a:t>
            </a:r>
            <a:br>
              <a:rPr lang="en-US" sz="1600" dirty="0">
                <a:solidFill>
                  <a:prstClr val="black">
                    <a:lumMod val="75000"/>
                    <a:lumOff val="25000"/>
                  </a:prstClr>
                </a:solidFill>
                <a:ea typeface="+mn-ea"/>
                <a:cs typeface="+mn-cs"/>
              </a:rPr>
            </a:br>
            <a:r>
              <a:rPr lang="en-US" sz="1600" dirty="0" smtClean="0">
                <a:solidFill>
                  <a:prstClr val="black">
                    <a:lumMod val="75000"/>
                    <a:lumOff val="25000"/>
                  </a:prstClr>
                </a:solidFill>
                <a:ea typeface="+mn-ea"/>
                <a:cs typeface="+mn-cs"/>
              </a:rPr>
              <a:t/>
            </a:r>
            <a:br>
              <a:rPr lang="en-US" sz="1600" dirty="0" smtClean="0">
                <a:solidFill>
                  <a:prstClr val="black">
                    <a:lumMod val="75000"/>
                    <a:lumOff val="25000"/>
                  </a:prstClr>
                </a:solidFill>
                <a:ea typeface="+mn-ea"/>
                <a:cs typeface="+mn-cs"/>
              </a:rPr>
            </a:br>
            <a:r>
              <a:rPr lang="en-US" sz="1600" dirty="0" smtClean="0">
                <a:solidFill>
                  <a:prstClr val="black">
                    <a:lumMod val="75000"/>
                    <a:lumOff val="25000"/>
                  </a:prstClr>
                </a:solidFill>
                <a:ea typeface="+mn-ea"/>
                <a:cs typeface="+mn-cs"/>
              </a:rPr>
              <a:t>An </a:t>
            </a:r>
            <a:r>
              <a:rPr lang="en-US" sz="1600" dirty="0">
                <a:solidFill>
                  <a:prstClr val="black">
                    <a:lumMod val="75000"/>
                    <a:lumOff val="25000"/>
                  </a:prstClr>
                </a:solidFill>
                <a:ea typeface="+mn-ea"/>
                <a:cs typeface="+mn-cs"/>
              </a:rPr>
              <a:t>unusual feature of the Booth was a wall that partitioned the entrance from the auditorium, preventing street and lobby noises and drafts from coming to the interior of the house.</a:t>
            </a:r>
            <a:r>
              <a:rPr lang="en-US" sz="1400" dirty="0">
                <a:solidFill>
                  <a:prstClr val="black">
                    <a:lumMod val="75000"/>
                    <a:lumOff val="25000"/>
                  </a:prstClr>
                </a:solidFill>
                <a:ea typeface="+mn-ea"/>
                <a:cs typeface="+mn-cs"/>
              </a:rPr>
              <a:t/>
            </a:r>
            <a:br>
              <a:rPr lang="en-US" sz="1400" dirty="0">
                <a:solidFill>
                  <a:prstClr val="black">
                    <a:lumMod val="75000"/>
                    <a:lumOff val="25000"/>
                  </a:prstClr>
                </a:solidFill>
                <a:ea typeface="+mn-ea"/>
                <a:cs typeface="+mn-cs"/>
              </a:rPr>
            </a:br>
            <a:endParaRPr lang="en-US" sz="1400" dirty="0"/>
          </a:p>
        </p:txBody>
      </p:sp>
      <p:sp>
        <p:nvSpPr>
          <p:cNvPr id="3" name="Content Placeholder 2"/>
          <p:cNvSpPr>
            <a:spLocks noGrp="1"/>
          </p:cNvSpPr>
          <p:nvPr>
            <p:ph sz="quarter" idx="13"/>
          </p:nvPr>
        </p:nvSpPr>
        <p:spPr>
          <a:xfrm>
            <a:off x="4705004" y="2793076"/>
            <a:ext cx="6799608" cy="2003368"/>
          </a:xfrm>
          <a:prstGeom prst="rect">
            <a:avLst/>
          </a:prstGeom>
        </p:spPr>
        <p:txBody>
          <a:bodyPr>
            <a:normAutofit/>
          </a:bodyPr>
          <a:lstStyle/>
          <a:p>
            <a:endParaRPr lang="en-US" dirty="0"/>
          </a:p>
        </p:txBody>
      </p:sp>
      <p:pic>
        <p:nvPicPr>
          <p:cNvPr id="3076" name="Picture 4" descr="Image result for Booth theatre"/>
          <p:cNvPicPr>
            <a:picLocks noChangeAspect="1" noChangeArrowheads="1"/>
          </p:cNvPicPr>
          <p:nvPr/>
        </p:nvPicPr>
        <p:blipFill rotWithShape="1">
          <a:blip r:embed="rId2">
            <a:extLst>
              <a:ext uri="{28A0092B-C50C-407E-A947-70E740481C1C}">
                <a14:useLocalDpi xmlns:a14="http://schemas.microsoft.com/office/drawing/2010/main" val="0"/>
              </a:ext>
            </a:extLst>
          </a:blip>
          <a:srcRect l="6112" t="13" r="8119" b="8921"/>
          <a:stretch/>
        </p:blipFill>
        <p:spPr bwMode="auto">
          <a:xfrm>
            <a:off x="1629205" y="2602524"/>
            <a:ext cx="7762784" cy="350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61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64" y="320786"/>
            <a:ext cx="10011064" cy="1662546"/>
          </a:xfrm>
        </p:spPr>
        <p:txBody>
          <a:bodyPr>
            <a:normAutofit/>
          </a:bodyPr>
          <a:lstStyle/>
          <a:p>
            <a:r>
              <a:rPr lang="en-US" sz="1600" b="1" dirty="0">
                <a:latin typeface="Times New Roman" charset="0"/>
                <a:ea typeface="Times New Roman" charset="0"/>
                <a:cs typeface="Times New Roman" charset="0"/>
              </a:rPr>
              <a:t>The Booth’s décor reflated the taste of Winthrop Ames. </a:t>
            </a:r>
            <a:r>
              <a:rPr lang="en-US" sz="1600" b="1" dirty="0" smtClean="0">
                <a:latin typeface="Times New Roman" charset="0"/>
                <a:ea typeface="Times New Roman" charset="0"/>
                <a:cs typeface="Times New Roman" charset="0"/>
              </a:rPr>
              <a:t>Woodwork </a:t>
            </a:r>
            <a:r>
              <a:rPr lang="en-US" sz="1600" b="1" dirty="0">
                <a:latin typeface="Times New Roman" charset="0"/>
                <a:ea typeface="Times New Roman" charset="0"/>
                <a:cs typeface="Times New Roman" charset="0"/>
              </a:rPr>
              <a:t>and walls were in neutral tints of driftwood gray; draperies, upholstery, carpeting, and the house curtain were in various shades of mulberry. </a:t>
            </a:r>
            <a:r>
              <a:rPr lang="en-US" sz="1600" b="1" dirty="0" smtClean="0">
                <a:latin typeface="Times New Roman" charset="0"/>
                <a:ea typeface="Times New Roman" charset="0"/>
                <a:cs typeface="Times New Roman" charset="0"/>
              </a:rPr>
              <a:t>The </a:t>
            </a:r>
            <a:r>
              <a:rPr lang="en-US" sz="1600" b="1" dirty="0">
                <a:latin typeface="Times New Roman" charset="0"/>
                <a:ea typeface="Times New Roman" charset="0"/>
                <a:cs typeface="Times New Roman" charset="0"/>
              </a:rPr>
              <a:t>theatre had wooden wainscoting two thirds up the side walls. Three set of false French windows were paned in mirrored glass. The celling was cover in four chandeliers Empire in style. There were 9 dressing rooms on the right side of the stage, an Orchestra pit, a tearoom, an owner level and two level with box seating.</a:t>
            </a:r>
          </a:p>
        </p:txBody>
      </p:sp>
      <p:pic>
        <p:nvPicPr>
          <p:cNvPr id="4" name="Picture 3" descr="C:\Users\hawa\AppData\Local\Microsoft\Windows\INetCache\Content.Word\20161111_135544_1481149606836.jpg"/>
          <p:cNvPicPr/>
          <p:nvPr/>
        </p:nvPicPr>
        <p:blipFill rotWithShape="1">
          <a:blip r:embed="rId2" cstate="print">
            <a:extLst>
              <a:ext uri="{28A0092B-C50C-407E-A947-70E740481C1C}">
                <a14:useLocalDpi xmlns:a14="http://schemas.microsoft.com/office/drawing/2010/main" val="0"/>
              </a:ext>
            </a:extLst>
          </a:blip>
          <a:srcRect l="22470" r="27796" b="42815"/>
          <a:stretch/>
        </p:blipFill>
        <p:spPr bwMode="auto">
          <a:xfrm rot="5400000">
            <a:off x="843875" y="2016183"/>
            <a:ext cx="3990936" cy="4121806"/>
          </a:xfrm>
          <a:prstGeom prst="rect">
            <a:avLst/>
          </a:prstGeom>
          <a:noFill/>
          <a:ln>
            <a:noFill/>
          </a:ln>
          <a:extLst>
            <a:ext uri="{53640926-AAD7-44D8-BBD7-CCE9431645EC}">
              <a14:shadowObscured xmlns:a14="http://schemas.microsoft.com/office/drawing/2010/main"/>
            </a:ext>
          </a:extLst>
        </p:spPr>
      </p:pic>
      <p:pic>
        <p:nvPicPr>
          <p:cNvPr id="5" name="Picture 4" descr="C:\Users\hawa\AppData\Local\Microsoft\Windows\INetCache\Content.Word\20161111_135553_1481149607057.jpg"/>
          <p:cNvPicPr/>
          <p:nvPr/>
        </p:nvPicPr>
        <p:blipFill rotWithShape="1">
          <a:blip r:embed="rId3" cstate="print">
            <a:extLst>
              <a:ext uri="{28A0092B-C50C-407E-A947-70E740481C1C}">
                <a14:useLocalDpi xmlns:a14="http://schemas.microsoft.com/office/drawing/2010/main" val="0"/>
              </a:ext>
            </a:extLst>
          </a:blip>
          <a:srcRect l="14596" t="-205" r="16522" b="13354"/>
          <a:stretch/>
        </p:blipFill>
        <p:spPr bwMode="auto">
          <a:xfrm rot="5400000">
            <a:off x="6002125" y="1688034"/>
            <a:ext cx="3990937" cy="47781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957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Renovation</a:t>
            </a:r>
            <a:endParaRPr lang="en-US" dirty="0"/>
          </a:p>
        </p:txBody>
      </p:sp>
      <p:sp>
        <p:nvSpPr>
          <p:cNvPr id="3" name="Content Placeholder 2"/>
          <p:cNvSpPr>
            <a:spLocks noGrp="1"/>
          </p:cNvSpPr>
          <p:nvPr>
            <p:ph sz="quarter" idx="13"/>
          </p:nvPr>
        </p:nvSpPr>
        <p:spPr>
          <a:xfrm>
            <a:off x="3657600" y="2133600"/>
            <a:ext cx="7760677" cy="2778369"/>
          </a:xfrm>
          <a:prstGeom prst="rect">
            <a:avLst/>
          </a:prstGeom>
        </p:spPr>
        <p:txBody>
          <a:bodyPr/>
          <a:lstStyle/>
          <a:p>
            <a:r>
              <a:rPr lang="en-US" dirty="0" smtClean="0"/>
              <a:t>           </a:t>
            </a:r>
            <a:r>
              <a:rPr lang="en-US" sz="2000" dirty="0" smtClean="0"/>
              <a:t>In </a:t>
            </a:r>
            <a:r>
              <a:rPr lang="en-US" sz="2000" dirty="0"/>
              <a:t>1979 interior designer </a:t>
            </a:r>
            <a:r>
              <a:rPr lang="en-US" sz="2000" dirty="0" err="1"/>
              <a:t>Melie</a:t>
            </a:r>
            <a:r>
              <a:rPr lang="en-US" sz="2000" dirty="0"/>
              <a:t> </a:t>
            </a:r>
            <a:r>
              <a:rPr lang="en-US" sz="2000" dirty="0" err="1"/>
              <a:t>Kahane</a:t>
            </a:r>
            <a:r>
              <a:rPr lang="en-US" sz="2000" dirty="0"/>
              <a:t> </a:t>
            </a:r>
            <a:r>
              <a:rPr lang="en-US" sz="2000" dirty="0" smtClean="0"/>
              <a:t> did some updates </a:t>
            </a:r>
            <a:endParaRPr lang="en-US" sz="2000" dirty="0"/>
          </a:p>
        </p:txBody>
      </p:sp>
      <p:pic>
        <p:nvPicPr>
          <p:cNvPr id="4" name="Picture 3" descr="Melanie Kahane : News Photo"/>
          <p:cNvPicPr/>
          <p:nvPr/>
        </p:nvPicPr>
        <p:blipFill>
          <a:blip r:embed="rId2">
            <a:extLst>
              <a:ext uri="{28A0092B-C50C-407E-A947-70E740481C1C}">
                <a14:useLocalDpi xmlns:a14="http://schemas.microsoft.com/office/drawing/2010/main" val="0"/>
              </a:ext>
            </a:extLst>
          </a:blip>
          <a:srcRect/>
          <a:stretch>
            <a:fillRect/>
          </a:stretch>
        </p:blipFill>
        <p:spPr bwMode="auto">
          <a:xfrm>
            <a:off x="1347615" y="2133600"/>
            <a:ext cx="2309985" cy="3157277"/>
          </a:xfrm>
          <a:prstGeom prst="rect">
            <a:avLst/>
          </a:prstGeom>
          <a:noFill/>
          <a:ln>
            <a:noFill/>
          </a:ln>
        </p:spPr>
      </p:pic>
    </p:spTree>
    <p:extLst>
      <p:ext uri="{BB962C8B-B14F-4D97-AF65-F5344CB8AC3E}">
        <p14:creationId xmlns:p14="http://schemas.microsoft.com/office/powerpoint/2010/main" val="17993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41" y="398584"/>
            <a:ext cx="8911687" cy="945733"/>
          </a:xfrm>
        </p:spPr>
        <p:txBody>
          <a:bodyPr>
            <a:normAutofit/>
          </a:bodyPr>
          <a:lstStyle/>
          <a:p>
            <a:r>
              <a:rPr lang="en-US" sz="1800" b="1" dirty="0" smtClean="0"/>
              <a:t>This is an example of her work…</a:t>
            </a:r>
            <a:endParaRPr lang="en-US" sz="1600" dirty="0"/>
          </a:p>
        </p:txBody>
      </p:sp>
      <p:pic>
        <p:nvPicPr>
          <p:cNvPr id="4" name="irc_mi" descr="Image result for Melanie Kaha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916" y="1460054"/>
            <a:ext cx="3937375" cy="4037215"/>
          </a:xfrm>
          <a:prstGeom prst="rect">
            <a:avLst/>
          </a:prstGeom>
          <a:noFill/>
          <a:ln>
            <a:noFill/>
          </a:ln>
        </p:spPr>
      </p:pic>
      <p:pic>
        <p:nvPicPr>
          <p:cNvPr id="5" name="Picture 4" descr="http://www.shubertorganization.com/media/1112/booththumb.jpg"/>
          <p:cNvPicPr/>
          <p:nvPr/>
        </p:nvPicPr>
        <p:blipFill>
          <a:blip r:embed="rId4">
            <a:extLst>
              <a:ext uri="{28A0092B-C50C-407E-A947-70E740481C1C}">
                <a14:useLocalDpi xmlns:a14="http://schemas.microsoft.com/office/drawing/2010/main" val="0"/>
              </a:ext>
            </a:extLst>
          </a:blip>
          <a:srcRect/>
          <a:stretch>
            <a:fillRect/>
          </a:stretch>
        </p:blipFill>
        <p:spPr bwMode="auto">
          <a:xfrm>
            <a:off x="5705801" y="1840990"/>
            <a:ext cx="4190607" cy="3519227"/>
          </a:xfrm>
          <a:prstGeom prst="rect">
            <a:avLst/>
          </a:prstGeom>
          <a:noFill/>
          <a:ln>
            <a:noFill/>
          </a:ln>
        </p:spPr>
      </p:pic>
    </p:spTree>
    <p:extLst>
      <p:ext uri="{BB962C8B-B14F-4D97-AF65-F5344CB8AC3E}">
        <p14:creationId xmlns:p14="http://schemas.microsoft.com/office/powerpoint/2010/main" val="53799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34" y="56417"/>
            <a:ext cx="7006572" cy="1247531"/>
          </a:xfrm>
        </p:spPr>
        <p:txBody>
          <a:bodyPr/>
          <a:lstStyle/>
          <a:p>
            <a:r>
              <a:rPr lang="en-US" b="1" dirty="0" smtClean="0"/>
              <a:t>           Renovation 2012</a:t>
            </a:r>
            <a:endParaRPr lang="en-US" dirty="0"/>
          </a:p>
        </p:txBody>
      </p:sp>
      <p:sp>
        <p:nvSpPr>
          <p:cNvPr id="3" name="Content Placeholder 2"/>
          <p:cNvSpPr>
            <a:spLocks noGrp="1"/>
          </p:cNvSpPr>
          <p:nvPr>
            <p:ph sz="quarter" idx="13"/>
          </p:nvPr>
        </p:nvSpPr>
        <p:spPr>
          <a:xfrm>
            <a:off x="73035" y="1173693"/>
            <a:ext cx="11270150" cy="939800"/>
          </a:xfrm>
          <a:prstGeom prst="rect">
            <a:avLst/>
          </a:prstGeom>
        </p:spPr>
        <p:txBody>
          <a:bodyPr>
            <a:normAutofit/>
          </a:bodyPr>
          <a:lstStyle/>
          <a:p>
            <a:r>
              <a:rPr lang="en-US" dirty="0"/>
              <a:t>the restoration was completed by </a:t>
            </a:r>
            <a:r>
              <a:rPr lang="en-US" b="1" dirty="0"/>
              <a:t>Francesca Russo. </a:t>
            </a:r>
            <a:r>
              <a:rPr lang="en-US" dirty="0"/>
              <a:t>Francesca wanted this restoration to recreated the intimate, gracious ambiance of the original 1913 interior.</a:t>
            </a:r>
          </a:p>
        </p:txBody>
      </p:sp>
      <p:pic>
        <p:nvPicPr>
          <p:cNvPr id="4" name="irc_mi" descr="Image result for Francesca Russo booth theat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293" y="2113493"/>
            <a:ext cx="2887134" cy="4106335"/>
          </a:xfrm>
          <a:prstGeom prst="rect">
            <a:avLst/>
          </a:prstGeom>
          <a:noFill/>
          <a:ln>
            <a:noFill/>
          </a:ln>
        </p:spPr>
      </p:pic>
      <p:pic>
        <p:nvPicPr>
          <p:cNvPr id="6" name="Picture 5" descr="http://www.francescarusso.com/images/projects/booth/booth_5_200.png"/>
          <p:cNvPicPr/>
          <p:nvPr/>
        </p:nvPicPr>
        <p:blipFill>
          <a:blip r:embed="rId4">
            <a:extLst>
              <a:ext uri="{28A0092B-C50C-407E-A947-70E740481C1C}">
                <a14:useLocalDpi xmlns:a14="http://schemas.microsoft.com/office/drawing/2010/main" val="0"/>
              </a:ext>
            </a:extLst>
          </a:blip>
          <a:srcRect/>
          <a:stretch>
            <a:fillRect/>
          </a:stretch>
        </p:blipFill>
        <p:spPr bwMode="auto">
          <a:xfrm>
            <a:off x="3719502" y="2346995"/>
            <a:ext cx="3248025" cy="2729230"/>
          </a:xfrm>
          <a:prstGeom prst="rect">
            <a:avLst/>
          </a:prstGeom>
          <a:noFill/>
          <a:ln>
            <a:noFill/>
          </a:ln>
        </p:spPr>
      </p:pic>
      <p:pic>
        <p:nvPicPr>
          <p:cNvPr id="7" name="Picture 6" descr="http://www.francescarusso.com/images/projects/booth/booth_8_70.png"/>
          <p:cNvPicPr/>
          <p:nvPr/>
        </p:nvPicPr>
        <p:blipFill>
          <a:blip r:embed="rId5">
            <a:extLst>
              <a:ext uri="{28A0092B-C50C-407E-A947-70E740481C1C}">
                <a14:useLocalDpi xmlns:a14="http://schemas.microsoft.com/office/drawing/2010/main" val="0"/>
              </a:ext>
            </a:extLst>
          </a:blip>
          <a:srcRect/>
          <a:stretch>
            <a:fillRect/>
          </a:stretch>
        </p:blipFill>
        <p:spPr bwMode="auto">
          <a:xfrm>
            <a:off x="9448177" y="4294488"/>
            <a:ext cx="857250" cy="1064262"/>
          </a:xfrm>
          <a:prstGeom prst="rect">
            <a:avLst/>
          </a:prstGeom>
          <a:noFill/>
          <a:ln>
            <a:noFill/>
          </a:ln>
        </p:spPr>
      </p:pic>
      <p:pic>
        <p:nvPicPr>
          <p:cNvPr id="8" name="Picture 7" descr="http://www.francescarusso.com/images/projects/booth/booth_6_180.png"/>
          <p:cNvPicPr/>
          <p:nvPr/>
        </p:nvPicPr>
        <p:blipFill>
          <a:blip r:embed="rId6">
            <a:extLst>
              <a:ext uri="{28A0092B-C50C-407E-A947-70E740481C1C}">
                <a14:useLocalDpi xmlns:a14="http://schemas.microsoft.com/office/drawing/2010/main" val="0"/>
              </a:ext>
            </a:extLst>
          </a:blip>
          <a:srcRect/>
          <a:stretch>
            <a:fillRect/>
          </a:stretch>
        </p:blipFill>
        <p:spPr bwMode="auto">
          <a:xfrm>
            <a:off x="7223602" y="3793490"/>
            <a:ext cx="1968500" cy="1417638"/>
          </a:xfrm>
          <a:prstGeom prst="rect">
            <a:avLst/>
          </a:prstGeom>
          <a:noFill/>
          <a:ln>
            <a:noFill/>
          </a:ln>
        </p:spPr>
      </p:pic>
      <p:pic>
        <p:nvPicPr>
          <p:cNvPr id="9" name="Picture 8" descr="http://www.francescarusso.com/images/projects/booth/booth_9_70.png"/>
          <p:cNvPicPr/>
          <p:nvPr/>
        </p:nvPicPr>
        <p:blipFill>
          <a:blip r:embed="rId7">
            <a:extLst>
              <a:ext uri="{28A0092B-C50C-407E-A947-70E740481C1C}">
                <a14:useLocalDpi xmlns:a14="http://schemas.microsoft.com/office/drawing/2010/main" val="0"/>
              </a:ext>
            </a:extLst>
          </a:blip>
          <a:srcRect/>
          <a:stretch>
            <a:fillRect/>
          </a:stretch>
        </p:blipFill>
        <p:spPr bwMode="auto">
          <a:xfrm>
            <a:off x="7223602" y="2338338"/>
            <a:ext cx="1172105" cy="983298"/>
          </a:xfrm>
          <a:prstGeom prst="rect">
            <a:avLst/>
          </a:prstGeom>
          <a:noFill/>
          <a:ln>
            <a:noFill/>
          </a:ln>
        </p:spPr>
      </p:pic>
      <p:pic>
        <p:nvPicPr>
          <p:cNvPr id="10" name="Picture 9" descr="http://www.francescarusso.com/images/projects/booth/booth_7_70.png"/>
          <p:cNvPicPr/>
          <p:nvPr/>
        </p:nvPicPr>
        <p:blipFill>
          <a:blip r:embed="rId8">
            <a:extLst>
              <a:ext uri="{28A0092B-C50C-407E-A947-70E740481C1C}">
                <a14:useLocalDpi xmlns:a14="http://schemas.microsoft.com/office/drawing/2010/main" val="0"/>
              </a:ext>
            </a:extLst>
          </a:blip>
          <a:srcRect/>
          <a:stretch>
            <a:fillRect/>
          </a:stretch>
        </p:blipFill>
        <p:spPr bwMode="auto">
          <a:xfrm>
            <a:off x="9448177" y="2228885"/>
            <a:ext cx="996950" cy="1482725"/>
          </a:xfrm>
          <a:prstGeom prst="rect">
            <a:avLst/>
          </a:prstGeom>
          <a:noFill/>
          <a:ln>
            <a:noFill/>
          </a:ln>
        </p:spPr>
      </p:pic>
    </p:spTree>
    <p:extLst>
      <p:ext uri="{BB962C8B-B14F-4D97-AF65-F5344CB8AC3E}">
        <p14:creationId xmlns:p14="http://schemas.microsoft.com/office/powerpoint/2010/main" val="124384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pic>
        <p:nvPicPr>
          <p:cNvPr id="4" name="Content Placeholder 3" descr="http://www.francescarusso.com/images/projects/booth/booth_3_130.pn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31986" y="4185138"/>
            <a:ext cx="2854568" cy="2028995"/>
          </a:xfrm>
          <a:prstGeom prst="rect">
            <a:avLst/>
          </a:prstGeom>
          <a:noFill/>
          <a:ln>
            <a:noFill/>
          </a:ln>
        </p:spPr>
      </p:pic>
      <p:pic>
        <p:nvPicPr>
          <p:cNvPr id="11" name="Content Placeholder 3" descr="Photo of Booth Theatre - New York, NY, United States"/>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097963" y="1981200"/>
            <a:ext cx="3094037" cy="1984375"/>
          </a:xfrm>
          <a:prstGeom prst="rect">
            <a:avLst/>
          </a:prstGeom>
          <a:noFill/>
          <a:ln>
            <a:noFill/>
          </a:ln>
        </p:spPr>
      </p:pic>
      <p:pic>
        <p:nvPicPr>
          <p:cNvPr id="7" name="irc_mi" descr="Image result for inside the booth theat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31986" y="1981200"/>
            <a:ext cx="2854568" cy="1983984"/>
          </a:xfrm>
          <a:prstGeom prst="rect">
            <a:avLst/>
          </a:prstGeom>
          <a:noFill/>
          <a:ln>
            <a:noFill/>
          </a:ln>
        </p:spPr>
      </p:pic>
      <p:pic>
        <p:nvPicPr>
          <p:cNvPr id="8" name="Picture 7" descr="Photo of Booth Theatre - New York, NY, United States"/>
          <p:cNvPicPr/>
          <p:nvPr/>
        </p:nvPicPr>
        <p:blipFill>
          <a:blip r:embed="rId6">
            <a:extLst>
              <a:ext uri="{28A0092B-C50C-407E-A947-70E740481C1C}">
                <a14:useLocalDpi xmlns:a14="http://schemas.microsoft.com/office/drawing/2010/main" val="0"/>
              </a:ext>
            </a:extLst>
          </a:blip>
          <a:srcRect/>
          <a:stretch>
            <a:fillRect/>
          </a:stretch>
        </p:blipFill>
        <p:spPr bwMode="auto">
          <a:xfrm>
            <a:off x="5973014" y="4185138"/>
            <a:ext cx="3060216" cy="2028995"/>
          </a:xfrm>
          <a:prstGeom prst="rect">
            <a:avLst/>
          </a:prstGeom>
          <a:noFill/>
          <a:ln>
            <a:noFill/>
          </a:ln>
        </p:spPr>
      </p:pic>
    </p:spTree>
    <p:extLst>
      <p:ext uri="{BB962C8B-B14F-4D97-AF65-F5344CB8AC3E}">
        <p14:creationId xmlns:p14="http://schemas.microsoft.com/office/powerpoint/2010/main" val="171164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3710353" cy="592015"/>
          </a:xfrm>
        </p:spPr>
        <p:txBody>
          <a:bodyPr>
            <a:normAutofit fontScale="90000"/>
          </a:bodyPr>
          <a:lstStyle/>
          <a:p>
            <a:endParaRPr lang="en-US" dirty="0"/>
          </a:p>
        </p:txBody>
      </p:sp>
      <p:pic>
        <p:nvPicPr>
          <p:cNvPr id="5" name="Picture 4" descr="Photo of Booth Theatre - New York, NY, United States. Panoramic shot from the Booth's upper mezz"/>
          <p:cNvPicPr/>
          <p:nvPr/>
        </p:nvPicPr>
        <p:blipFill>
          <a:blip r:embed="rId2">
            <a:extLst>
              <a:ext uri="{28A0092B-C50C-407E-A947-70E740481C1C}">
                <a14:useLocalDpi xmlns:a14="http://schemas.microsoft.com/office/drawing/2010/main" val="0"/>
              </a:ext>
            </a:extLst>
          </a:blip>
          <a:srcRect/>
          <a:stretch>
            <a:fillRect/>
          </a:stretch>
        </p:blipFill>
        <p:spPr bwMode="auto">
          <a:xfrm>
            <a:off x="685801" y="261050"/>
            <a:ext cx="4314092" cy="1936852"/>
          </a:xfrm>
          <a:prstGeom prst="rect">
            <a:avLst/>
          </a:prstGeom>
          <a:noFill/>
          <a:ln>
            <a:noFill/>
          </a:ln>
        </p:spPr>
      </p:pic>
      <p:pic>
        <p:nvPicPr>
          <p:cNvPr id="6" name="Picture 5" descr="Photo of Booth Theatre - New York, NY, United States"/>
          <p:cNvPicPr/>
          <p:nvPr/>
        </p:nvPicPr>
        <p:blipFill>
          <a:blip r:embed="rId3">
            <a:extLst>
              <a:ext uri="{28A0092B-C50C-407E-A947-70E740481C1C}">
                <a14:useLocalDpi xmlns:a14="http://schemas.microsoft.com/office/drawing/2010/main" val="0"/>
              </a:ext>
            </a:extLst>
          </a:blip>
          <a:srcRect/>
          <a:stretch>
            <a:fillRect/>
          </a:stretch>
        </p:blipFill>
        <p:spPr bwMode="auto">
          <a:xfrm>
            <a:off x="7196363" y="2886647"/>
            <a:ext cx="4161429" cy="2817453"/>
          </a:xfrm>
          <a:prstGeom prst="rect">
            <a:avLst/>
          </a:prstGeom>
          <a:noFill/>
          <a:ln>
            <a:noFill/>
          </a:ln>
        </p:spPr>
      </p:pic>
      <p:pic>
        <p:nvPicPr>
          <p:cNvPr id="7" name="Picture 6" descr="Photo of Booth Theatre - New York, NY, United States. The Glass Menagerie stage..."/>
          <p:cNvPicPr/>
          <p:nvPr/>
        </p:nvPicPr>
        <p:blipFill>
          <a:blip r:embed="rId4">
            <a:extLst>
              <a:ext uri="{28A0092B-C50C-407E-A947-70E740481C1C}">
                <a14:useLocalDpi xmlns:a14="http://schemas.microsoft.com/office/drawing/2010/main" val="0"/>
              </a:ext>
            </a:extLst>
          </a:blip>
          <a:srcRect/>
          <a:stretch>
            <a:fillRect/>
          </a:stretch>
        </p:blipFill>
        <p:spPr bwMode="auto">
          <a:xfrm>
            <a:off x="6298860" y="261050"/>
            <a:ext cx="4240187" cy="1936852"/>
          </a:xfrm>
          <a:prstGeom prst="rect">
            <a:avLst/>
          </a:prstGeom>
          <a:noFill/>
          <a:ln>
            <a:noFill/>
          </a:ln>
        </p:spPr>
      </p:pic>
      <p:pic>
        <p:nvPicPr>
          <p:cNvPr id="8" name="Picture 7" descr="Photo of Booth Theatre - New York, NY, United States"/>
          <p:cNvPicPr/>
          <p:nvPr/>
        </p:nvPicPr>
        <p:blipFill>
          <a:blip r:embed="rId5">
            <a:extLst>
              <a:ext uri="{28A0092B-C50C-407E-A947-70E740481C1C}">
                <a14:useLocalDpi xmlns:a14="http://schemas.microsoft.com/office/drawing/2010/main" val="0"/>
              </a:ext>
            </a:extLst>
          </a:blip>
          <a:srcRect/>
          <a:stretch>
            <a:fillRect/>
          </a:stretch>
        </p:blipFill>
        <p:spPr bwMode="auto">
          <a:xfrm>
            <a:off x="383931" y="2886647"/>
            <a:ext cx="2618986" cy="2797818"/>
          </a:xfrm>
          <a:prstGeom prst="rect">
            <a:avLst/>
          </a:prstGeom>
          <a:noFill/>
          <a:ln>
            <a:noFill/>
          </a:ln>
        </p:spPr>
      </p:pic>
      <p:pic>
        <p:nvPicPr>
          <p:cNvPr id="10" name="Picture 9" descr="http://www.shubertorganization.com/media/1192/booth-theatre-lobby.jpg"/>
          <p:cNvPicPr/>
          <p:nvPr/>
        </p:nvPicPr>
        <p:blipFill>
          <a:blip r:embed="rId6">
            <a:extLst>
              <a:ext uri="{28A0092B-C50C-407E-A947-70E740481C1C}">
                <a14:useLocalDpi xmlns:a14="http://schemas.microsoft.com/office/drawing/2010/main" val="0"/>
              </a:ext>
            </a:extLst>
          </a:blip>
          <a:srcRect/>
          <a:stretch>
            <a:fillRect/>
          </a:stretch>
        </p:blipFill>
        <p:spPr bwMode="auto">
          <a:xfrm>
            <a:off x="3321248" y="2886647"/>
            <a:ext cx="3704391" cy="2817453"/>
          </a:xfrm>
          <a:prstGeom prst="rect">
            <a:avLst/>
          </a:prstGeom>
          <a:noFill/>
          <a:ln>
            <a:noFill/>
          </a:ln>
        </p:spPr>
      </p:pic>
    </p:spTree>
    <p:extLst>
      <p:ext uri="{BB962C8B-B14F-4D97-AF65-F5344CB8AC3E}">
        <p14:creationId xmlns:p14="http://schemas.microsoft.com/office/powerpoint/2010/main" val="10009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0</TotalTime>
  <Words>235</Words>
  <Application>Microsoft Macintosh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Impact</vt:lpstr>
      <vt:lpstr>Times New Roman</vt:lpstr>
      <vt:lpstr>Arial</vt:lpstr>
      <vt:lpstr>Main Event</vt:lpstr>
      <vt:lpstr>Hawa Kamara BOOTH THEATRE 1913</vt:lpstr>
      <vt:lpstr>BOOTH THEATRE 1913</vt:lpstr>
      <vt:lpstr>Henry B. Herts is the Architect who build the Booth theater   Amos wanted a contemporary European style theater so Herts use the Beaux Arts style.  The façade of the building is a Tan brick, stone and terra cotta type in early Italian Renaissance style, with designs in graffito in brown and ivory colors which harmonize with the exterior of the theatre,   An unusual feature of the Booth was a wall that partitioned the entrance from the auditorium, preventing street and lobby noises and drafts from coming to the interior of the house. </vt:lpstr>
      <vt:lpstr>The Booth’s décor reflated the taste of Winthrop Ames. Woodwork and walls were in neutral tints of driftwood gray; draperies, upholstery, carpeting, and the house curtain were in various shades of mulberry. The theatre had wooden wainscoting two thirds up the side walls. Three set of false French windows were paned in mirrored glass. The celling was cover in four chandeliers Empire in style. There were 9 dressing rooms on the right side of the stage, an Orchestra pit, a tearoom, an owner level and two level with box seating.</vt:lpstr>
      <vt:lpstr>   Renovation</vt:lpstr>
      <vt:lpstr>This is an example of her work…</vt:lpstr>
      <vt:lpstr>           Renovation 2012</vt:lpstr>
      <vt:lpstr>More examples..</vt:lpstr>
      <vt:lpstr>PowerPoint Presentation</vt:lpstr>
      <vt:lpstr>The Booth Theater is a Beautiful Theater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 Kamara BOOTH THEATRE 1913</dc:title>
  <dc:creator>Microsoft Office User</dc:creator>
  <cp:lastModifiedBy>Microsoft Office User</cp:lastModifiedBy>
  <cp:revision>1</cp:revision>
  <dcterms:created xsi:type="dcterms:W3CDTF">2016-12-23T19:19:02Z</dcterms:created>
  <dcterms:modified xsi:type="dcterms:W3CDTF">2016-12-23T19:19:28Z</dcterms:modified>
</cp:coreProperties>
</file>