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handoutMasterIdLst>
    <p:handoutMasterId r:id="rId25"/>
  </p:handoutMasterIdLst>
  <p:sldIdLst>
    <p:sldId id="256" r:id="rId2"/>
    <p:sldId id="293" r:id="rId3"/>
    <p:sldId id="294" r:id="rId4"/>
    <p:sldId id="371" r:id="rId5"/>
    <p:sldId id="296" r:id="rId6"/>
    <p:sldId id="297" r:id="rId7"/>
    <p:sldId id="298" r:id="rId8"/>
    <p:sldId id="299" r:id="rId9"/>
    <p:sldId id="300" r:id="rId10"/>
    <p:sldId id="301" r:id="rId11"/>
    <p:sldId id="397" r:id="rId12"/>
    <p:sldId id="398" r:id="rId13"/>
    <p:sldId id="399" r:id="rId14"/>
    <p:sldId id="400" r:id="rId15"/>
    <p:sldId id="305" r:id="rId16"/>
    <p:sldId id="408" r:id="rId17"/>
    <p:sldId id="409" r:id="rId18"/>
    <p:sldId id="306" r:id="rId19"/>
    <p:sldId id="410" r:id="rId20"/>
    <p:sldId id="414" r:id="rId21"/>
    <p:sldId id="415" r:id="rId22"/>
    <p:sldId id="41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718" autoAdjust="0"/>
  </p:normalViewPr>
  <p:slideViewPr>
    <p:cSldViewPr>
      <p:cViewPr varScale="1">
        <p:scale>
          <a:sx n="70" d="100"/>
          <a:sy n="70" d="100"/>
        </p:scale>
        <p:origin x="1380" y="72"/>
      </p:cViewPr>
      <p:guideLst>
        <p:guide orient="horz" pos="2160"/>
        <p:guide pos="2880"/>
      </p:guideLst>
    </p:cSldViewPr>
  </p:slideViewPr>
  <p:outlineViewPr>
    <p:cViewPr>
      <p:scale>
        <a:sx n="33" d="100"/>
        <a:sy n="33" d="100"/>
      </p:scale>
      <p:origin x="0" y="481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77F4C40-2E29-4D4B-8559-5D7FF234352B}" type="datetimeFigureOut">
              <a:rPr lang="en-US"/>
              <a:pPr>
                <a:defRPr/>
              </a:pPr>
              <a:t>14-Mar-13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12F7568-4CE5-445B-9E16-5BFACA19DDE8}" type="slidenum">
              <a:rPr lang="en-US"/>
              <a:pPr>
                <a:defRPr/>
              </a:pPr>
              <a:t>‹#›</a:t>
            </a:fld>
            <a:endParaRPr lang="en-US"/>
          </a:p>
        </p:txBody>
      </p:sp>
    </p:spTree>
    <p:extLst>
      <p:ext uri="{BB962C8B-B14F-4D97-AF65-F5344CB8AC3E}">
        <p14:creationId xmlns:p14="http://schemas.microsoft.com/office/powerpoint/2010/main" val="2792073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850EEE2-EE9D-402E-852E-8D6976546BC9}" type="datetimeFigureOut">
              <a:rPr lang="en-US"/>
              <a:pPr>
                <a:defRPr/>
              </a:pPr>
              <a:t>14-Mar-13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FAB6427-F687-4121-9CD7-7AFF4B40AA66}" type="slidenum">
              <a:rPr lang="en-US"/>
              <a:pPr>
                <a:defRPr/>
              </a:pPr>
              <a:t>‹#›</a:t>
            </a:fld>
            <a:endParaRPr lang="en-US"/>
          </a:p>
        </p:txBody>
      </p:sp>
    </p:spTree>
    <p:extLst>
      <p:ext uri="{BB962C8B-B14F-4D97-AF65-F5344CB8AC3E}">
        <p14:creationId xmlns:p14="http://schemas.microsoft.com/office/powerpoint/2010/main" val="26339028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A697C6-D26F-42B8-9B04-4C5E1739E175}"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2236859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9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771B26-F0D9-411D-B30A-93D26B5CF52E}"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2853072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211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32536C-FCB4-4CB8-A886-C2FAB27B0B0F}"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2817972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9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E4EB8C-F9F1-4771-9486-5452DC2FC962}"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2912890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CC2C16-11CD-4F1F-9B5F-8425586BA42A}"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3384601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5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5ED322-257F-45A3-9BAC-11AE9742CEA4}"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58577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6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33B21A-2BF8-4A16-92BB-CD39DA08FDDA}"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2281295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0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A00142-27B7-44B3-B1C4-E80C3703F9D4}"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81354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1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52C30F-F889-4FD5-99AE-4EC266F981A0}"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4085897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2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27B127-CA77-4769-B286-2D28263F6468}"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2005025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9CB4FD-B341-4FA3-A71A-1CA6A721C408}"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1873525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7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7452E4-955C-4187-8B41-BF87698D078C}"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750886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8"/>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Action Button: Forward or Next 10">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29"/>
          <p:cNvSpPr>
            <a:spLocks noGrp="1"/>
          </p:cNvSpPr>
          <p:nvPr>
            <p:ph type="dt" sz="half" idx="10"/>
          </p:nvPr>
        </p:nvSpPr>
        <p:spPr/>
        <p:txBody>
          <a:bodyPr/>
          <a:lstStyle>
            <a:lvl1pPr>
              <a:defRPr>
                <a:solidFill>
                  <a:srgbClr val="FFFFFF"/>
                </a:solidFill>
              </a:defRPr>
            </a:lvl1pPr>
            <a:extLst/>
          </a:lstStyle>
          <a:p>
            <a:pPr>
              <a:defRPr/>
            </a:pPr>
            <a:fld id="{EFC06B34-DA0C-4FFB-A1F7-40A1C1D1F3B9}" type="datetime1">
              <a:rPr lang="en-US"/>
              <a:pPr>
                <a:defRPr/>
              </a:pPr>
              <a:t>14-Mar-13</a:t>
            </a:fld>
            <a:endParaRPr lang="en-US"/>
          </a:p>
        </p:txBody>
      </p:sp>
      <p:sp>
        <p:nvSpPr>
          <p:cNvPr id="13" name="Slide Number Placeholder 26"/>
          <p:cNvSpPr>
            <a:spLocks noGrp="1"/>
          </p:cNvSpPr>
          <p:nvPr>
            <p:ph type="sldNum" sz="quarter" idx="11"/>
          </p:nvPr>
        </p:nvSpPr>
        <p:spPr/>
        <p:txBody>
          <a:bodyPr/>
          <a:lstStyle>
            <a:lvl1pPr>
              <a:defRPr>
                <a:solidFill>
                  <a:srgbClr val="FFFFFF"/>
                </a:solidFill>
              </a:defRPr>
            </a:lvl1pPr>
            <a:extLst/>
          </a:lstStyle>
          <a:p>
            <a:pPr>
              <a:defRPr/>
            </a:pPr>
            <a:fld id="{C9C93A23-85C1-48D5-A9FD-5D12B60EDB7F}" type="slidenum">
              <a:rPr lang="en-US"/>
              <a:pPr>
                <a:defRPr/>
              </a:pPr>
              <a:t>‹#›</a:t>
            </a:fld>
            <a:endParaRPr lang="en-US"/>
          </a:p>
        </p:txBody>
      </p:sp>
      <p:sp>
        <p:nvSpPr>
          <p:cNvPr id="14" name="Footer Placeholder 18"/>
          <p:cNvSpPr>
            <a:spLocks noGrp="1"/>
          </p:cNvSpPr>
          <p:nvPr>
            <p:ph type="ftr" sz="quarter" idx="12"/>
          </p:nvPr>
        </p:nvSpPr>
        <p:spPr>
          <a:xfrm>
            <a:off x="2743200" y="6408738"/>
            <a:ext cx="3987800" cy="365125"/>
          </a:xfrm>
        </p:spPr>
        <p:txBody>
          <a:bodyPr/>
          <a:lstStyle>
            <a:lvl1pPr>
              <a:defRPr>
                <a:solidFill>
                  <a:schemeClr val="accent1">
                    <a:tint val="20000"/>
                  </a:schemeClr>
                </a:solidFill>
              </a:defRPr>
            </a:lvl1pPr>
            <a:extLst/>
          </a:lstStyle>
          <a:p>
            <a:pPr>
              <a:defRPr/>
            </a:pPr>
            <a:r>
              <a:rPr lang="en-US"/>
              <a:t>© Copyright 1992-2012 by Pearson Education, Inc. All Rights Reserved.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F9AF1C7-1717-4B36-9909-392EBCE697DF}" type="datetime1">
              <a:rPr lang="en-US"/>
              <a:pPr>
                <a:defRPr/>
              </a:pPr>
              <a:t>14-Mar-13</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Copyright 1992-2012 by Pearson Education,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506DF142-5A51-4DE2-AA35-E93457305F9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4D47F6F-0219-4AB6-BC28-2754B0924BEA}" type="datetime1">
              <a:rPr lang="en-US"/>
              <a:pPr>
                <a:defRPr/>
              </a:pPr>
              <a:t>14-Mar-13</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Copyright 1992-2012 by Pearson Education,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F081CE3B-8AC2-47CE-8E23-6F12F5B61F4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lvl2pP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CB4E7DB2-1755-44A6-9249-DBEBD059FE13}" type="datetime1">
              <a:rPr lang="en-US"/>
              <a:pPr>
                <a:defRPr/>
              </a:pPr>
              <a:t>14-Mar-13</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Copyright 1992-2012 by Pearson Education,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35DFC9EA-B965-4EC5-A8D1-2B58BAC9A4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Action Button: Forward or Next 4">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p:txBody>
          <a:bodyPr/>
          <a:lstStyle>
            <a:lvl2pPr>
              <a:buFont typeface="Wingdings" pitchFamily="2" charset="2"/>
              <a:buChar char="§"/>
              <a:defRPr/>
            </a:lvl2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a:lvl1pPr>
            <a:extLst/>
          </a:lstStyle>
          <a:p>
            <a:pPr>
              <a:defRPr/>
            </a:pPr>
            <a:fld id="{C59A30D8-3DAD-467F-9F0E-F2FB613D4201}" type="datetime1">
              <a:rPr lang="en-US"/>
              <a:pPr>
                <a:defRPr/>
              </a:pPr>
              <a:t>14-Mar-13</a:t>
            </a:fld>
            <a:endParaRPr lang="en-US"/>
          </a:p>
        </p:txBody>
      </p:sp>
      <p:sp>
        <p:nvSpPr>
          <p:cNvPr id="8" name="Footer Placeholder 4"/>
          <p:cNvSpPr>
            <a:spLocks noGrp="1"/>
          </p:cNvSpPr>
          <p:nvPr>
            <p:ph type="ftr" sz="quarter" idx="11"/>
          </p:nvPr>
        </p:nvSpPr>
        <p:spPr>
          <a:xfrm>
            <a:off x="4114800" y="6408738"/>
            <a:ext cx="2616200" cy="365125"/>
          </a:xfrm>
        </p:spPr>
        <p:txBody>
          <a:bodyPr/>
          <a:lstStyle>
            <a:lvl1pPr>
              <a:defRPr/>
            </a:lvl1pPr>
            <a:extLst/>
          </a:lstStyle>
          <a:p>
            <a:pPr>
              <a:defRPr/>
            </a:pPr>
            <a:r>
              <a:rPr lang="en-US"/>
              <a:t>© Copyright 1992-2012 by Pearson Education, Inc. All Rights Reserved.</a:t>
            </a:r>
          </a:p>
        </p:txBody>
      </p:sp>
      <p:sp>
        <p:nvSpPr>
          <p:cNvPr id="9" name="Slide Number Placeholder 5"/>
          <p:cNvSpPr>
            <a:spLocks noGrp="1"/>
          </p:cNvSpPr>
          <p:nvPr>
            <p:ph type="sldNum" sz="quarter" idx="12"/>
          </p:nvPr>
        </p:nvSpPr>
        <p:spPr/>
        <p:txBody>
          <a:bodyPr/>
          <a:lstStyle>
            <a:lvl1pPr>
              <a:defRPr/>
            </a:lvl1pPr>
            <a:extLst/>
          </a:lstStyle>
          <a:p>
            <a:pPr>
              <a:defRPr/>
            </a:pPr>
            <a:fld id="{28A6A423-5752-493F-A221-4ABAEE991FD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136E821F-38BA-4084-837D-E26F8B084DCE}" type="datetime1">
              <a:rPr lang="en-US"/>
              <a:pPr>
                <a:defRPr/>
              </a:pPr>
              <a:t>14-Mar-13</a:t>
            </a:fld>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a:t>© Copyright 1992-2012 by Pearson Education, Inc. All Rights Reserved.</a:t>
            </a:r>
          </a:p>
        </p:txBody>
      </p:sp>
      <p:sp>
        <p:nvSpPr>
          <p:cNvPr id="8" name="Slide Number Placeholder 5"/>
          <p:cNvSpPr>
            <a:spLocks noGrp="1"/>
          </p:cNvSpPr>
          <p:nvPr>
            <p:ph type="sldNum" sz="quarter" idx="12"/>
          </p:nvPr>
        </p:nvSpPr>
        <p:spPr/>
        <p:txBody>
          <a:bodyPr/>
          <a:lstStyle>
            <a:lvl1pPr>
              <a:defRPr/>
            </a:lvl1pPr>
            <a:extLst/>
          </a:lstStyle>
          <a:p>
            <a:pPr>
              <a:defRPr/>
            </a:pPr>
            <a:fld id="{2E8CEDE3-B115-4B51-AEED-72AFE4C6830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AE9F0BAC-F3AC-4E48-A9C3-16C6133C0680}" type="datetime1">
              <a:rPr lang="en-US"/>
              <a:pPr>
                <a:defRPr/>
              </a:pPr>
              <a:t>14-Mar-13</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Copyright 1992-2012 by Pearson Education, Inc. All Rights Reserved.</a:t>
            </a:r>
          </a:p>
        </p:txBody>
      </p:sp>
      <p:sp>
        <p:nvSpPr>
          <p:cNvPr id="7" name="Slide Number Placeholder 6"/>
          <p:cNvSpPr>
            <a:spLocks noGrp="1"/>
          </p:cNvSpPr>
          <p:nvPr>
            <p:ph type="sldNum" sz="quarter" idx="12"/>
          </p:nvPr>
        </p:nvSpPr>
        <p:spPr/>
        <p:txBody>
          <a:bodyPr/>
          <a:lstStyle>
            <a:lvl1pPr>
              <a:defRPr/>
            </a:lvl1pPr>
            <a:extLst/>
          </a:lstStyle>
          <a:p>
            <a:pPr>
              <a:defRPr/>
            </a:pPr>
            <a:fld id="{6B670852-D652-446E-95B4-A778065741C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8AEF0DF2-FFD0-4E54-B507-93A3273758E5}" type="datetime1">
              <a:rPr lang="en-US"/>
              <a:pPr>
                <a:defRPr/>
              </a:pPr>
              <a:t>14-Mar-13</a:t>
            </a:fld>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a:t>© Copyright 1992-2012 by Pearson Education, Inc. All Rights Reserved.</a:t>
            </a:r>
          </a:p>
        </p:txBody>
      </p:sp>
      <p:sp>
        <p:nvSpPr>
          <p:cNvPr id="9" name="Slide Number Placeholder 8"/>
          <p:cNvSpPr>
            <a:spLocks noGrp="1"/>
          </p:cNvSpPr>
          <p:nvPr>
            <p:ph type="sldNum" sz="quarter" idx="12"/>
          </p:nvPr>
        </p:nvSpPr>
        <p:spPr/>
        <p:txBody>
          <a:bodyPr/>
          <a:lstStyle>
            <a:lvl1pPr>
              <a:defRPr/>
            </a:lvl1pPr>
            <a:extLst/>
          </a:lstStyle>
          <a:p>
            <a:pPr>
              <a:defRPr/>
            </a:pPr>
            <a:fld id="{5E4A380F-6EB8-4A94-B2C6-231F5940331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E6599E6C-ED33-4909-BCAA-9DBAF0FC22F4}" type="datetime1">
              <a:rPr lang="en-US"/>
              <a:pPr>
                <a:defRPr/>
              </a:pPr>
              <a:t>14-Mar-13</a:t>
            </a:fld>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a:t>© Copyright 1992-2012 by Pearson Education, Inc. All Rights Reserved.</a:t>
            </a:r>
          </a:p>
        </p:txBody>
      </p:sp>
      <p:sp>
        <p:nvSpPr>
          <p:cNvPr id="5" name="Slide Number Placeholder 4"/>
          <p:cNvSpPr>
            <a:spLocks noGrp="1"/>
          </p:cNvSpPr>
          <p:nvPr>
            <p:ph type="sldNum" sz="quarter" idx="12"/>
          </p:nvPr>
        </p:nvSpPr>
        <p:spPr/>
        <p:txBody>
          <a:bodyPr/>
          <a:lstStyle>
            <a:lvl1pPr>
              <a:defRPr/>
            </a:lvl1pPr>
            <a:extLst/>
          </a:lstStyle>
          <a:p>
            <a:pPr>
              <a:defRPr/>
            </a:pPr>
            <a:fld id="{FD346D7A-BA64-4949-904E-CCFD798A5BB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C85CCC8-ED9E-4C47-9238-8C886B75D070}" type="datetime1">
              <a:rPr lang="en-US"/>
              <a:pPr>
                <a:defRPr/>
              </a:pPr>
              <a:t>14-Mar-13</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 Copyright 1992-2012 by Pearson Education, Inc. All Rights Reserved.</a:t>
            </a:r>
          </a:p>
        </p:txBody>
      </p:sp>
      <p:sp>
        <p:nvSpPr>
          <p:cNvPr id="4" name="Slide Number Placeholder 17"/>
          <p:cNvSpPr>
            <a:spLocks noGrp="1"/>
          </p:cNvSpPr>
          <p:nvPr>
            <p:ph type="sldNum" sz="quarter" idx="12"/>
          </p:nvPr>
        </p:nvSpPr>
        <p:spPr/>
        <p:txBody>
          <a:bodyPr/>
          <a:lstStyle>
            <a:lvl1pPr>
              <a:defRPr/>
            </a:lvl1pPr>
          </a:lstStyle>
          <a:p>
            <a:pPr>
              <a:defRPr/>
            </a:pPr>
            <a:fld id="{698E6904-476B-4DB5-AC72-EAE0077B2A7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extLst/>
          </a:lstStyle>
          <a:p>
            <a:pPr>
              <a:defRPr/>
            </a:pPr>
            <a:fld id="{F0743329-0111-4D17-962E-7683EAC704DF}" type="datetime1">
              <a:rPr lang="en-US"/>
              <a:pPr>
                <a:defRPr/>
              </a:pPr>
              <a:t>14-Mar-13</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Copyright 1992-2012 by Pearson Education, Inc. All Rights Reserved.</a:t>
            </a:r>
          </a:p>
        </p:txBody>
      </p:sp>
      <p:sp>
        <p:nvSpPr>
          <p:cNvPr id="7" name="Slide Number Placeholder 6"/>
          <p:cNvSpPr>
            <a:spLocks noGrp="1"/>
          </p:cNvSpPr>
          <p:nvPr>
            <p:ph type="sldNum" sz="quarter" idx="12"/>
          </p:nvPr>
        </p:nvSpPr>
        <p:spPr/>
        <p:txBody>
          <a:bodyPr/>
          <a:lstStyle>
            <a:lvl1pPr>
              <a:defRPr/>
            </a:lvl1pPr>
            <a:extLst/>
          </a:lstStyle>
          <a:p>
            <a:pPr>
              <a:defRPr/>
            </a:pPr>
            <a:fld id="{D283A5AB-6EEB-4D43-840E-51DE1EEF8DC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72D24EF1-5819-4CE1-A856-F12FFC8E2C3C}" type="datetime1">
              <a:rPr lang="en-US"/>
              <a:pPr>
                <a:defRPr/>
              </a:pPr>
              <a:t>14-Mar-13</a:t>
            </a:fld>
            <a:endParaRPr lang="en-US"/>
          </a:p>
        </p:txBody>
      </p:sp>
      <p:sp>
        <p:nvSpPr>
          <p:cNvPr id="12" name="Footer Placeholder 5"/>
          <p:cNvSpPr>
            <a:spLocks noGrp="1"/>
          </p:cNvSpPr>
          <p:nvPr>
            <p:ph type="ftr" sz="quarter" idx="11"/>
          </p:nvPr>
        </p:nvSpPr>
        <p:spPr>
          <a:xfrm>
            <a:off x="4379913" y="6408738"/>
            <a:ext cx="2351087" cy="365125"/>
          </a:xfrm>
        </p:spPr>
        <p:txBody>
          <a:bodyPr/>
          <a:lstStyle>
            <a:lvl1pPr>
              <a:defRPr>
                <a:solidFill>
                  <a:schemeClr val="tx1"/>
                </a:solidFill>
              </a:defRPr>
            </a:lvl1pPr>
            <a:extLst/>
          </a:lstStyle>
          <a:p>
            <a:pPr>
              <a:defRPr/>
            </a:pPr>
            <a:r>
              <a:rPr lang="en-US"/>
              <a:t>© Copyright 1992-2012 by Pearson Education, Inc. All Rights Reserved.</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E4D2702B-A19F-455F-87B5-4E64C41066F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09B571D4-26F0-4FB4-8F85-060A1E553FB3}" type="datetime1">
              <a:rPr lang="en-US"/>
              <a:pPr>
                <a:defRPr/>
              </a:pPr>
              <a:t>14-Mar-13</a:t>
            </a:fld>
            <a:endParaRPr lang="en-US"/>
          </a:p>
        </p:txBody>
      </p:sp>
      <p:sp>
        <p:nvSpPr>
          <p:cNvPr id="22" name="Footer Placeholder 21"/>
          <p:cNvSpPr>
            <a:spLocks noGrp="1"/>
          </p:cNvSpPr>
          <p:nvPr>
            <p:ph type="ftr" sz="quarter" idx="3"/>
          </p:nvPr>
        </p:nvSpPr>
        <p:spPr>
          <a:xfrm>
            <a:off x="3962400" y="6408738"/>
            <a:ext cx="2768600"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r>
              <a:rPr lang="en-US"/>
              <a:t>© Copyright 1992-2012 by Pearson Education, Inc. All Rights Reserved.</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5DBD327A-C85B-4D83-8605-404B0C55AA12}" type="slidenum">
              <a:rPr lang="en-US"/>
              <a:pPr>
                <a:defRPr/>
              </a:pPr>
              <a:t>‹#›</a:t>
            </a:fld>
            <a:endParaRPr lang="en-US"/>
          </a:p>
        </p:txBody>
      </p:sp>
      <p:sp>
        <p:nvSpPr>
          <p:cNvPr id="11" name="Action Button: Back or Previous 10">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6" name="Action Button: Forward or Next 15">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22" r:id="rId7"/>
    <p:sldLayoutId id="2147483732" r:id="rId8"/>
    <p:sldLayoutId id="2147483733" r:id="rId9"/>
    <p:sldLayoutId id="2147483723" r:id="rId10"/>
    <p:sldLayoutId id="2147483724" r:id="rId11"/>
    <p:sldLayoutId id="2147483725" r:id="rId12"/>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defRPr sz="1900" kern="1200">
          <a:solidFill>
            <a:schemeClr val="tx1"/>
          </a:solidFill>
          <a:latin typeface="+mn-lt"/>
          <a:ea typeface="+mn-ea"/>
          <a:cs typeface="+mn-cs"/>
        </a:defRPr>
      </a:lvl4pPr>
      <a:lvl5pPr marL="1143000" indent="-228600" algn="l" rtl="0" eaLnBrk="0" fontAlgn="base" hangingPunct="0">
        <a:spcBef>
          <a:spcPts val="350"/>
        </a:spcBef>
        <a:spcAft>
          <a:spcPct val="0"/>
        </a:spcAft>
        <a:buClr>
          <a:schemeClr val="accent2"/>
        </a:buClr>
        <a:defRPr sz="19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dirty="0" smtClean="0">
                <a:solidFill>
                  <a:srgbClr val="3380E6"/>
                </a:solidFill>
                <a:latin typeface="Goudy Sans Medium"/>
              </a:rPr>
              <a:t>Chapter 10</a:t>
            </a:r>
            <a:br>
              <a:rPr lang="en-US" dirty="0" smtClean="0">
                <a:solidFill>
                  <a:srgbClr val="3380E6"/>
                </a:solidFill>
                <a:latin typeface="Goudy Sans Medium"/>
              </a:rPr>
            </a:br>
            <a:r>
              <a:rPr lang="en-US" dirty="0" smtClean="0">
                <a:solidFill>
                  <a:srgbClr val="3380E6"/>
                </a:solidFill>
                <a:latin typeface="Goudy Sans Medium"/>
              </a:rPr>
              <a:t>Object-Oriented Programming: Polymorphism</a:t>
            </a:r>
          </a:p>
        </p:txBody>
      </p:sp>
      <p:sp>
        <p:nvSpPr>
          <p:cNvPr id="10243" name="Subtitle 3"/>
          <p:cNvSpPr>
            <a:spLocks noGrp="1"/>
          </p:cNvSpPr>
          <p:nvPr>
            <p:ph type="subTitle" idx="1"/>
          </p:nvPr>
        </p:nvSpPr>
        <p:spPr>
          <a:xfrm>
            <a:off x="685800" y="3611563"/>
            <a:ext cx="7772400" cy="1200150"/>
          </a:xfrm>
        </p:spPr>
        <p:txBody>
          <a:bodyPr/>
          <a:lstStyle/>
          <a:p>
            <a:pPr marR="0" eaLnBrk="1" hangingPunct="1"/>
            <a:r>
              <a:rPr lang="en-US" dirty="0" smtClean="0"/>
              <a:t>Java™ How to Program, 9/e</a:t>
            </a:r>
          </a:p>
          <a:p>
            <a:pPr marR="0" eaLnBrk="1" hangingPunct="1"/>
            <a:r>
              <a:rPr lang="en-US" dirty="0" smtClean="0"/>
              <a:t>Presented by: Dr</a:t>
            </a:r>
            <a:r>
              <a:rPr lang="en-US" smtClean="0"/>
              <a:t>. Reyes </a:t>
            </a:r>
            <a:r>
              <a:rPr lang="en-US" dirty="0" smtClean="0"/>
              <a:t>Álamo </a:t>
            </a:r>
          </a:p>
        </p:txBody>
      </p:sp>
      <p:sp>
        <p:nvSpPr>
          <p:cNvPr id="4" name="Footer Placeholder 3"/>
          <p:cNvSpPr>
            <a:spLocks noGrp="1"/>
          </p:cNvSpPr>
          <p:nvPr>
            <p:ph type="ftr" sz="quarter" idx="12"/>
          </p:nvPr>
        </p:nvSpPr>
        <p:spPr/>
        <p:txBody>
          <a:bodyPr/>
          <a:lstStyle/>
          <a:p>
            <a:pPr>
              <a:defRPr/>
            </a:pPr>
            <a:r>
              <a:rPr lang="en-US"/>
              <a:t>© Copyright 1992-2012 by Pearson Education, Inc. All Rights Reserved.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59D9B3"/>
                </a:solidFill>
                <a:latin typeface="Arial"/>
              </a:rPr>
              <a:t>10.7.3 </a:t>
            </a:r>
            <a:r>
              <a:rPr lang="en-US" smtClean="0">
                <a:solidFill>
                  <a:srgbClr val="33B38C"/>
                </a:solidFill>
                <a:latin typeface="Goudy Sans Medium"/>
              </a:rPr>
              <a:t>Class </a:t>
            </a:r>
            <a:r>
              <a:rPr lang="en-US" smtClean="0">
                <a:solidFill>
                  <a:srgbClr val="33B38C"/>
                </a:solidFill>
                <a:latin typeface="Lucida Console"/>
              </a:rPr>
              <a:t>Invoice</a:t>
            </a:r>
            <a:r>
              <a:rPr lang="en-US" smtClean="0">
                <a:solidFill>
                  <a:srgbClr val="33B38C"/>
                </a:solidFill>
                <a:latin typeface="Goudy Sans Medium"/>
              </a:rPr>
              <a:t> </a:t>
            </a:r>
          </a:p>
        </p:txBody>
      </p:sp>
      <p:sp>
        <p:nvSpPr>
          <p:cNvPr id="105475" name="Text Placeholder 2"/>
          <p:cNvSpPr>
            <a:spLocks noGrp="1"/>
          </p:cNvSpPr>
          <p:nvPr>
            <p:ph type="body" idx="1"/>
          </p:nvPr>
        </p:nvSpPr>
        <p:spPr/>
        <p:txBody>
          <a:bodyPr/>
          <a:lstStyle/>
          <a:p>
            <a:pPr eaLnBrk="1" hangingPunct="1"/>
            <a:r>
              <a:rPr lang="en-US" b="1" dirty="0" smtClean="0">
                <a:solidFill>
                  <a:srgbClr val="000000"/>
                </a:solidFill>
                <a:latin typeface="Times New Roman" pitchFamily="18" charset="0"/>
              </a:rPr>
              <a:t>Java</a:t>
            </a:r>
            <a:r>
              <a:rPr lang="en-US" dirty="0" smtClean="0">
                <a:solidFill>
                  <a:srgbClr val="000000"/>
                </a:solidFill>
                <a:latin typeface="Times New Roman" pitchFamily="18" charset="0"/>
              </a:rPr>
              <a:t> does not allow subclasses to inherit from more than one superclass, but it allows a class to inherit from one superclass </a:t>
            </a:r>
            <a:r>
              <a:rPr lang="en-US" b="1" i="1" dirty="0" smtClean="0">
                <a:solidFill>
                  <a:srgbClr val="000000"/>
                </a:solidFill>
                <a:latin typeface="Times New Roman" pitchFamily="18" charset="0"/>
              </a:rPr>
              <a:t>and implement </a:t>
            </a:r>
            <a:r>
              <a:rPr lang="en-US" sz="3200" b="1" i="1" dirty="0" smtClean="0">
                <a:solidFill>
                  <a:srgbClr val="000000"/>
                </a:solidFill>
                <a:latin typeface="Times New Roman" pitchFamily="18" charset="0"/>
              </a:rPr>
              <a:t>as many </a:t>
            </a:r>
            <a:r>
              <a:rPr lang="en-US" b="1" i="1" dirty="0" smtClean="0">
                <a:solidFill>
                  <a:srgbClr val="000000"/>
                </a:solidFill>
                <a:latin typeface="Times New Roman" pitchFamily="18" charset="0"/>
              </a:rPr>
              <a:t>interfaces as it needs</a:t>
            </a:r>
            <a:r>
              <a:rPr lang="en-US" dirty="0" smtClean="0">
                <a:solidFill>
                  <a:srgbClr val="000000"/>
                </a:solidFill>
                <a:latin typeface="Times New Roman" pitchFamily="18" charset="0"/>
              </a:rPr>
              <a:t>. </a:t>
            </a:r>
          </a:p>
          <a:p>
            <a:pPr eaLnBrk="1" hangingPunct="1"/>
            <a:r>
              <a:rPr lang="en-US" dirty="0" smtClean="0">
                <a:solidFill>
                  <a:srgbClr val="000000"/>
                </a:solidFill>
                <a:latin typeface="Times New Roman" pitchFamily="18" charset="0"/>
              </a:rPr>
              <a:t>To implement more than one interface, use a comma-separated list of interface names after keyword </a:t>
            </a:r>
            <a:r>
              <a:rPr lang="en-US" dirty="0" smtClean="0">
                <a:solidFill>
                  <a:srgbClr val="000000"/>
                </a:solidFill>
                <a:latin typeface="Lucida Console" pitchFamily="49" charset="0"/>
              </a:rPr>
              <a:t>implements</a:t>
            </a:r>
            <a:r>
              <a:rPr lang="en-US" dirty="0" smtClean="0">
                <a:solidFill>
                  <a:srgbClr val="000000"/>
                </a:solidFill>
                <a:latin typeface="Times New Roman" pitchFamily="18" charset="0"/>
              </a:rPr>
              <a:t> in the class declaration, as in:</a:t>
            </a:r>
          </a:p>
          <a:p>
            <a:pPr lvl="2" eaLnBrk="1" hangingPunct="1">
              <a:buFont typeface="Wingdings 2" pitchFamily="18" charset="2"/>
              <a:buNone/>
            </a:pPr>
            <a:r>
              <a:rPr lang="en-US" dirty="0" smtClean="0">
                <a:solidFill>
                  <a:srgbClr val="000000"/>
                </a:solidFill>
                <a:latin typeface="Lucida Console" pitchFamily="49" charset="0"/>
              </a:rPr>
              <a:t>	public class </a:t>
            </a:r>
            <a:r>
              <a:rPr lang="en-US" i="1" dirty="0" err="1" smtClean="0">
                <a:solidFill>
                  <a:srgbClr val="000000"/>
                </a:solidFill>
                <a:latin typeface="AGaramond" pitchFamily="50" charset="0"/>
              </a:rPr>
              <a:t>ClassName</a:t>
            </a:r>
            <a:r>
              <a:rPr lang="en-US" i="1" dirty="0" smtClean="0">
                <a:solidFill>
                  <a:srgbClr val="000000"/>
                </a:solidFill>
                <a:latin typeface="Lucida Console" pitchFamily="49" charset="0"/>
              </a:rPr>
              <a:t> </a:t>
            </a:r>
            <a:r>
              <a:rPr lang="en-US" dirty="0" smtClean="0">
                <a:solidFill>
                  <a:srgbClr val="000000"/>
                </a:solidFill>
                <a:latin typeface="Lucida Console" pitchFamily="49" charset="0"/>
              </a:rPr>
              <a:t>extends </a:t>
            </a:r>
            <a:r>
              <a:rPr lang="en-US" i="1" dirty="0" err="1" smtClean="0">
                <a:solidFill>
                  <a:srgbClr val="000000"/>
                </a:solidFill>
                <a:latin typeface="AGaramond" pitchFamily="50" charset="0"/>
              </a:rPr>
              <a:t>SuperclassName</a:t>
            </a:r>
            <a:r>
              <a:rPr lang="en-US" i="1" dirty="0" smtClean="0">
                <a:solidFill>
                  <a:srgbClr val="000000"/>
                </a:solidFill>
                <a:latin typeface="Lucida Console" pitchFamily="49" charset="0"/>
              </a:rPr>
              <a:t> </a:t>
            </a:r>
            <a:br>
              <a:rPr lang="en-US" i="1" dirty="0" smtClean="0">
                <a:solidFill>
                  <a:srgbClr val="000000"/>
                </a:solidFill>
                <a:latin typeface="Lucida Console" pitchFamily="49" charset="0"/>
              </a:rPr>
            </a:br>
            <a:r>
              <a:rPr lang="en-US" i="1" dirty="0" smtClean="0">
                <a:solidFill>
                  <a:srgbClr val="000000"/>
                </a:solidFill>
                <a:latin typeface="Lucida Console" pitchFamily="49" charset="0"/>
              </a:rPr>
              <a:t>   </a:t>
            </a:r>
            <a:r>
              <a:rPr lang="en-US" dirty="0" smtClean="0">
                <a:solidFill>
                  <a:srgbClr val="000000"/>
                </a:solidFill>
                <a:latin typeface="Lucida Console" pitchFamily="49" charset="0"/>
              </a:rPr>
              <a:t>implements </a:t>
            </a:r>
            <a:r>
              <a:rPr lang="en-US" i="1" dirty="0" err="1" smtClean="0">
                <a:solidFill>
                  <a:srgbClr val="000000"/>
                </a:solidFill>
                <a:latin typeface="AGaramond" pitchFamily="50" charset="0"/>
              </a:rPr>
              <a:t>FirstInterface</a:t>
            </a:r>
            <a:r>
              <a:rPr lang="en-US" dirty="0" smtClean="0">
                <a:solidFill>
                  <a:srgbClr val="000000"/>
                </a:solidFill>
                <a:latin typeface="Lucida Console" pitchFamily="49" charset="0"/>
              </a:rPr>
              <a:t>,</a:t>
            </a:r>
            <a:r>
              <a:rPr lang="en-US" i="1" dirty="0" smtClean="0">
                <a:solidFill>
                  <a:srgbClr val="000000"/>
                </a:solidFill>
                <a:latin typeface="Lucida Console" pitchFamily="49" charset="0"/>
              </a:rPr>
              <a:t> </a:t>
            </a:r>
            <a:r>
              <a:rPr lang="en-US" i="1" dirty="0" err="1" smtClean="0">
                <a:solidFill>
                  <a:srgbClr val="000000"/>
                </a:solidFill>
                <a:latin typeface="AGaramond" pitchFamily="50" charset="0"/>
              </a:rPr>
              <a:t>SecondInterface</a:t>
            </a:r>
            <a:r>
              <a:rPr lang="en-US" dirty="0" smtClean="0">
                <a:solidFill>
                  <a:srgbClr val="000000"/>
                </a:solidFill>
                <a:latin typeface="Lucida Console" pitchFamily="49" charset="0"/>
              </a:rPr>
              <a:t>, </a:t>
            </a:r>
            <a:r>
              <a:rPr lang="en-US" dirty="0" smtClean="0">
                <a:solidFill>
                  <a:srgbClr val="000000"/>
                </a:solidFill>
                <a:latin typeface="AGaramond" pitchFamily="50" charset="0"/>
              </a:rPr>
              <a:t>…</a:t>
            </a:r>
            <a:endParaRPr lang="en-US" dirty="0" smtClean="0">
              <a:solidFill>
                <a:srgbClr val="000000"/>
              </a:solidFill>
              <a:latin typeface="Lucida Console" pitchFamily="49" charset="0"/>
            </a:endParaRPr>
          </a:p>
        </p:txBody>
      </p:sp>
      <p:sp>
        <p:nvSpPr>
          <p:cNvPr id="4" name="Footer Placeholder 3"/>
          <p:cNvSpPr>
            <a:spLocks noGrp="1"/>
          </p:cNvSpPr>
          <p:nvPr>
            <p:ph type="ftr" sz="quarter" idx="11"/>
          </p:nvPr>
        </p:nvSpPr>
        <p:spPr/>
        <p:txBody>
          <a:bodyPr/>
          <a:lstStyle/>
          <a:p>
            <a:pPr>
              <a:defRPr/>
            </a:pPr>
            <a:r>
              <a:rPr lang="en-US"/>
              <a:t>© Copyright 1992-2012 by Pearson Education, Inc. All Rights Reserved.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1" descr="ch10imageslides_Page_51.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 descr="ch10imageslides_Page_52.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 descr="ch10imageslides_Page_53.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1" descr="ch10imageslides_Page_54.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rmAutofit fontScale="90000"/>
          </a:bodyPr>
          <a:lstStyle/>
          <a:p>
            <a:pPr eaLnBrk="1" fontAlgn="auto" hangingPunct="1">
              <a:spcAft>
                <a:spcPts val="0"/>
              </a:spcAft>
              <a:defRPr/>
            </a:pPr>
            <a:r>
              <a:rPr lang="en-US" dirty="0" smtClean="0">
                <a:solidFill>
                  <a:srgbClr val="59D9B3"/>
                </a:solidFill>
                <a:latin typeface="Arial"/>
              </a:rPr>
              <a:t>10.7.6 </a:t>
            </a:r>
            <a:r>
              <a:rPr lang="en-US" dirty="0" smtClean="0">
                <a:solidFill>
                  <a:srgbClr val="33B38C"/>
                </a:solidFill>
                <a:latin typeface="Goudy Sans Medium"/>
              </a:rPr>
              <a:t>Using Interface </a:t>
            </a:r>
            <a:r>
              <a:rPr lang="en-US" dirty="0" smtClean="0">
                <a:solidFill>
                  <a:srgbClr val="33B38C"/>
                </a:solidFill>
                <a:latin typeface="Lucida Console"/>
              </a:rPr>
              <a:t>Payable</a:t>
            </a:r>
            <a:r>
              <a:rPr lang="en-US" dirty="0" smtClean="0">
                <a:solidFill>
                  <a:srgbClr val="33B38C"/>
                </a:solidFill>
                <a:latin typeface="Goudy Sans Medium"/>
              </a:rPr>
              <a:t> to Process </a:t>
            </a:r>
            <a:r>
              <a:rPr lang="en-US" dirty="0" smtClean="0">
                <a:solidFill>
                  <a:srgbClr val="33B38C"/>
                </a:solidFill>
                <a:latin typeface="Lucida Console"/>
              </a:rPr>
              <a:t>Invoice</a:t>
            </a:r>
            <a:r>
              <a:rPr lang="en-US" dirty="0" smtClean="0">
                <a:solidFill>
                  <a:srgbClr val="33B38C"/>
                </a:solidFill>
                <a:latin typeface="Goudy Sans Medium"/>
              </a:rPr>
              <a:t>s and </a:t>
            </a:r>
            <a:r>
              <a:rPr lang="en-US" dirty="0" smtClean="0">
                <a:solidFill>
                  <a:srgbClr val="33B38C"/>
                </a:solidFill>
                <a:latin typeface="Lucida Console"/>
              </a:rPr>
              <a:t>Employee</a:t>
            </a:r>
            <a:r>
              <a:rPr lang="en-US" dirty="0" smtClean="0">
                <a:solidFill>
                  <a:srgbClr val="33B38C"/>
                </a:solidFill>
                <a:latin typeface="Goudy Sans Medium"/>
              </a:rPr>
              <a:t>s Polymorphically</a:t>
            </a:r>
          </a:p>
        </p:txBody>
      </p:sp>
      <p:sp>
        <p:nvSpPr>
          <p:cNvPr id="4" name="Footer Placeholder 3"/>
          <p:cNvSpPr>
            <a:spLocks noGrp="1"/>
          </p:cNvSpPr>
          <p:nvPr>
            <p:ph type="ftr" sz="quarter" idx="11"/>
          </p:nvPr>
        </p:nvSpPr>
        <p:spPr/>
        <p:txBody>
          <a:bodyPr/>
          <a:lstStyle/>
          <a:p>
            <a:pPr>
              <a:defRPr/>
            </a:pPr>
            <a:r>
              <a:rPr lang="en-US"/>
              <a:t>© Copyright 1992-2012 by Pearson Education, Inc. All Rights Reserved.</a:t>
            </a:r>
          </a:p>
        </p:txBody>
      </p:sp>
      <p:pic>
        <p:nvPicPr>
          <p:cNvPr id="5" name="Picture 1" descr="ch10imageslides_Page_64.png"/>
          <p:cNvPicPr>
            <a:picLocks noGrp="1" noChangeAspect="1"/>
          </p:cNvPicPr>
          <p:nvPr isPhoto="1"/>
        </p:nvPicPr>
        <p:blipFill>
          <a:blip r:embed="rId3" cstate="print"/>
          <a:srcRect/>
          <a:stretch>
            <a:fillRect/>
          </a:stretch>
        </p:blipFill>
        <p:spPr bwMode="auto">
          <a:xfrm>
            <a:off x="152400" y="1066800"/>
            <a:ext cx="9144000" cy="555148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1" descr="ch10imageslides_Page_65.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1" descr="ch10imageslides_Page_66.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59D9B3"/>
                </a:solidFill>
                <a:latin typeface="Arial"/>
              </a:rPr>
              <a:t>10.7.7 </a:t>
            </a:r>
            <a:r>
              <a:rPr lang="en-US" smtClean="0">
                <a:solidFill>
                  <a:srgbClr val="33B38C"/>
                </a:solidFill>
                <a:latin typeface="Goudy Sans Medium"/>
              </a:rPr>
              <a:t>Common Interfaces of the Java API</a:t>
            </a:r>
          </a:p>
        </p:txBody>
      </p:sp>
      <p:sp>
        <p:nvSpPr>
          <p:cNvPr id="126979" name="Text Placeholder 2"/>
          <p:cNvSpPr>
            <a:spLocks noGrp="1"/>
          </p:cNvSpPr>
          <p:nvPr>
            <p:ph type="body" idx="1"/>
          </p:nvPr>
        </p:nvSpPr>
        <p:spPr/>
        <p:txBody>
          <a:bodyPr/>
          <a:lstStyle/>
          <a:p>
            <a:pPr eaLnBrk="1" hangingPunct="1"/>
            <a:r>
              <a:rPr lang="en-US" smtClean="0">
                <a:solidFill>
                  <a:srgbClr val="000000"/>
                </a:solidFill>
                <a:latin typeface="Times New Roman" pitchFamily="18" charset="0"/>
              </a:rPr>
              <a:t>The Java API’s interfaces enable you to use your own classes within the frameworks provided by Java, such as comparing objects of your own types and creating tasks that can execute concurrently with other tasks in the same program. </a:t>
            </a:r>
          </a:p>
          <a:p>
            <a:pPr eaLnBrk="1" hangingPunct="1"/>
            <a:r>
              <a:rPr lang="en-US" smtClean="0">
                <a:solidFill>
                  <a:srgbClr val="000000"/>
                </a:solidFill>
                <a:latin typeface="Times New Roman" pitchFamily="18" charset="0"/>
              </a:rPr>
              <a:t>Figure 10.16 presents a brief overview of a few of the more popular interfaces of the Java API that we use in </a:t>
            </a:r>
            <a:r>
              <a:rPr lang="en-US" i="1" smtClean="0">
                <a:solidFill>
                  <a:srgbClr val="000000"/>
                </a:solidFill>
                <a:latin typeface="Times New Roman" pitchFamily="18" charset="0"/>
              </a:rPr>
              <a:t>Java How to Program, Ninth Edition.</a:t>
            </a:r>
          </a:p>
        </p:txBody>
      </p:sp>
      <p:sp>
        <p:nvSpPr>
          <p:cNvPr id="4" name="Footer Placeholder 3"/>
          <p:cNvSpPr>
            <a:spLocks noGrp="1"/>
          </p:cNvSpPr>
          <p:nvPr>
            <p:ph type="ftr" sz="quarter" idx="11"/>
          </p:nvPr>
        </p:nvSpPr>
        <p:spPr/>
        <p:txBody>
          <a:bodyPr/>
          <a:lstStyle/>
          <a:p>
            <a:pPr>
              <a:defRPr/>
            </a:pPr>
            <a:r>
              <a:rPr lang="en-US"/>
              <a:t>© Copyright 1992-2012 by Pearson Education, Inc. All Rights Reserved.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1" descr="ch10imageslides_Page_67.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10.7  </a:t>
            </a:r>
            <a:r>
              <a:rPr lang="en-US" smtClean="0">
                <a:solidFill>
                  <a:srgbClr val="3380E6"/>
                </a:solidFill>
                <a:latin typeface="Arial"/>
              </a:rPr>
              <a:t>Case Study: Creating and Using Interfaces (Cont.)</a:t>
            </a:r>
          </a:p>
        </p:txBody>
      </p:sp>
      <p:sp>
        <p:nvSpPr>
          <p:cNvPr id="91139" name="Text Placeholder 2"/>
          <p:cNvSpPr>
            <a:spLocks noGrp="1"/>
          </p:cNvSpPr>
          <p:nvPr>
            <p:ph type="body" idx="1"/>
          </p:nvPr>
        </p:nvSpPr>
        <p:spPr/>
        <p:txBody>
          <a:bodyPr/>
          <a:lstStyle/>
          <a:p>
            <a:pPr eaLnBrk="1" hangingPunct="1"/>
            <a:r>
              <a:rPr lang="en-US" dirty="0" smtClean="0">
                <a:solidFill>
                  <a:srgbClr val="0000FF"/>
                </a:solidFill>
                <a:latin typeface="Times New Roman" pitchFamily="18" charset="0"/>
              </a:rPr>
              <a:t>Interfaces</a:t>
            </a:r>
            <a:r>
              <a:rPr lang="en-US" dirty="0" smtClean="0">
                <a:solidFill>
                  <a:srgbClr val="000000"/>
                </a:solidFill>
                <a:latin typeface="Times New Roman" pitchFamily="18" charset="0"/>
              </a:rPr>
              <a:t> offer a capability requiring that </a:t>
            </a:r>
            <a:r>
              <a:rPr lang="en-US" b="1" i="1" dirty="0" smtClean="0">
                <a:solidFill>
                  <a:srgbClr val="000000"/>
                </a:solidFill>
                <a:latin typeface="Times New Roman" pitchFamily="18" charset="0"/>
              </a:rPr>
              <a:t>unrelated classes </a:t>
            </a:r>
            <a:r>
              <a:rPr lang="en-US" dirty="0" smtClean="0">
                <a:solidFill>
                  <a:srgbClr val="000000"/>
                </a:solidFill>
                <a:latin typeface="Times New Roman" pitchFamily="18" charset="0"/>
              </a:rPr>
              <a:t>implement a set of common methods.</a:t>
            </a:r>
          </a:p>
          <a:p>
            <a:pPr eaLnBrk="1" hangingPunct="1"/>
            <a:r>
              <a:rPr lang="en-US" dirty="0" smtClean="0">
                <a:solidFill>
                  <a:srgbClr val="000000"/>
                </a:solidFill>
                <a:latin typeface="Times New Roman" pitchFamily="18" charset="0"/>
              </a:rPr>
              <a:t>Interfaces define and standardize the ways in which things such as people and systems can interact with one another. </a:t>
            </a:r>
          </a:p>
          <a:p>
            <a:pPr lvl="1" eaLnBrk="1" hangingPunct="1"/>
            <a:r>
              <a:rPr lang="en-US" dirty="0" smtClean="0">
                <a:solidFill>
                  <a:srgbClr val="000000"/>
                </a:solidFill>
                <a:latin typeface="Times New Roman" pitchFamily="18" charset="0"/>
              </a:rPr>
              <a:t>Example: The controls on a radio serve as an interface between radio users and a radio’s internal components. </a:t>
            </a:r>
          </a:p>
          <a:p>
            <a:pPr lvl="1" eaLnBrk="1" hangingPunct="1"/>
            <a:r>
              <a:rPr lang="en-US" dirty="0" smtClean="0">
                <a:solidFill>
                  <a:srgbClr val="000000"/>
                </a:solidFill>
                <a:latin typeface="Times New Roman" pitchFamily="18" charset="0"/>
              </a:rPr>
              <a:t>Can perform only a limited set of operations (e.g., change the station, adjust the volume, choose between AM and FM)</a:t>
            </a:r>
          </a:p>
          <a:p>
            <a:pPr lvl="1" eaLnBrk="1" hangingPunct="1"/>
            <a:r>
              <a:rPr lang="en-US" dirty="0" smtClean="0">
                <a:solidFill>
                  <a:srgbClr val="000000"/>
                </a:solidFill>
                <a:latin typeface="Times New Roman" pitchFamily="18" charset="0"/>
              </a:rPr>
              <a:t>Different radios may implement the controls in different ways (e.g., using push buttons, dials, voice commands). </a:t>
            </a:r>
          </a:p>
        </p:txBody>
      </p:sp>
      <p:sp>
        <p:nvSpPr>
          <p:cNvPr id="4" name="Footer Placeholder 3"/>
          <p:cNvSpPr>
            <a:spLocks noGrp="1"/>
          </p:cNvSpPr>
          <p:nvPr>
            <p:ph type="ftr" sz="quarter" idx="11"/>
          </p:nvPr>
        </p:nvSpPr>
        <p:spPr/>
        <p:txBody>
          <a:bodyPr/>
          <a:lstStyle/>
          <a:p>
            <a:pPr>
              <a:defRPr/>
            </a:pPr>
            <a:r>
              <a:rPr lang="en-US"/>
              <a:t>© Copyright 1992-2012 by Pearson Education, Inc. All Rights Reserved.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a:t>
            </a:r>
            <a:endParaRPr lang="en-US" dirty="0"/>
          </a:p>
        </p:txBody>
      </p:sp>
      <p:sp>
        <p:nvSpPr>
          <p:cNvPr id="3" name="Text Placeholder 2"/>
          <p:cNvSpPr>
            <a:spLocks noGrp="1"/>
          </p:cNvSpPr>
          <p:nvPr>
            <p:ph type="body" idx="1"/>
          </p:nvPr>
        </p:nvSpPr>
        <p:spPr/>
        <p:txBody>
          <a:bodyPr/>
          <a:lstStyle/>
          <a:p>
            <a:r>
              <a:rPr lang="en-US" dirty="0" smtClean="0"/>
              <a:t>Check </a:t>
            </a:r>
            <a:r>
              <a:rPr lang="en-US" dirty="0" err="1" smtClean="0"/>
              <a:t>OpenLab</a:t>
            </a:r>
            <a:r>
              <a:rPr lang="en-US" dirty="0" smtClean="0"/>
              <a:t> for new labs</a:t>
            </a:r>
          </a:p>
          <a:p>
            <a:r>
              <a:rPr lang="en-US" dirty="0" smtClean="0"/>
              <a:t>Check Blackboard for new quizzes</a:t>
            </a:r>
          </a:p>
          <a:p>
            <a:r>
              <a:rPr lang="en-US" dirty="0" smtClean="0"/>
              <a:t>Midterm on March 22 </a:t>
            </a:r>
            <a:r>
              <a:rPr lang="en-US" dirty="0" smtClean="0"/>
              <a:t>(1 week)</a:t>
            </a:r>
            <a:endParaRPr lang="en-US" dirty="0" smtClean="0"/>
          </a:p>
          <a:p>
            <a:pPr lvl="1"/>
            <a:r>
              <a:rPr lang="en-US" dirty="0" smtClean="0"/>
              <a:t>Topics </a:t>
            </a:r>
            <a:r>
              <a:rPr lang="en-US" dirty="0" smtClean="0"/>
              <a:t>in the next slides</a:t>
            </a:r>
          </a:p>
          <a:p>
            <a:pPr lvl="1"/>
            <a:r>
              <a:rPr lang="en-US" dirty="0" smtClean="0"/>
              <a:t>Exam will have multiple choice, questions, and programming problems.</a:t>
            </a:r>
          </a:p>
          <a:p>
            <a:pPr lvl="1"/>
            <a:r>
              <a:rPr lang="en-US" b="1" dirty="0" smtClean="0"/>
              <a:t>Absolutely no electronic devices</a:t>
            </a:r>
            <a:r>
              <a:rPr lang="en-US" dirty="0" smtClean="0"/>
              <a:t>. You bring one you get 0 (zero) automatically.</a:t>
            </a:r>
          </a:p>
          <a:p>
            <a:pPr lvl="1"/>
            <a:r>
              <a:rPr lang="en-US" dirty="0" smtClean="0"/>
              <a:t>Study, do the quizzes, do the labs, ask questions.</a:t>
            </a:r>
          </a:p>
          <a:p>
            <a:pPr lvl="1"/>
            <a:endParaRPr lang="en-US" dirty="0"/>
          </a:p>
        </p:txBody>
      </p:sp>
    </p:spTree>
    <p:extLst>
      <p:ext uri="{BB962C8B-B14F-4D97-AF65-F5344CB8AC3E}">
        <p14:creationId xmlns:p14="http://schemas.microsoft.com/office/powerpoint/2010/main" val="2259755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Autofit/>
          </a:bodyPr>
          <a:lstStyle/>
          <a:p>
            <a:pPr lvl="0"/>
            <a:r>
              <a:rPr lang="en-US" sz="4800" dirty="0" smtClean="0">
                <a:solidFill>
                  <a:srgbClr val="3380E6"/>
                </a:solidFill>
                <a:latin typeface="Arial"/>
              </a:rPr>
              <a:t>Midterm Review Topics</a:t>
            </a:r>
            <a:endParaRPr lang="en-US" sz="4800" dirty="0"/>
          </a:p>
        </p:txBody>
      </p:sp>
      <p:sp>
        <p:nvSpPr>
          <p:cNvPr id="3" name="Text Placeholder 2"/>
          <p:cNvSpPr>
            <a:spLocks noGrp="1"/>
          </p:cNvSpPr>
          <p:nvPr>
            <p:ph type="body" idx="1"/>
          </p:nvPr>
        </p:nvSpPr>
        <p:spPr>
          <a:xfrm>
            <a:off x="533400" y="1066800"/>
            <a:ext cx="8229600" cy="4572000"/>
          </a:xfrm>
        </p:spPr>
        <p:txBody>
          <a:bodyPr/>
          <a:lstStyle/>
          <a:p>
            <a:r>
              <a:rPr lang="en-US" dirty="0" smtClean="0"/>
              <a:t>Java basics</a:t>
            </a:r>
          </a:p>
          <a:p>
            <a:pPr lvl="1"/>
            <a:r>
              <a:rPr lang="en-US" dirty="0" smtClean="0"/>
              <a:t>Commands and how they compare to C++ (i.e. if, while, switch, Scanner vs. </a:t>
            </a:r>
            <a:r>
              <a:rPr lang="en-US" dirty="0" err="1" smtClean="0"/>
              <a:t>cin</a:t>
            </a:r>
            <a:r>
              <a:rPr lang="en-US" dirty="0" smtClean="0"/>
              <a:t> etc.)</a:t>
            </a:r>
          </a:p>
          <a:p>
            <a:pPr lvl="1"/>
            <a:r>
              <a:rPr lang="en-US" dirty="0" smtClean="0"/>
              <a:t>What is the Java Virtual Machine (JVM)</a:t>
            </a:r>
          </a:p>
          <a:p>
            <a:pPr lvl="1"/>
            <a:r>
              <a:rPr lang="en-US" dirty="0" smtClean="0"/>
              <a:t>Commands to compile and run an application</a:t>
            </a:r>
          </a:p>
          <a:p>
            <a:pPr lvl="1"/>
            <a:r>
              <a:rPr lang="en-US" dirty="0" smtClean="0"/>
              <a:t>Java Application Programming Interface (API)</a:t>
            </a:r>
          </a:p>
          <a:p>
            <a:r>
              <a:rPr lang="en-US" dirty="0" smtClean="0"/>
              <a:t>Data Types</a:t>
            </a:r>
          </a:p>
          <a:p>
            <a:pPr lvl="1"/>
            <a:r>
              <a:rPr lang="en-US" dirty="0" smtClean="0"/>
              <a:t>Primitive data types</a:t>
            </a:r>
          </a:p>
          <a:p>
            <a:pPr lvl="1"/>
            <a:r>
              <a:rPr lang="en-US" dirty="0" smtClean="0"/>
              <a:t>Reference data types</a:t>
            </a:r>
          </a:p>
          <a:p>
            <a:pPr lvl="1"/>
            <a:r>
              <a:rPr lang="en-US" dirty="0" smtClean="0"/>
              <a:t>Initial values</a:t>
            </a:r>
          </a:p>
          <a:p>
            <a:endParaRPr lang="en-US" dirty="0"/>
          </a:p>
        </p:txBody>
      </p:sp>
    </p:spTree>
    <p:extLst>
      <p:ext uri="{BB962C8B-B14F-4D97-AF65-F5344CB8AC3E}">
        <p14:creationId xmlns:p14="http://schemas.microsoft.com/office/powerpoint/2010/main" val="2139886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80E6"/>
                </a:solidFill>
                <a:latin typeface="Arial"/>
              </a:rPr>
              <a:t>Midterm Review Topics</a:t>
            </a:r>
            <a:endParaRPr lang="en-US" dirty="0"/>
          </a:p>
        </p:txBody>
      </p:sp>
      <p:sp>
        <p:nvSpPr>
          <p:cNvPr id="3" name="Text Placeholder 2"/>
          <p:cNvSpPr>
            <a:spLocks noGrp="1"/>
          </p:cNvSpPr>
          <p:nvPr>
            <p:ph type="body" idx="1"/>
          </p:nvPr>
        </p:nvSpPr>
        <p:spPr>
          <a:xfrm>
            <a:off x="466299" y="1066800"/>
            <a:ext cx="8229600" cy="4525962"/>
          </a:xfrm>
        </p:spPr>
        <p:txBody>
          <a:bodyPr/>
          <a:lstStyle/>
          <a:p>
            <a:r>
              <a:rPr lang="en-US" dirty="0" smtClean="0"/>
              <a:t>Object-Oriented programming</a:t>
            </a:r>
          </a:p>
          <a:p>
            <a:pPr lvl="1"/>
            <a:r>
              <a:rPr lang="en-US" dirty="0" smtClean="0"/>
              <a:t>What is a class</a:t>
            </a:r>
          </a:p>
          <a:p>
            <a:pPr lvl="1"/>
            <a:r>
              <a:rPr lang="en-US" dirty="0" smtClean="0"/>
              <a:t>What is an object</a:t>
            </a:r>
          </a:p>
          <a:p>
            <a:pPr lvl="1"/>
            <a:r>
              <a:rPr lang="en-US" dirty="0" smtClean="0"/>
              <a:t>Static data and why the main method is static</a:t>
            </a:r>
          </a:p>
          <a:p>
            <a:pPr lvl="1"/>
            <a:r>
              <a:rPr lang="en-US" dirty="0" smtClean="0"/>
              <a:t>What are fields</a:t>
            </a:r>
          </a:p>
          <a:p>
            <a:pPr lvl="1"/>
            <a:r>
              <a:rPr lang="en-US" dirty="0" smtClean="0"/>
              <a:t>What are methods</a:t>
            </a:r>
          </a:p>
          <a:p>
            <a:pPr lvl="1"/>
            <a:r>
              <a:rPr lang="en-US" dirty="0" smtClean="0"/>
              <a:t>What is a constructor</a:t>
            </a:r>
          </a:p>
          <a:p>
            <a:pPr lvl="1"/>
            <a:r>
              <a:rPr lang="en-US" dirty="0" smtClean="0"/>
              <a:t>Method overloading</a:t>
            </a:r>
          </a:p>
          <a:p>
            <a:pPr lvl="1"/>
            <a:r>
              <a:rPr lang="en-US" dirty="0" smtClean="0"/>
              <a:t>Encapsulation</a:t>
            </a:r>
          </a:p>
          <a:p>
            <a:pPr lvl="1"/>
            <a:r>
              <a:rPr lang="en-US" dirty="0" smtClean="0"/>
              <a:t>Inheritance</a:t>
            </a:r>
          </a:p>
          <a:p>
            <a:pPr lvl="1"/>
            <a:r>
              <a:rPr lang="en-US" dirty="0" smtClean="0"/>
              <a:t>Polymorphism</a:t>
            </a:r>
          </a:p>
          <a:p>
            <a:pPr lvl="2"/>
            <a:r>
              <a:rPr lang="en-US" dirty="0" smtClean="0"/>
              <a:t>Abstract classes</a:t>
            </a:r>
          </a:p>
          <a:p>
            <a:pPr lvl="2"/>
            <a:r>
              <a:rPr lang="es-PR" dirty="0" smtClean="0"/>
              <a:t>Interfaces</a:t>
            </a:r>
            <a:endParaRPr lang="en-US" dirty="0" smtClean="0"/>
          </a:p>
        </p:txBody>
      </p:sp>
    </p:spTree>
    <p:extLst>
      <p:ext uri="{BB962C8B-B14F-4D97-AF65-F5344CB8AC3E}">
        <p14:creationId xmlns:p14="http://schemas.microsoft.com/office/powerpoint/2010/main" val="2098774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10.7  </a:t>
            </a:r>
            <a:r>
              <a:rPr lang="en-US" smtClean="0">
                <a:solidFill>
                  <a:srgbClr val="3380E6"/>
                </a:solidFill>
                <a:latin typeface="Arial"/>
              </a:rPr>
              <a:t>Case Study: Creating and Using Interfaces (Cont.)</a:t>
            </a:r>
          </a:p>
        </p:txBody>
      </p:sp>
      <p:sp>
        <p:nvSpPr>
          <p:cNvPr id="92163"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The interface specifies </a:t>
            </a:r>
            <a:r>
              <a:rPr lang="en-US" b="1" i="1" dirty="0" smtClean="0">
                <a:solidFill>
                  <a:srgbClr val="000000"/>
                </a:solidFill>
                <a:latin typeface="Times New Roman" pitchFamily="18" charset="0"/>
              </a:rPr>
              <a:t>what</a:t>
            </a:r>
            <a:r>
              <a:rPr lang="en-US" i="1" dirty="0" smtClean="0">
                <a:solidFill>
                  <a:srgbClr val="000000"/>
                </a:solidFill>
                <a:latin typeface="Times New Roman" pitchFamily="18" charset="0"/>
              </a:rPr>
              <a:t> </a:t>
            </a:r>
            <a:r>
              <a:rPr lang="en-US" dirty="0" smtClean="0">
                <a:solidFill>
                  <a:srgbClr val="000000"/>
                </a:solidFill>
                <a:latin typeface="Times New Roman" pitchFamily="18" charset="0"/>
              </a:rPr>
              <a:t>operations a radio must permit users to perform but does not specify </a:t>
            </a:r>
            <a:r>
              <a:rPr lang="en-US" b="1" i="1" dirty="0" smtClean="0">
                <a:solidFill>
                  <a:srgbClr val="000000"/>
                </a:solidFill>
                <a:latin typeface="Times New Roman" pitchFamily="18" charset="0"/>
              </a:rPr>
              <a:t>how</a:t>
            </a:r>
            <a:r>
              <a:rPr lang="en-US" i="1" dirty="0" smtClean="0">
                <a:solidFill>
                  <a:srgbClr val="000000"/>
                </a:solidFill>
                <a:latin typeface="Times New Roman" pitchFamily="18" charset="0"/>
              </a:rPr>
              <a:t> </a:t>
            </a:r>
            <a:r>
              <a:rPr lang="en-US" dirty="0" smtClean="0">
                <a:solidFill>
                  <a:srgbClr val="000000"/>
                </a:solidFill>
                <a:latin typeface="Times New Roman" pitchFamily="18" charset="0"/>
              </a:rPr>
              <a:t>the operations are performed. </a:t>
            </a:r>
          </a:p>
          <a:p>
            <a:pPr eaLnBrk="1" hangingPunct="1"/>
            <a:r>
              <a:rPr lang="en-US" dirty="0" smtClean="0">
                <a:solidFill>
                  <a:srgbClr val="000000"/>
                </a:solidFill>
                <a:latin typeface="Times New Roman" pitchFamily="18" charset="0"/>
              </a:rPr>
              <a:t>A Java interface describes a set of methods that can be called on an object. </a:t>
            </a:r>
          </a:p>
        </p:txBody>
      </p:sp>
      <p:sp>
        <p:nvSpPr>
          <p:cNvPr id="4" name="Footer Placeholder 3"/>
          <p:cNvSpPr>
            <a:spLocks noGrp="1"/>
          </p:cNvSpPr>
          <p:nvPr>
            <p:ph type="ftr" sz="quarter" idx="11"/>
          </p:nvPr>
        </p:nvSpPr>
        <p:spPr/>
        <p:txBody>
          <a:bodyPr/>
          <a:lstStyle/>
          <a:p>
            <a:pPr>
              <a:defRPr/>
            </a:pPr>
            <a:r>
              <a:rPr lang="en-US"/>
              <a:t>© Copyright 1992-2012 by Pearson Education, Inc. All Rights Reserved.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10.7  </a:t>
            </a:r>
            <a:r>
              <a:rPr lang="en-US" smtClean="0">
                <a:solidFill>
                  <a:srgbClr val="3380E6"/>
                </a:solidFill>
                <a:latin typeface="Arial"/>
              </a:rPr>
              <a:t>Case Study: Creating and Using Interfaces (Cont.)</a:t>
            </a:r>
          </a:p>
        </p:txBody>
      </p:sp>
      <p:sp>
        <p:nvSpPr>
          <p:cNvPr id="93187" name="Text Placeholder 2"/>
          <p:cNvSpPr>
            <a:spLocks noGrp="1"/>
          </p:cNvSpPr>
          <p:nvPr>
            <p:ph type="body" idx="1"/>
          </p:nvPr>
        </p:nvSpPr>
        <p:spPr>
          <a:xfrm>
            <a:off x="381000" y="1295400"/>
            <a:ext cx="8229600" cy="4525962"/>
          </a:xfrm>
        </p:spPr>
        <p:txBody>
          <a:bodyPr/>
          <a:lstStyle/>
          <a:p>
            <a:pPr eaLnBrk="1" hangingPunct="1"/>
            <a:r>
              <a:rPr lang="en-US" dirty="0" smtClean="0">
                <a:solidFill>
                  <a:srgbClr val="000000"/>
                </a:solidFill>
                <a:latin typeface="Times New Roman" pitchFamily="18" charset="0"/>
              </a:rPr>
              <a:t>An </a:t>
            </a:r>
            <a:r>
              <a:rPr lang="en-US" dirty="0" smtClean="0">
                <a:solidFill>
                  <a:srgbClr val="0000FF"/>
                </a:solidFill>
                <a:latin typeface="Times New Roman" pitchFamily="18" charset="0"/>
              </a:rPr>
              <a:t>interface declaration</a:t>
            </a:r>
            <a:r>
              <a:rPr lang="en-US" dirty="0" smtClean="0">
                <a:solidFill>
                  <a:srgbClr val="000000"/>
                </a:solidFill>
                <a:latin typeface="Times New Roman" pitchFamily="18" charset="0"/>
              </a:rPr>
              <a:t> begins with the keyword </a:t>
            </a:r>
            <a:r>
              <a:rPr lang="en-US" dirty="0" smtClean="0">
                <a:solidFill>
                  <a:srgbClr val="0000FF"/>
                </a:solidFill>
                <a:latin typeface="LucidaSansTypewriter" pitchFamily="49" charset="0"/>
              </a:rPr>
              <a:t>interface</a:t>
            </a:r>
            <a:r>
              <a:rPr lang="en-US" dirty="0" smtClean="0">
                <a:solidFill>
                  <a:srgbClr val="000000"/>
                </a:solidFill>
                <a:latin typeface="Times New Roman" pitchFamily="18" charset="0"/>
              </a:rPr>
              <a:t> and contains </a:t>
            </a:r>
            <a:r>
              <a:rPr lang="en-US" b="1" i="1" dirty="0" smtClean="0">
                <a:solidFill>
                  <a:srgbClr val="000000"/>
                </a:solidFill>
                <a:latin typeface="Times New Roman" pitchFamily="18" charset="0"/>
              </a:rPr>
              <a:t>only</a:t>
            </a:r>
            <a:r>
              <a:rPr lang="en-US" dirty="0" smtClean="0">
                <a:solidFill>
                  <a:srgbClr val="000000"/>
                </a:solidFill>
                <a:latin typeface="Times New Roman" pitchFamily="18" charset="0"/>
              </a:rPr>
              <a:t> constants and </a:t>
            </a:r>
            <a:r>
              <a:rPr lang="en-US" dirty="0" smtClean="0">
                <a:solidFill>
                  <a:srgbClr val="000000"/>
                </a:solidFill>
                <a:latin typeface="Lucida Console" pitchFamily="49" charset="0"/>
              </a:rPr>
              <a:t>abstract</a:t>
            </a:r>
            <a:r>
              <a:rPr lang="en-US" dirty="0" smtClean="0">
                <a:solidFill>
                  <a:srgbClr val="000000"/>
                </a:solidFill>
                <a:latin typeface="Times New Roman" pitchFamily="18" charset="0"/>
              </a:rPr>
              <a:t> methods. </a:t>
            </a:r>
          </a:p>
          <a:p>
            <a:pPr lvl="1" eaLnBrk="1" hangingPunct="1"/>
            <a:r>
              <a:rPr lang="en-US" dirty="0" smtClean="0">
                <a:solidFill>
                  <a:srgbClr val="000000"/>
                </a:solidFill>
                <a:latin typeface="Times New Roman" pitchFamily="18" charset="0"/>
              </a:rPr>
              <a:t>All interface members must be </a:t>
            </a:r>
            <a:r>
              <a:rPr lang="en-US" dirty="0" smtClean="0">
                <a:solidFill>
                  <a:srgbClr val="000000"/>
                </a:solidFill>
                <a:latin typeface="Lucida Console" pitchFamily="49" charset="0"/>
              </a:rPr>
              <a:t>public</a:t>
            </a:r>
            <a:r>
              <a:rPr lang="en-US" dirty="0" smtClean="0">
                <a:solidFill>
                  <a:srgbClr val="000000"/>
                </a:solidFill>
                <a:latin typeface="Times New Roman" pitchFamily="18" charset="0"/>
              </a:rPr>
              <a:t>.</a:t>
            </a:r>
          </a:p>
          <a:p>
            <a:pPr lvl="1" eaLnBrk="1" hangingPunct="1"/>
            <a:r>
              <a:rPr lang="en-US" dirty="0" smtClean="0">
                <a:solidFill>
                  <a:srgbClr val="000000"/>
                </a:solidFill>
                <a:latin typeface="Times New Roman" pitchFamily="18" charset="0"/>
              </a:rPr>
              <a:t>Interfaces may not specify any implementation details. </a:t>
            </a:r>
          </a:p>
          <a:p>
            <a:pPr lvl="1" eaLnBrk="1" hangingPunct="1"/>
            <a:r>
              <a:rPr lang="en-US" dirty="0" smtClean="0">
                <a:solidFill>
                  <a:srgbClr val="000000"/>
                </a:solidFill>
                <a:latin typeface="Times New Roman" pitchFamily="18" charset="0"/>
              </a:rPr>
              <a:t>All methods declared in an interface are implicitly </a:t>
            </a:r>
            <a:r>
              <a:rPr lang="en-US" dirty="0" smtClean="0">
                <a:solidFill>
                  <a:srgbClr val="000000"/>
                </a:solidFill>
                <a:latin typeface="Lucida Console" pitchFamily="49" charset="0"/>
              </a:rPr>
              <a:t>public</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abstract</a:t>
            </a:r>
            <a:r>
              <a:rPr lang="en-US" dirty="0" smtClean="0">
                <a:solidFill>
                  <a:srgbClr val="000000"/>
                </a:solidFill>
                <a:latin typeface="Times New Roman" pitchFamily="18" charset="0"/>
              </a:rPr>
              <a:t> methods.</a:t>
            </a:r>
          </a:p>
          <a:p>
            <a:pPr lvl="1" eaLnBrk="1" hangingPunct="1"/>
            <a:r>
              <a:rPr lang="en-US" dirty="0" smtClean="0">
                <a:solidFill>
                  <a:srgbClr val="000000"/>
                </a:solidFill>
                <a:latin typeface="Times New Roman" pitchFamily="18" charset="0"/>
              </a:rPr>
              <a:t>All fields are implicitly </a:t>
            </a:r>
            <a:r>
              <a:rPr lang="en-US" dirty="0" smtClean="0">
                <a:solidFill>
                  <a:srgbClr val="000000"/>
                </a:solidFill>
                <a:latin typeface="Lucida Console" pitchFamily="49" charset="0"/>
              </a:rPr>
              <a:t>public</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static</a:t>
            </a:r>
            <a:r>
              <a:rPr lang="en-US" dirty="0" smtClean="0">
                <a:solidFill>
                  <a:srgbClr val="000000"/>
                </a:solidFill>
                <a:latin typeface="Times New Roman" pitchFamily="18" charset="0"/>
              </a:rPr>
              <a:t> and </a:t>
            </a:r>
            <a:r>
              <a:rPr lang="en-US" dirty="0" smtClean="0">
                <a:solidFill>
                  <a:srgbClr val="000000"/>
                </a:solidFill>
                <a:latin typeface="Lucida Console" pitchFamily="49" charset="0"/>
              </a:rPr>
              <a:t>final</a:t>
            </a:r>
            <a:r>
              <a:rPr lang="en-US" dirty="0" smtClean="0">
                <a:solidFill>
                  <a:srgbClr val="000000"/>
                </a:solidFill>
                <a:latin typeface="Times New Roman" pitchFamily="18" charset="0"/>
              </a:rPr>
              <a:t>.</a:t>
            </a:r>
          </a:p>
          <a:p>
            <a:pPr eaLnBrk="1" hangingPunct="1">
              <a:lnSpc>
                <a:spcPct val="90000"/>
              </a:lnSpc>
            </a:pPr>
            <a:r>
              <a:rPr lang="en-US" sz="2500" dirty="0" smtClean="0">
                <a:solidFill>
                  <a:srgbClr val="000000"/>
                </a:solidFill>
                <a:latin typeface="Times New Roman" pitchFamily="18" charset="0"/>
              </a:rPr>
              <a:t>To use an interface, a concrete class must specify that it </a:t>
            </a:r>
            <a:r>
              <a:rPr lang="en-US" sz="2500" dirty="0" smtClean="0">
                <a:solidFill>
                  <a:srgbClr val="0000FF"/>
                </a:solidFill>
                <a:latin typeface="LucidaSansTypewriter" pitchFamily="49" charset="0"/>
              </a:rPr>
              <a:t>implements</a:t>
            </a:r>
            <a:r>
              <a:rPr lang="en-US" sz="2500" dirty="0" smtClean="0">
                <a:solidFill>
                  <a:srgbClr val="000000"/>
                </a:solidFill>
                <a:latin typeface="Times New Roman" pitchFamily="18" charset="0"/>
              </a:rPr>
              <a:t> the interface and must declare each method in the interface with specified signature. </a:t>
            </a:r>
          </a:p>
          <a:p>
            <a:pPr lvl="1" eaLnBrk="1" hangingPunct="1">
              <a:lnSpc>
                <a:spcPct val="90000"/>
              </a:lnSpc>
            </a:pPr>
            <a:r>
              <a:rPr lang="en-US" sz="2100" dirty="0" smtClean="0">
                <a:solidFill>
                  <a:srgbClr val="000000"/>
                </a:solidFill>
                <a:latin typeface="Times New Roman" pitchFamily="18" charset="0"/>
              </a:rPr>
              <a:t>Add the </a:t>
            </a:r>
            <a:r>
              <a:rPr lang="en-US" sz="2100" dirty="0" smtClean="0">
                <a:solidFill>
                  <a:srgbClr val="000000"/>
                </a:solidFill>
                <a:latin typeface="Lucida Console" pitchFamily="49" charset="0"/>
              </a:rPr>
              <a:t>implements</a:t>
            </a:r>
            <a:r>
              <a:rPr lang="en-US" sz="2100" dirty="0" smtClean="0">
                <a:solidFill>
                  <a:srgbClr val="000000"/>
                </a:solidFill>
                <a:latin typeface="Times New Roman" pitchFamily="18" charset="0"/>
              </a:rPr>
              <a:t> keyword and the name of the interface to the end of your class declaration.</a:t>
            </a:r>
          </a:p>
          <a:p>
            <a:pPr eaLnBrk="1" hangingPunct="1"/>
            <a:r>
              <a:rPr lang="en-US" dirty="0" smtClean="0">
                <a:solidFill>
                  <a:srgbClr val="000000"/>
                </a:solidFill>
                <a:latin typeface="Times New Roman" pitchFamily="18" charset="0"/>
              </a:rPr>
              <a:t> </a:t>
            </a:r>
          </a:p>
        </p:txBody>
      </p:sp>
      <p:sp>
        <p:nvSpPr>
          <p:cNvPr id="4" name="Footer Placeholder 3"/>
          <p:cNvSpPr>
            <a:spLocks noGrp="1"/>
          </p:cNvSpPr>
          <p:nvPr>
            <p:ph type="ftr" sz="quarter" idx="11"/>
          </p:nvPr>
        </p:nvSpPr>
        <p:spPr/>
        <p:txBody>
          <a:bodyPr/>
          <a:lstStyle/>
          <a:p>
            <a:pPr>
              <a:defRPr/>
            </a:pPr>
            <a:r>
              <a:rPr lang="en-US"/>
              <a:t>© Copyright 1992-2012 by Pearson Education, Inc. All Rights Reserved.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24B5A1"/>
                </a:solidFill>
                <a:latin typeface="Arial"/>
              </a:rPr>
              <a:t>10.7  </a:t>
            </a:r>
            <a:r>
              <a:rPr lang="en-US" dirty="0" smtClean="0">
                <a:solidFill>
                  <a:srgbClr val="3380E6"/>
                </a:solidFill>
                <a:latin typeface="Arial"/>
              </a:rPr>
              <a:t>Case Study: Creating and Using Interfaces (Cont.)</a:t>
            </a:r>
          </a:p>
        </p:txBody>
      </p:sp>
      <p:sp>
        <p:nvSpPr>
          <p:cNvPr id="97283"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An interface is often used when unrelated classes need to share common methods and constants. </a:t>
            </a:r>
          </a:p>
          <a:p>
            <a:pPr lvl="1" eaLnBrk="1" hangingPunct="1"/>
            <a:r>
              <a:rPr lang="en-US" dirty="0" smtClean="0">
                <a:solidFill>
                  <a:srgbClr val="000000"/>
                </a:solidFill>
                <a:latin typeface="Times New Roman" pitchFamily="18" charset="0"/>
              </a:rPr>
              <a:t>Allows objects of unrelated classes to be processed polymorphically by responding to the same method calls. </a:t>
            </a:r>
          </a:p>
          <a:p>
            <a:pPr lvl="1" eaLnBrk="1" hangingPunct="1"/>
            <a:r>
              <a:rPr lang="en-US" dirty="0" smtClean="0">
                <a:solidFill>
                  <a:srgbClr val="000000"/>
                </a:solidFill>
                <a:latin typeface="Times New Roman" pitchFamily="18" charset="0"/>
              </a:rPr>
              <a:t>You can create an interface that describes the desired functionality, then implement this interface in any classes that require that functionality</a:t>
            </a:r>
            <a:r>
              <a:rPr lang="en-US" dirty="0" smtClean="0">
                <a:solidFill>
                  <a:srgbClr val="000000"/>
                </a:solidFill>
                <a:latin typeface="Times New Roman" pitchFamily="18" charset="0"/>
              </a:rPr>
              <a:t>.</a:t>
            </a:r>
            <a:endParaRPr lang="en-US" dirty="0" smtClean="0">
              <a:solidFill>
                <a:srgbClr val="000000"/>
              </a:solidFill>
              <a:latin typeface="Times New Roman" pitchFamily="18" charset="0"/>
            </a:endParaRPr>
          </a:p>
        </p:txBody>
      </p:sp>
      <p:sp>
        <p:nvSpPr>
          <p:cNvPr id="4" name="Footer Placeholder 3"/>
          <p:cNvSpPr>
            <a:spLocks noGrp="1"/>
          </p:cNvSpPr>
          <p:nvPr>
            <p:ph type="ftr" sz="quarter" idx="11"/>
          </p:nvPr>
        </p:nvSpPr>
        <p:spPr/>
        <p:txBody>
          <a:bodyPr/>
          <a:lstStyle/>
          <a:p>
            <a:pPr>
              <a:defRPr/>
            </a:pPr>
            <a:r>
              <a:rPr lang="en-US"/>
              <a:t>© Copyright 1992-2012 by Pearson Education, Inc.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24B5A1"/>
                </a:solidFill>
                <a:latin typeface="Arial"/>
              </a:rPr>
              <a:t>10.7  </a:t>
            </a:r>
            <a:r>
              <a:rPr lang="en-US" smtClean="0">
                <a:solidFill>
                  <a:srgbClr val="3380E6"/>
                </a:solidFill>
                <a:latin typeface="Arial"/>
              </a:rPr>
              <a:t>Case Study: Creating and Using Interfaces (Cont.)</a:t>
            </a:r>
          </a:p>
        </p:txBody>
      </p:sp>
      <p:sp>
        <p:nvSpPr>
          <p:cNvPr id="98307" name="Text Placeholder 2"/>
          <p:cNvSpPr>
            <a:spLocks noGrp="1"/>
          </p:cNvSpPr>
          <p:nvPr>
            <p:ph type="body" idx="1"/>
          </p:nvPr>
        </p:nvSpPr>
        <p:spPr/>
        <p:txBody>
          <a:bodyPr/>
          <a:lstStyle/>
          <a:p>
            <a:pPr eaLnBrk="1" hangingPunct="1"/>
            <a:r>
              <a:rPr lang="en-US" smtClean="0">
                <a:solidFill>
                  <a:srgbClr val="000000"/>
                </a:solidFill>
                <a:latin typeface="Times New Roman" pitchFamily="18" charset="0"/>
              </a:rPr>
              <a:t>An interface is often used in place of an </a:t>
            </a:r>
            <a:r>
              <a:rPr lang="en-US" smtClean="0">
                <a:solidFill>
                  <a:srgbClr val="000000"/>
                </a:solidFill>
                <a:latin typeface="Lucida Console" pitchFamily="49" charset="0"/>
              </a:rPr>
              <a:t>abstract</a:t>
            </a:r>
            <a:r>
              <a:rPr lang="en-US" smtClean="0">
                <a:solidFill>
                  <a:srgbClr val="000000"/>
                </a:solidFill>
                <a:latin typeface="Times New Roman" pitchFamily="18" charset="0"/>
              </a:rPr>
              <a:t> class when there is no default implementation to inherit—that is, no fields and no default method implementations. </a:t>
            </a:r>
          </a:p>
          <a:p>
            <a:pPr eaLnBrk="1" hangingPunct="1"/>
            <a:r>
              <a:rPr lang="en-US" smtClean="0">
                <a:solidFill>
                  <a:srgbClr val="000000"/>
                </a:solidFill>
                <a:latin typeface="Times New Roman" pitchFamily="18" charset="0"/>
              </a:rPr>
              <a:t>Like </a:t>
            </a:r>
            <a:r>
              <a:rPr lang="en-US" smtClean="0">
                <a:solidFill>
                  <a:srgbClr val="000000"/>
                </a:solidFill>
                <a:latin typeface="Lucida Console" pitchFamily="49" charset="0"/>
              </a:rPr>
              <a:t>public</a:t>
            </a:r>
            <a:r>
              <a:rPr lang="en-US" smtClean="0">
                <a:solidFill>
                  <a:srgbClr val="000000"/>
                </a:solidFill>
                <a:latin typeface="Times New Roman" pitchFamily="18" charset="0"/>
              </a:rPr>
              <a:t> </a:t>
            </a:r>
            <a:r>
              <a:rPr lang="en-US" smtClean="0">
                <a:solidFill>
                  <a:srgbClr val="000000"/>
                </a:solidFill>
                <a:latin typeface="Lucida Console" pitchFamily="49" charset="0"/>
              </a:rPr>
              <a:t>abstract</a:t>
            </a:r>
            <a:r>
              <a:rPr lang="en-US" smtClean="0">
                <a:solidFill>
                  <a:srgbClr val="000000"/>
                </a:solidFill>
                <a:latin typeface="Times New Roman" pitchFamily="18" charset="0"/>
              </a:rPr>
              <a:t> classes, interfaces are typically </a:t>
            </a:r>
            <a:r>
              <a:rPr lang="en-US" smtClean="0">
                <a:solidFill>
                  <a:srgbClr val="000000"/>
                </a:solidFill>
                <a:latin typeface="Lucida Console" pitchFamily="49" charset="0"/>
              </a:rPr>
              <a:t>public</a:t>
            </a:r>
            <a:r>
              <a:rPr lang="en-US" smtClean="0">
                <a:solidFill>
                  <a:srgbClr val="000000"/>
                </a:solidFill>
                <a:latin typeface="Times New Roman" pitchFamily="18" charset="0"/>
              </a:rPr>
              <a:t> types. </a:t>
            </a:r>
          </a:p>
          <a:p>
            <a:pPr eaLnBrk="1" hangingPunct="1"/>
            <a:r>
              <a:rPr lang="en-US" smtClean="0">
                <a:solidFill>
                  <a:srgbClr val="000000"/>
                </a:solidFill>
                <a:latin typeface="Times New Roman" pitchFamily="18" charset="0"/>
              </a:rPr>
              <a:t>A </a:t>
            </a:r>
            <a:r>
              <a:rPr lang="en-US" smtClean="0">
                <a:solidFill>
                  <a:srgbClr val="000000"/>
                </a:solidFill>
                <a:latin typeface="Lucida Console" pitchFamily="49" charset="0"/>
              </a:rPr>
              <a:t>public</a:t>
            </a:r>
            <a:r>
              <a:rPr lang="en-US" smtClean="0">
                <a:solidFill>
                  <a:srgbClr val="000000"/>
                </a:solidFill>
                <a:latin typeface="Times New Roman" pitchFamily="18" charset="0"/>
              </a:rPr>
              <a:t> interface must be declared in a file with the same name as the interface and the </a:t>
            </a:r>
            <a:r>
              <a:rPr lang="en-US" smtClean="0">
                <a:solidFill>
                  <a:srgbClr val="000000"/>
                </a:solidFill>
                <a:latin typeface="Lucida Console" pitchFamily="49" charset="0"/>
              </a:rPr>
              <a:t>.java</a:t>
            </a:r>
            <a:r>
              <a:rPr lang="en-US" smtClean="0">
                <a:solidFill>
                  <a:srgbClr val="000000"/>
                </a:solidFill>
                <a:latin typeface="Times New Roman" pitchFamily="18" charset="0"/>
              </a:rPr>
              <a:t> file-name extension. </a:t>
            </a:r>
          </a:p>
        </p:txBody>
      </p:sp>
      <p:sp>
        <p:nvSpPr>
          <p:cNvPr id="4" name="Footer Placeholder 3"/>
          <p:cNvSpPr>
            <a:spLocks noGrp="1"/>
          </p:cNvSpPr>
          <p:nvPr>
            <p:ph type="ftr" sz="quarter" idx="11"/>
          </p:nvPr>
        </p:nvSpPr>
        <p:spPr/>
        <p:txBody>
          <a:bodyPr/>
          <a:lstStyle/>
          <a:p>
            <a:pPr>
              <a:defRPr/>
            </a:pPr>
            <a:r>
              <a:rPr lang="en-US"/>
              <a:t>© Copyright 1992-2012 by Pearson Education, Inc. All Rights Reserved.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59D9B3"/>
                </a:solidFill>
                <a:latin typeface="Arial"/>
              </a:rPr>
              <a:t>10.7.1 </a:t>
            </a:r>
            <a:r>
              <a:rPr lang="en-US" smtClean="0">
                <a:solidFill>
                  <a:srgbClr val="33B38C"/>
                </a:solidFill>
                <a:latin typeface="Goudy Sans Medium"/>
              </a:rPr>
              <a:t>Developing a </a:t>
            </a:r>
            <a:r>
              <a:rPr lang="en-US" smtClean="0">
                <a:solidFill>
                  <a:srgbClr val="33B38C"/>
                </a:solidFill>
                <a:latin typeface="Lucida Console"/>
              </a:rPr>
              <a:t>Payable</a:t>
            </a:r>
            <a:r>
              <a:rPr lang="en-US" smtClean="0">
                <a:solidFill>
                  <a:srgbClr val="33B38C"/>
                </a:solidFill>
                <a:latin typeface="Goudy Sans Medium"/>
              </a:rPr>
              <a:t> Hierarchy</a:t>
            </a:r>
          </a:p>
        </p:txBody>
      </p:sp>
      <p:sp>
        <p:nvSpPr>
          <p:cNvPr id="99331"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Next example builds an application that can determine payments for employees and invoices alike.</a:t>
            </a:r>
          </a:p>
          <a:p>
            <a:pPr lvl="1" eaLnBrk="1" hangingPunct="1"/>
            <a:r>
              <a:rPr lang="en-US" dirty="0" smtClean="0">
                <a:solidFill>
                  <a:srgbClr val="000000"/>
                </a:solidFill>
                <a:latin typeface="Times New Roman" pitchFamily="18" charset="0"/>
              </a:rPr>
              <a:t>Classes </a:t>
            </a:r>
            <a:r>
              <a:rPr lang="en-US" dirty="0" smtClean="0">
                <a:solidFill>
                  <a:srgbClr val="000000"/>
                </a:solidFill>
                <a:latin typeface="Lucida Console" pitchFamily="49" charset="0"/>
              </a:rPr>
              <a:t>Invoice</a:t>
            </a:r>
            <a:r>
              <a:rPr lang="en-US" dirty="0" smtClean="0">
                <a:solidFill>
                  <a:srgbClr val="000000"/>
                </a:solidFill>
                <a:latin typeface="Times New Roman" pitchFamily="18" charset="0"/>
              </a:rPr>
              <a:t> and </a:t>
            </a:r>
            <a:r>
              <a:rPr lang="en-US" dirty="0" smtClean="0">
                <a:solidFill>
                  <a:srgbClr val="000000"/>
                </a:solidFill>
                <a:latin typeface="Lucida Console" pitchFamily="49" charset="0"/>
              </a:rPr>
              <a:t>Employee</a:t>
            </a:r>
            <a:r>
              <a:rPr lang="en-US" dirty="0" smtClean="0">
                <a:solidFill>
                  <a:srgbClr val="000000"/>
                </a:solidFill>
                <a:latin typeface="Times New Roman" pitchFamily="18" charset="0"/>
              </a:rPr>
              <a:t> both represent things for which the company must be able to calculate a payment amount. </a:t>
            </a:r>
          </a:p>
          <a:p>
            <a:pPr lvl="1" eaLnBrk="1" hangingPunct="1"/>
            <a:r>
              <a:rPr lang="en-US" dirty="0" smtClean="0">
                <a:solidFill>
                  <a:srgbClr val="000000"/>
                </a:solidFill>
                <a:latin typeface="Times New Roman" pitchFamily="18" charset="0"/>
              </a:rPr>
              <a:t>Both classes implement the </a:t>
            </a:r>
            <a:r>
              <a:rPr lang="en-US" dirty="0" smtClean="0">
                <a:solidFill>
                  <a:srgbClr val="000000"/>
                </a:solidFill>
                <a:latin typeface="Lucida Console" pitchFamily="49" charset="0"/>
              </a:rPr>
              <a:t>Payable</a:t>
            </a:r>
            <a:r>
              <a:rPr lang="en-US" dirty="0" smtClean="0">
                <a:solidFill>
                  <a:srgbClr val="000000"/>
                </a:solidFill>
                <a:latin typeface="Times New Roman" pitchFamily="18" charset="0"/>
              </a:rPr>
              <a:t> interface, so a program can invoke method </a:t>
            </a:r>
            <a:r>
              <a:rPr lang="en-US" dirty="0" err="1" smtClean="0">
                <a:solidFill>
                  <a:srgbClr val="000000"/>
                </a:solidFill>
                <a:latin typeface="Lucida Console" pitchFamily="49" charset="0"/>
              </a:rPr>
              <a:t>getPaymentAmount</a:t>
            </a:r>
            <a:r>
              <a:rPr lang="en-US" dirty="0" smtClean="0">
                <a:solidFill>
                  <a:srgbClr val="000000"/>
                </a:solidFill>
                <a:latin typeface="Times New Roman" pitchFamily="18" charset="0"/>
              </a:rPr>
              <a:t> on </a:t>
            </a:r>
            <a:r>
              <a:rPr lang="en-US" dirty="0" smtClean="0">
                <a:solidFill>
                  <a:srgbClr val="000000"/>
                </a:solidFill>
                <a:latin typeface="Lucida Console" pitchFamily="49" charset="0"/>
              </a:rPr>
              <a:t>Invoice</a:t>
            </a:r>
            <a:r>
              <a:rPr lang="en-US" dirty="0" smtClean="0">
                <a:solidFill>
                  <a:srgbClr val="000000"/>
                </a:solidFill>
                <a:latin typeface="Times New Roman" pitchFamily="18" charset="0"/>
              </a:rPr>
              <a:t> objects and </a:t>
            </a:r>
            <a:r>
              <a:rPr lang="en-US" dirty="0" smtClean="0">
                <a:solidFill>
                  <a:srgbClr val="000000"/>
                </a:solidFill>
                <a:latin typeface="Lucida Console" pitchFamily="49" charset="0"/>
              </a:rPr>
              <a:t>Employee</a:t>
            </a:r>
            <a:r>
              <a:rPr lang="en-US" dirty="0" smtClean="0">
                <a:solidFill>
                  <a:srgbClr val="000000"/>
                </a:solidFill>
                <a:latin typeface="Times New Roman" pitchFamily="18" charset="0"/>
              </a:rPr>
              <a:t> objects alike.</a:t>
            </a:r>
          </a:p>
          <a:p>
            <a:pPr lvl="1" eaLnBrk="1" hangingPunct="1"/>
            <a:r>
              <a:rPr lang="en-US" dirty="0" smtClean="0">
                <a:solidFill>
                  <a:srgbClr val="000000"/>
                </a:solidFill>
                <a:latin typeface="Times New Roman" pitchFamily="18" charset="0"/>
              </a:rPr>
              <a:t>Enables the polymorphic processing of </a:t>
            </a:r>
            <a:r>
              <a:rPr lang="en-US" dirty="0" smtClean="0">
                <a:solidFill>
                  <a:srgbClr val="000000"/>
                </a:solidFill>
                <a:latin typeface="Lucida Console" pitchFamily="49" charset="0"/>
              </a:rPr>
              <a:t>Invoice</a:t>
            </a:r>
            <a:r>
              <a:rPr lang="en-US" dirty="0" smtClean="0">
                <a:solidFill>
                  <a:srgbClr val="000000"/>
                </a:solidFill>
                <a:latin typeface="Times New Roman" pitchFamily="18" charset="0"/>
              </a:rPr>
              <a:t>s and </a:t>
            </a:r>
            <a:r>
              <a:rPr lang="en-US" dirty="0" smtClean="0">
                <a:solidFill>
                  <a:srgbClr val="000000"/>
                </a:solidFill>
                <a:latin typeface="Lucida Console" pitchFamily="49" charset="0"/>
              </a:rPr>
              <a:t>Employee</a:t>
            </a:r>
            <a:r>
              <a:rPr lang="en-US" dirty="0" smtClean="0">
                <a:solidFill>
                  <a:srgbClr val="000000"/>
                </a:solidFill>
                <a:latin typeface="Times New Roman" pitchFamily="18" charset="0"/>
              </a:rPr>
              <a:t>s.</a:t>
            </a:r>
          </a:p>
        </p:txBody>
      </p:sp>
      <p:sp>
        <p:nvSpPr>
          <p:cNvPr id="4" name="Footer Placeholder 3"/>
          <p:cNvSpPr>
            <a:spLocks noGrp="1"/>
          </p:cNvSpPr>
          <p:nvPr>
            <p:ph type="ftr" sz="quarter" idx="11"/>
          </p:nvPr>
        </p:nvSpPr>
        <p:spPr/>
        <p:txBody>
          <a:bodyPr/>
          <a:lstStyle/>
          <a:p>
            <a:pPr>
              <a:defRPr/>
            </a:pPr>
            <a:r>
              <a:rPr lang="en-US"/>
              <a:t>© Copyright 1992-2012 by Pearson Education, Inc. All Rights Reserved.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59D9B3"/>
                </a:solidFill>
                <a:latin typeface="Arial"/>
              </a:rPr>
              <a:t>10.7.1 </a:t>
            </a:r>
            <a:r>
              <a:rPr lang="en-US" smtClean="0">
                <a:solidFill>
                  <a:srgbClr val="33B38C"/>
                </a:solidFill>
                <a:latin typeface="Goudy Sans Medium"/>
              </a:rPr>
              <a:t>Developing a </a:t>
            </a:r>
            <a:r>
              <a:rPr lang="en-US" smtClean="0">
                <a:solidFill>
                  <a:srgbClr val="33B38C"/>
                </a:solidFill>
                <a:latin typeface="Lucida Console"/>
              </a:rPr>
              <a:t>Payable</a:t>
            </a:r>
            <a:r>
              <a:rPr lang="en-US" smtClean="0">
                <a:solidFill>
                  <a:srgbClr val="33B38C"/>
                </a:solidFill>
                <a:latin typeface="Goudy Sans Medium"/>
              </a:rPr>
              <a:t> Hierarchy (Cont.)</a:t>
            </a:r>
          </a:p>
        </p:txBody>
      </p:sp>
      <p:sp>
        <p:nvSpPr>
          <p:cNvPr id="101379" name="Text Placeholder 2"/>
          <p:cNvSpPr>
            <a:spLocks noGrp="1"/>
          </p:cNvSpPr>
          <p:nvPr>
            <p:ph type="body" idx="1"/>
          </p:nvPr>
        </p:nvSpPr>
        <p:spPr/>
        <p:txBody>
          <a:bodyPr/>
          <a:lstStyle/>
          <a:p>
            <a:pPr eaLnBrk="1" hangingPunct="1">
              <a:lnSpc>
                <a:spcPct val="90000"/>
              </a:lnSpc>
            </a:pPr>
            <a:r>
              <a:rPr lang="en-US" dirty="0" smtClean="0">
                <a:solidFill>
                  <a:srgbClr val="000000"/>
                </a:solidFill>
                <a:latin typeface="Times New Roman" pitchFamily="18" charset="0"/>
              </a:rPr>
              <a:t>Fig. 10.10 shows the accounts payable hierarchy. </a:t>
            </a:r>
          </a:p>
          <a:p>
            <a:pPr eaLnBrk="1" hangingPunct="1">
              <a:lnSpc>
                <a:spcPct val="90000"/>
              </a:lnSpc>
            </a:pPr>
            <a:r>
              <a:rPr lang="en-US" dirty="0" smtClean="0">
                <a:solidFill>
                  <a:srgbClr val="000000"/>
                </a:solidFill>
                <a:latin typeface="Times New Roman" pitchFamily="18" charset="0"/>
              </a:rPr>
              <a:t>A subclass inherits its </a:t>
            </a:r>
            <a:r>
              <a:rPr lang="en-US" dirty="0" err="1" smtClean="0">
                <a:solidFill>
                  <a:srgbClr val="000000"/>
                </a:solidFill>
                <a:latin typeface="Times New Roman" pitchFamily="18" charset="0"/>
              </a:rPr>
              <a:t>superclass’s</a:t>
            </a:r>
            <a:r>
              <a:rPr lang="en-US" dirty="0" smtClean="0">
                <a:solidFill>
                  <a:srgbClr val="000000"/>
                </a:solidFill>
                <a:latin typeface="Times New Roman" pitchFamily="18" charset="0"/>
              </a:rPr>
              <a:t> realization relationships.</a:t>
            </a:r>
          </a:p>
        </p:txBody>
      </p:sp>
      <p:sp>
        <p:nvSpPr>
          <p:cNvPr id="4" name="Footer Placeholder 3"/>
          <p:cNvSpPr>
            <a:spLocks noGrp="1"/>
          </p:cNvSpPr>
          <p:nvPr>
            <p:ph type="ftr" sz="quarter" idx="11"/>
          </p:nvPr>
        </p:nvSpPr>
        <p:spPr/>
        <p:txBody>
          <a:bodyPr/>
          <a:lstStyle/>
          <a:p>
            <a:pPr>
              <a:defRPr/>
            </a:pPr>
            <a:r>
              <a:rPr lang="en-US"/>
              <a:t>© Copyright 1992-2012 by Pearson Education, Inc. All Rights Reserved.</a:t>
            </a:r>
          </a:p>
        </p:txBody>
      </p:sp>
      <p:pic>
        <p:nvPicPr>
          <p:cNvPr id="1026" name="Picture 2"/>
          <p:cNvPicPr>
            <a:picLocks noChangeAspect="1" noChangeArrowheads="1"/>
          </p:cNvPicPr>
          <p:nvPr/>
        </p:nvPicPr>
        <p:blipFill>
          <a:blip r:embed="rId3" cstate="print"/>
          <a:srcRect/>
          <a:stretch>
            <a:fillRect/>
          </a:stretch>
        </p:blipFill>
        <p:spPr bwMode="auto">
          <a:xfrm>
            <a:off x="685800" y="2667000"/>
            <a:ext cx="8153400" cy="298829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solidFill>
                  <a:srgbClr val="59D9B3"/>
                </a:solidFill>
                <a:latin typeface="Arial"/>
              </a:rPr>
              <a:t>10.7.2 </a:t>
            </a:r>
            <a:r>
              <a:rPr lang="en-US" smtClean="0">
                <a:solidFill>
                  <a:srgbClr val="33B38C"/>
                </a:solidFill>
                <a:latin typeface="Goudy Sans Medium"/>
              </a:rPr>
              <a:t>Interface </a:t>
            </a:r>
            <a:r>
              <a:rPr lang="en-US" smtClean="0">
                <a:solidFill>
                  <a:srgbClr val="33B38C"/>
                </a:solidFill>
                <a:latin typeface="Lucida Console"/>
              </a:rPr>
              <a:t>Payable</a:t>
            </a:r>
            <a:r>
              <a:rPr lang="en-US" smtClean="0">
                <a:solidFill>
                  <a:srgbClr val="33B38C"/>
                </a:solidFill>
                <a:latin typeface="Goudy Sans Medium"/>
              </a:rPr>
              <a:t> </a:t>
            </a:r>
          </a:p>
        </p:txBody>
      </p:sp>
      <p:sp>
        <p:nvSpPr>
          <p:cNvPr id="103427"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Fig. 10.11 shows the declaration of interface </a:t>
            </a:r>
            <a:r>
              <a:rPr lang="en-US" dirty="0" smtClean="0">
                <a:solidFill>
                  <a:srgbClr val="000000"/>
                </a:solidFill>
                <a:latin typeface="Lucida Console" pitchFamily="49" charset="0"/>
              </a:rPr>
              <a:t>Payable</a:t>
            </a:r>
            <a:r>
              <a:rPr lang="en-US" dirty="0" smtClean="0">
                <a:solidFill>
                  <a:srgbClr val="000000"/>
                </a:solidFill>
                <a:latin typeface="Times New Roman" pitchFamily="18" charset="0"/>
              </a:rPr>
              <a:t>. </a:t>
            </a:r>
          </a:p>
        </p:txBody>
      </p:sp>
      <p:sp>
        <p:nvSpPr>
          <p:cNvPr id="4" name="Footer Placeholder 3"/>
          <p:cNvSpPr>
            <a:spLocks noGrp="1"/>
          </p:cNvSpPr>
          <p:nvPr>
            <p:ph type="ftr" sz="quarter" idx="11"/>
          </p:nvPr>
        </p:nvSpPr>
        <p:spPr/>
        <p:txBody>
          <a:bodyPr/>
          <a:lstStyle/>
          <a:p>
            <a:pPr>
              <a:defRPr/>
            </a:pPr>
            <a:r>
              <a:rPr lang="en-US"/>
              <a:t>© Copyright 1992-2012 by Pearson Education, Inc. All Rights Reserved.</a:t>
            </a:r>
          </a:p>
        </p:txBody>
      </p:sp>
      <p:pic>
        <p:nvPicPr>
          <p:cNvPr id="2050" name="Picture 2"/>
          <p:cNvPicPr>
            <a:picLocks noChangeAspect="1" noChangeArrowheads="1"/>
          </p:cNvPicPr>
          <p:nvPr/>
        </p:nvPicPr>
        <p:blipFill>
          <a:blip r:embed="rId3" cstate="print"/>
          <a:srcRect/>
          <a:stretch>
            <a:fillRect/>
          </a:stretch>
        </p:blipFill>
        <p:spPr bwMode="auto">
          <a:xfrm>
            <a:off x="609600" y="2667000"/>
            <a:ext cx="8534400" cy="2507061"/>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DeitelPowerPointTemplate</Template>
  <TotalTime>254</TotalTime>
  <Words>887</Words>
  <Application>Microsoft Office PowerPoint</Application>
  <PresentationFormat>On-screen Show (4:3)</PresentationFormat>
  <Paragraphs>103</Paragraphs>
  <Slides>22</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AGaramond</vt:lpstr>
      <vt:lpstr>Arial</vt:lpstr>
      <vt:lpstr>Calibri</vt:lpstr>
      <vt:lpstr>Goudy Sans Medium</vt:lpstr>
      <vt:lpstr>Lucida Console</vt:lpstr>
      <vt:lpstr>Lucida Sans Unicode</vt:lpstr>
      <vt:lpstr>LucidaSansTypewriter</vt:lpstr>
      <vt:lpstr>Times New Roman</vt:lpstr>
      <vt:lpstr>Verdana</vt:lpstr>
      <vt:lpstr>Wingdings</vt:lpstr>
      <vt:lpstr>Wingdings 2</vt:lpstr>
      <vt:lpstr>Wingdings 3</vt:lpstr>
      <vt:lpstr>Concourse</vt:lpstr>
      <vt:lpstr>Chapter 10 Object-Oriented Programming: Polymorphism</vt:lpstr>
      <vt:lpstr>10.7  Case Study: Creating and Using Interfaces (Cont.)</vt:lpstr>
      <vt:lpstr>10.7  Case Study: Creating and Using Interfaces (Cont.)</vt:lpstr>
      <vt:lpstr>10.7  Case Study: Creating and Using Interfaces (Cont.)</vt:lpstr>
      <vt:lpstr>10.7  Case Study: Creating and Using Interfaces (Cont.)</vt:lpstr>
      <vt:lpstr>10.7  Case Study: Creating and Using Interfaces (Cont.)</vt:lpstr>
      <vt:lpstr>10.7.1 Developing a Payable Hierarchy</vt:lpstr>
      <vt:lpstr>10.7.1 Developing a Payable Hierarchy (Cont.)</vt:lpstr>
      <vt:lpstr>10.7.2 Interface Payable </vt:lpstr>
      <vt:lpstr>10.7.3 Class Invoice </vt:lpstr>
      <vt:lpstr>PowerPoint Presentation</vt:lpstr>
      <vt:lpstr>PowerPoint Presentation</vt:lpstr>
      <vt:lpstr>PowerPoint Presentation</vt:lpstr>
      <vt:lpstr>PowerPoint Presentation</vt:lpstr>
      <vt:lpstr>10.7.6 Using Interface Payable to Process Invoices and Employees Polymorphically</vt:lpstr>
      <vt:lpstr>PowerPoint Presentation</vt:lpstr>
      <vt:lpstr>PowerPoint Presentation</vt:lpstr>
      <vt:lpstr>10.7.7 Common Interfaces of the Java API</vt:lpstr>
      <vt:lpstr>PowerPoint Presentation</vt:lpstr>
      <vt:lpstr>Assignments</vt:lpstr>
      <vt:lpstr>Midterm Review Topics</vt:lpstr>
      <vt:lpstr>Midterm Review Topics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Object-Oriented Programming: Polymorphism</dc:title>
  <dc:creator>paul</dc:creator>
  <cp:lastModifiedBy>José Reyes Álamo</cp:lastModifiedBy>
  <cp:revision>61</cp:revision>
  <dcterms:created xsi:type="dcterms:W3CDTF">2009-05-09T20:21:15Z</dcterms:created>
  <dcterms:modified xsi:type="dcterms:W3CDTF">2013-03-14T05:34:01Z</dcterms:modified>
</cp:coreProperties>
</file>