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7"/>
  </p:notesMasterIdLst>
  <p:sldIdLst>
    <p:sldId id="256" r:id="rId2"/>
    <p:sldId id="257" r:id="rId3"/>
    <p:sldId id="265" r:id="rId4"/>
    <p:sldId id="266" r:id="rId5"/>
    <p:sldId id="267" r:id="rId6"/>
    <p:sldId id="269" r:id="rId7"/>
    <p:sldId id="401" r:id="rId8"/>
    <p:sldId id="407" r:id="rId9"/>
    <p:sldId id="274" r:id="rId10"/>
    <p:sldId id="415" r:id="rId11"/>
    <p:sldId id="275" r:id="rId12"/>
    <p:sldId id="276" r:id="rId13"/>
    <p:sldId id="278" r:id="rId14"/>
    <p:sldId id="282" r:id="rId15"/>
    <p:sldId id="283" r:id="rId16"/>
    <p:sldId id="284" r:id="rId17"/>
    <p:sldId id="285" r:id="rId18"/>
    <p:sldId id="286" r:id="rId19"/>
    <p:sldId id="287" r:id="rId20"/>
    <p:sldId id="433" r:id="rId21"/>
    <p:sldId id="434" r:id="rId22"/>
    <p:sldId id="435" r:id="rId23"/>
    <p:sldId id="436" r:id="rId24"/>
    <p:sldId id="292" r:id="rId25"/>
    <p:sldId id="293" r:id="rId26"/>
    <p:sldId id="443" r:id="rId27"/>
    <p:sldId id="447" r:id="rId28"/>
    <p:sldId id="295" r:id="rId29"/>
    <p:sldId id="296" r:id="rId30"/>
    <p:sldId id="297" r:id="rId31"/>
    <p:sldId id="444" r:id="rId32"/>
    <p:sldId id="298" r:id="rId33"/>
    <p:sldId id="299" r:id="rId34"/>
    <p:sldId id="301" r:id="rId35"/>
    <p:sldId id="448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660"/>
  </p:normalViewPr>
  <p:slideViewPr>
    <p:cSldViewPr>
      <p:cViewPr varScale="1">
        <p:scale>
          <a:sx n="69" d="100"/>
          <a:sy n="69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456BB0-30A4-4C1F-BC97-099D48EDD926}" type="datetimeFigureOut">
              <a:rPr lang="en-US"/>
              <a:pPr>
                <a:defRPr/>
              </a:pPr>
              <a:t>12-Feb-13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BB9E54-03AB-4B58-A4E4-0B69E350C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1C3069-1553-4326-A436-A5641EA000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A5572F-C11B-4137-A0EC-B5A6B2529A5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03D92E-E9CA-4C2F-9AC2-1BF67CEA92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3D313C-452E-4987-9B89-B9D6EA3A04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569DCD-24F2-454C-A3E8-758F994093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B674AA-4201-4BD1-9F5D-A2307CBD7E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C638A-1D29-467C-981B-422607562E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B1E51A-9333-4A23-9E06-CECD4DBC652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B47760-952E-4514-8CBF-565301E8428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F9B5EF-F5BE-427E-B4CA-AB073A8FDE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A62032-7728-4597-87D6-1BA2FA0A9D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D79642-6ACE-4EC6-9CA8-51AF7745F1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A740A6-0F65-4B95-BD58-2A6F0E7452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EA9300-A991-4D1B-AC6C-D5DC813829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90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C93F2-539F-42CC-9F90-296844B3D14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2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431F33-3B98-4BF0-9CF8-A949C3FB0A1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3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A4507E-0D49-4949-A08C-BD7FD36581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5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D3C49C-7D9B-4162-881B-5B0D6217E3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73E2F8-16B2-4CE6-B00A-828894C2CFD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CD9D5D-3CAC-4E38-BC2D-A1C120D7BED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7C523F-A853-4E42-A17C-DE055931A2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7525C7-D0C5-4468-BA3E-11A95F6302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19BB66-9369-491A-9951-FD3DE0ECDB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D5B03F-3736-4C13-8696-0B0ED19990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748A42-4C85-401B-B35B-DAED219528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30FCAE0-140A-4E83-A340-B35675551A12}" type="datetime1">
              <a:rPr lang="en-US"/>
              <a:pPr>
                <a:defRPr/>
              </a:pPr>
              <a:t>12-Feb-13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C558896-2050-4355-A35F-64A07DB82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1671-452F-4425-98D1-0DA950898EB0}" type="datetime1">
              <a:rPr lang="en-US"/>
              <a:pPr>
                <a:defRPr/>
              </a:pPr>
              <a:t>12-Feb-13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DBDAE-C46F-43AA-83A2-739B14B4A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8F55F-ED69-45A2-B8C2-D9AFF822C342}" type="datetime1">
              <a:rPr lang="en-US"/>
              <a:pPr>
                <a:defRPr/>
              </a:pPr>
              <a:t>12-Feb-13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024F7-55C0-4F08-B3B2-D206A9541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8F78-1708-40FE-B525-9BFD68019682}" type="datetime1">
              <a:rPr lang="en-US"/>
              <a:pPr>
                <a:defRPr/>
              </a:pPr>
              <a:t>12-Feb-13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E6635-38C0-43E1-A032-DD9D0C57E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199958-537E-4F2D-B67D-8C8D30DA3A4B}" type="datetime1">
              <a:rPr lang="en-US"/>
              <a:pPr>
                <a:defRPr/>
              </a:pPr>
              <a:t>12-Feb-13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08738"/>
            <a:ext cx="2616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E979BF-3971-4DD6-A858-26B4BAE1B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50F402-8E3C-4352-B211-B223118BA409}" type="datetime1">
              <a:rPr lang="en-US"/>
              <a:pPr>
                <a:defRPr/>
              </a:pPr>
              <a:t>12-Feb-13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4E80B7-07DC-45E9-88CE-6AFEFCDFF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5D3E16-7CFA-4DAA-A5FA-EDBB640D1671}" type="datetime1">
              <a:rPr lang="en-US"/>
              <a:pPr>
                <a:defRPr/>
              </a:pPr>
              <a:t>12-Feb-13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074865-BDDF-4DD9-898B-43D10FC5F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F33B7F-43AC-4AB8-8B50-390945891CD8}" type="datetime1">
              <a:rPr lang="en-US"/>
              <a:pPr>
                <a:defRPr/>
              </a:pPr>
              <a:t>12-Feb-13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2DEE94-41FF-4A96-B367-DC42CA1D1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F0CB66-3E74-412A-B198-109DB7041A71}" type="datetime1">
              <a:rPr lang="en-US"/>
              <a:pPr>
                <a:defRPr/>
              </a:pPr>
              <a:t>12-Feb-13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92F112-DFB2-40C6-9C1A-CBEEC7A8A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1272C-B5CB-4F1C-A962-368890A4CBFD}" type="datetime1">
              <a:rPr lang="en-US"/>
              <a:pPr>
                <a:defRPr/>
              </a:pPr>
              <a:t>12-Feb-13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D4634-5893-42B3-AC25-78781C787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420CAE-06BB-4871-BA9B-B18140BF9B22}" type="datetime1">
              <a:rPr lang="en-US"/>
              <a:pPr>
                <a:defRPr/>
              </a:pPr>
              <a:t>12-Feb-13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E219AA-D0F1-493D-9587-F5A10135B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9C5B7E7-E2CC-4584-8BE5-7598FE736603}" type="datetime1">
              <a:rPr lang="en-US"/>
              <a:pPr>
                <a:defRPr/>
              </a:pPr>
              <a:t>12-Feb-13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64B82E5-AD50-4BF7-80DE-967DE5479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BA3F555-9351-49DC-9199-CF8E3C3E8DDB}" type="datetime1">
              <a:rPr lang="en-US"/>
              <a:pPr>
                <a:defRPr/>
              </a:pPr>
              <a:t>12-Feb-13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962400" y="6408738"/>
            <a:ext cx="2768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A36EC20-EAE5-4846-B3F5-453C109E2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82" r:id="rId7"/>
    <p:sldLayoutId id="2147483792" r:id="rId8"/>
    <p:sldLayoutId id="2147483793" r:id="rId9"/>
    <p:sldLayoutId id="2147483783" r:id="rId10"/>
    <p:sldLayoutId id="2147483784" r:id="rId11"/>
    <p:sldLayoutId id="214748378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Chapter 8</a:t>
            </a:r>
            <a:br>
              <a:rPr lang="en-US" dirty="0" smtClean="0">
                <a:solidFill>
                  <a:srgbClr val="3380E6"/>
                </a:solidFill>
                <a:latin typeface="Goudy Sans Medium"/>
              </a:rPr>
            </a:b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Classes and Objects: A Deeper Look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dirty="0" smtClean="0"/>
              <a:t>Java™ How to Program, 9/e</a:t>
            </a:r>
          </a:p>
          <a:p>
            <a:pPr marR="0" eaLnBrk="1" hangingPunct="1"/>
            <a:r>
              <a:rPr lang="en-US" dirty="0" smtClean="0"/>
              <a:t>Presented by: Dr. José M. Reyes Álamo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 descr="ch08imageslides_Page_37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8.7  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Notes on </a:t>
            </a:r>
            <a:r>
              <a:rPr lang="en-US" i="1" smtClean="0">
                <a:solidFill>
                  <a:srgbClr val="3380E6"/>
                </a:solidFill>
                <a:latin typeface="Arial"/>
              </a:rPr>
              <a:t>Set and Get Methods</a:t>
            </a:r>
          </a:p>
        </p:txBody>
      </p:sp>
      <p:sp>
        <p:nvSpPr>
          <p:cNvPr id="624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Classes often provide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methods to allow clients of the class to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set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or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get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private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instance variables. </a:t>
            </a:r>
          </a:p>
          <a:p>
            <a:pPr eaLnBrk="1" hangingPunct="1"/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Set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methods are also commonly called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mutator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methods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because they typically change an object’s state</a:t>
            </a:r>
          </a:p>
          <a:p>
            <a:pPr eaLnBrk="1" hangingPunct="1"/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Get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methods are also commonly called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accessor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methods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or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query methods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8.7  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Notes on </a:t>
            </a:r>
            <a:r>
              <a:rPr lang="en-US" i="1" smtClean="0">
                <a:solidFill>
                  <a:srgbClr val="3380E6"/>
                </a:solidFill>
                <a:latin typeface="Arial"/>
              </a:rPr>
              <a:t>Set and Get Methods (Cont.)</a:t>
            </a:r>
          </a:p>
        </p:txBody>
      </p:sp>
      <p:sp>
        <p:nvSpPr>
          <p:cNvPr id="63491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1138"/>
            <a:ext cx="8382000" cy="4614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It would seem that providing 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set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and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 get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capabilities is essentially the same as making the instance variables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instance variable can be read or written by any method that has a reference to an object that contains that variable.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If an instance variable is declared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private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, a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</a:rPr>
              <a:t>get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method allows other methods to access it, but the </a:t>
            </a: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</a:rPr>
              <a:t>get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method controls access.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</a:rPr>
              <a:t>set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method can—and should—carefully scrutinize at-tempts to modify the variable to ensure valid values.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Although 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set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and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 get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methods provide access to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private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data, it is restricted by the implementation of the methods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8.8  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Composition</a:t>
            </a:r>
          </a:p>
        </p:txBody>
      </p:sp>
      <p:sp>
        <p:nvSpPr>
          <p:cNvPr id="675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class can have references to objects of other classes. 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This is called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composition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is sometimes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referred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to as a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has-a relationship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Example: An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AlarmClock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object needs to know the current time and when it is supposed to sound its alarm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It’s reasonable to include two references to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Time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objects in an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AlarmClock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object.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8.10  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Garbage Collection and Method 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finalize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</a:t>
            </a:r>
          </a:p>
        </p:txBody>
      </p:sp>
      <p:sp>
        <p:nvSpPr>
          <p:cNvPr id="829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Every class in Java has a set of default methods one of which is 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finalize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method.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Every object uses system resources, such as memory.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Need a disciplined way to give resources back to the system when they’re no longer needed; otherwise, “resource leaks” might occur.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JVM performs automatic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garbage collection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to reclaim the memory occupied by objects that are no longer used.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When there are no more references to an object, the object is eligible to be collected.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This typically occurs when the JVM executes its </a:t>
            </a: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</a:rPr>
              <a:t>garbage collector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8.10  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Garbage Collection and Method 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finalize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(Cont.)</a:t>
            </a:r>
          </a:p>
        </p:txBody>
      </p:sp>
      <p:sp>
        <p:nvSpPr>
          <p:cNvPr id="839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Memory leaks that are common in other languages like C and C++ are less likely in Java, but some can still happen in subtle ways.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Memory is not automatically reclaimed in those languages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Other types of resource leaks can occur.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An application may open a file on disk to modify its contents.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If it does not close the file, the application must terminate before any other application can use it.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8.10  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Garbage Collection and Method 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finalize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(Cont.)</a:t>
            </a:r>
          </a:p>
        </p:txBody>
      </p:sp>
      <p:sp>
        <p:nvSpPr>
          <p:cNvPr id="849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dirty="0" smtClean="0">
                <a:solidFill>
                  <a:srgbClr val="0000FF"/>
                </a:solidFill>
                <a:latin typeface="LucidaSansTypewriter" pitchFamily="49" charset="0"/>
              </a:rPr>
              <a:t>finalize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 method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is called by the garbage collector to perform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termination housekeeping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on an object just before the garbage collector reclaims the object’s memory. 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Method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finalize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does not take parameters and has return type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void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 problem with method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finalize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is that the garbage collector is not guaranteed to execute at a specified time. 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The garbage collector may never execute before a program terminates. 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Thus, it’s unclear if, or when, method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finalize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will be called. 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For this reason, most programmers should avoid method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finalize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8.11  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static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Class Members</a:t>
            </a:r>
          </a:p>
        </p:txBody>
      </p:sp>
      <p:sp>
        <p:nvSpPr>
          <p:cNvPr id="870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In certain cases, only one copy of a particular variable should be shared by all objects of a class.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field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is used in such cases.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Also called a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class variable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variable represents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</a:rPr>
              <a:t>classwide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 information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— all objects of the class share the same piece of data.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declaration of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variable begins with the keyword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8.11  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static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Class Members (Cont.)</a:t>
            </a:r>
          </a:p>
        </p:txBody>
      </p:sp>
      <p:sp>
        <p:nvSpPr>
          <p:cNvPr id="89091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8610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Static variables have class scope.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class members can be accessed through a reference to any object of the class, or by using the class name and a dot (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.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), as in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Math.random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()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private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class members can be accessed only through methods of the class.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class members are available as soon as the class is loaded into memory.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To access a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member when no objects of the class exist, use the class name and a dot (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.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 followed by 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member (e.g. </a:t>
            </a:r>
            <a:r>
              <a:rPr lang="en-US" sz="2400" dirty="0" err="1" smtClean="0">
                <a:solidFill>
                  <a:srgbClr val="000000"/>
                </a:solidFill>
                <a:latin typeface="Lucida Console" pitchFamily="49" charset="0"/>
              </a:rPr>
              <a:t>Math.PI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To access a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private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member when no objects of the class exist, provide a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get method.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8.11  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static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Class Members (Cont.)</a:t>
            </a:r>
          </a:p>
        </p:txBody>
      </p:sp>
      <p:sp>
        <p:nvSpPr>
          <p:cNvPr id="9113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 cannot access non-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class members, because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 can be called even when no objects of the class have been instantiated.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If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variable is not initialized, the compiler assigns it a default value.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Outline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Deeper look at building classes, controlling access to members of a class, and creating constructors.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Composition—a capability that allows a class to have references to objects of other classes.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class members and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final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instance variables in detail.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How to organize classes in packages.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" descr="ch08imageslides_Page_56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 descr="ch08imageslides_Page_57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" descr="ch08imageslides_Page_5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/>
          <a:p>
            <a:pPr lvl="0" fontAlgn="auto">
              <a:spcAft>
                <a:spcPts val="0"/>
              </a:spcAft>
              <a:defRPr/>
            </a:pPr>
            <a:r>
              <a:rPr lang="en-US" sz="4100" b="1" dirty="0" smtClean="0">
                <a:solidFill>
                  <a:srgbClr val="3380E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/>
              </a:rPr>
              <a:t>Accessing 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80E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Console"/>
                <a:ea typeface="+mj-ea"/>
                <a:cs typeface="+mj-cs"/>
              </a:rPr>
              <a:t>static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80E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Class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" descr="ch08imageslides_Page_60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971800"/>
            <a:ext cx="7772400" cy="292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8.13  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final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Instance Variables</a:t>
            </a:r>
          </a:p>
        </p:txBody>
      </p:sp>
      <p:sp>
        <p:nvSpPr>
          <p:cNvPr id="106499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10600" cy="4876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principle of least privilege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is fundamental to good software engineering. </a:t>
            </a:r>
          </a:p>
          <a:p>
            <a:pPr lvl="1" eaLnBrk="1" hangingPunct="1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Code should be granted only the amount of privilege and access that it needs to accomplish its designated task, but no more. </a:t>
            </a:r>
          </a:p>
          <a:p>
            <a:pPr lvl="1" eaLnBrk="1" hangingPunct="1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Makes your programs more robust by preventing code from accidentally (or maliciously) modifying variable values and calling methods that should not be accessible. </a:t>
            </a:r>
          </a:p>
          <a:p>
            <a:pPr eaLnBrk="1" hangingPunct="1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Keyword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final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specifies that a variable is not modifiable (i.e., it’s a constant). </a:t>
            </a:r>
          </a:p>
          <a:p>
            <a:pPr lvl="1" eaLnBrk="1" hangingPunct="1"/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e.g. </a:t>
            </a:r>
            <a:r>
              <a:rPr lang="en-US" sz="2400" dirty="0" smtClean="0">
                <a:solidFill>
                  <a:srgbClr val="0000FF"/>
                </a:solidFill>
                <a:latin typeface="Lucida Console" pitchFamily="49" charset="0"/>
              </a:rPr>
              <a:t>private final </a:t>
            </a:r>
            <a:r>
              <a:rPr lang="en-US" sz="2400" dirty="0" err="1" smtClean="0">
                <a:solidFill>
                  <a:srgbClr val="0000FF"/>
                </a:solidFill>
                <a:latin typeface="Lucida Console" pitchFamily="49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sz="2400" dirty="0" smtClean="0">
                <a:solidFill>
                  <a:srgbClr val="128AFF"/>
                </a:solidFill>
                <a:latin typeface="Lucida Console" pitchFamily="49" charset="0"/>
              </a:rPr>
              <a:t>INCREMENT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8.13  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final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Instance Variables (cont.)</a:t>
            </a:r>
          </a:p>
        </p:txBody>
      </p:sp>
      <p:sp>
        <p:nvSpPr>
          <p:cNvPr id="1075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final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variables can be initialized when they are declared or by the constructor(s).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If a class provides multiple constructors, every one would be required to initialize each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final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variable.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final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variable cannot be modified by assignment after it’s initialized.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If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final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variable is not initialized, a compilation error occurs.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" descr="ch08imageslides_Page_67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40386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e.g. </a:t>
            </a:r>
            <a:r>
              <a:rPr lang="en-US" sz="2400" dirty="0" err="1" smtClean="0"/>
              <a:t>Math.PI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Lucida Console"/>
              </a:rPr>
              <a:t>Strings are final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972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objects in Java are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immutable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—they cannot be modified after they are created.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String concatenation actually creates a new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object containing the concatenated values.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Strings are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final.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8.14  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Creating Packages </a:t>
            </a:r>
          </a:p>
        </p:txBody>
      </p:sp>
      <p:sp>
        <p:nvSpPr>
          <p:cNvPr id="1126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package is a group of related classes</a:t>
            </a:r>
          </a:p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Each class in the Java API belongs to a package. </a:t>
            </a:r>
          </a:p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Packages help programmers manage the complexity of application components. </a:t>
            </a:r>
          </a:p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Packages facilitate software reuse by enabling programs to import classes from other packages, rather than copying the classes into each program that uses them.</a:t>
            </a:r>
          </a:p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Packages provide a convention for unique class names, which helps prevent class-name conflicts.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8.14  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Creating Packages (Cont.)</a:t>
            </a:r>
          </a:p>
        </p:txBody>
      </p:sp>
      <p:sp>
        <p:nvSpPr>
          <p:cNvPr id="1136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Steps for creating a reusable class: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Declare a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class.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Choose a unique package name and add a </a:t>
            </a:r>
            <a:r>
              <a:rPr lang="en-US" sz="2500" dirty="0" smtClean="0">
                <a:solidFill>
                  <a:srgbClr val="0000FF"/>
                </a:solidFill>
                <a:latin typeface="LucidaSansTypewriter" pitchFamily="49" charset="0"/>
              </a:rPr>
              <a:t>package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declaration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In each Java source-code file there can be only one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package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declaration, and it must precede all other declarations and statements.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Compile the class so that it’s placed in the appropriate package directory.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Import the reusable class into a program and use the class.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8.3  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Controlling Access to Members 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Access modifiers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private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control access to a class’s variables and methods.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methods present the services the class provides.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Clients need not be concerned with implementation details.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private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class members are not accessible outside the class.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8.15  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Time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Class Case Study: Creating Packages (Cont.)</a:t>
            </a:r>
          </a:p>
        </p:txBody>
      </p:sp>
      <p:sp>
        <p:nvSpPr>
          <p:cNvPr id="1146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Placing a </a:t>
            </a:r>
            <a:r>
              <a:rPr lang="en-US" sz="2800" dirty="0" smtClean="0">
                <a:solidFill>
                  <a:srgbClr val="000000"/>
                </a:solidFill>
                <a:latin typeface="Lucida Console" pitchFamily="49" charset="0"/>
              </a:rPr>
              <a:t>package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declaration at the beginning of a Java source file indicates that the class declared in the file is part of the specified package.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A Java source-code file must have the following order: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Lucida Console" pitchFamily="49" charset="0"/>
              </a:rPr>
              <a:t>package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declaration (if any),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Lucida Console" pitchFamily="49" charset="0"/>
              </a:rPr>
              <a:t>import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declarations (if any),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Lucida Console" pitchFamily="49" charset="0"/>
              </a:rPr>
              <a:t>class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declaration (required).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1" descr="ch08imageslides_Page_6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8.14  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Creating Packages (Cont.)</a:t>
            </a:r>
          </a:p>
        </p:txBody>
      </p:sp>
      <p:sp>
        <p:nvSpPr>
          <p:cNvPr id="1177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Usually a package name start with your Internet domain name in reverse order.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For example, our domain name is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citytech.cuny.edu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so our package names begin with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edu.cuny.citytech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After the domain name is reversed, you can choose any other names you want for your package.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Previous example use </a:t>
            </a:r>
            <a:r>
              <a:rPr lang="en-US" dirty="0" err="1" smtClean="0">
                <a:solidFill>
                  <a:srgbClr val="000000"/>
                </a:solidFill>
                <a:latin typeface="Lucida Console" pitchFamily="49" charset="0"/>
              </a:rPr>
              <a:t>jhtp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as the next name in the package name to indicate that this class is from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Java How to Program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followed by an indication to Chapter 8 (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ch08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).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In our case, packages would look something like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citytech.cuny.edu.cet3640.s13.lab2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8.14  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Creating Packages (Cont.)</a:t>
            </a:r>
          </a:p>
        </p:txBody>
      </p:sp>
      <p:sp>
        <p:nvSpPr>
          <p:cNvPr id="118787" name="Text Placeholder 2"/>
          <p:cNvSpPr>
            <a:spLocks noGrp="1"/>
          </p:cNvSpPr>
          <p:nvPr>
            <p:ph type="body" idx="1"/>
          </p:nvPr>
        </p:nvSpPr>
        <p:spPr>
          <a:xfrm>
            <a:off x="533400" y="990600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Compile the class so that it’s stored in the appropriate package.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When a Java file containing a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package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declaration is compiled, the resulting class file is placed in the directory specified by the declaration.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package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declaration </a:t>
            </a:r>
          </a:p>
          <a:p>
            <a:pPr lvl="2" eaLnBrk="1" hangingPunct="1">
              <a:lnSpc>
                <a:spcPct val="80000"/>
              </a:lnSpc>
              <a:buNone/>
            </a:pP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	package </a:t>
            </a:r>
            <a:r>
              <a:rPr lang="en-US" sz="1900" dirty="0" err="1" smtClean="0">
                <a:solidFill>
                  <a:srgbClr val="000000"/>
                </a:solidFill>
                <a:latin typeface="Lucida Console" pitchFamily="49" charset="0"/>
              </a:rPr>
              <a:t>e</a:t>
            </a: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du.cuny.citytech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;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	indicates that class should be placed in the directory</a:t>
            </a:r>
          </a:p>
          <a:p>
            <a:pPr lvl="2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	</a:t>
            </a:r>
            <a:r>
              <a:rPr lang="en-US" sz="1900" dirty="0" err="1" smtClean="0">
                <a:solidFill>
                  <a:srgbClr val="000000"/>
                </a:solidFill>
                <a:latin typeface="Lucida Console" pitchFamily="49" charset="0"/>
              </a:rPr>
              <a:t>edu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/>
            </a:r>
            <a:b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</a:b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   </a:t>
            </a:r>
            <a:r>
              <a:rPr lang="en-US" sz="1900" dirty="0" err="1" smtClean="0">
                <a:solidFill>
                  <a:srgbClr val="000000"/>
                </a:solidFill>
                <a:latin typeface="Lucida Console" pitchFamily="49" charset="0"/>
              </a:rPr>
              <a:t>cuny</a:t>
            </a:r>
            <a:endParaRPr lang="en-US" sz="1900" dirty="0" smtClean="0">
              <a:solidFill>
                <a:srgbClr val="000000"/>
              </a:solidFill>
              <a:latin typeface="Lucida Console" pitchFamily="49" charset="0"/>
            </a:endParaRPr>
          </a:p>
          <a:p>
            <a:pPr lvl="2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			</a:t>
            </a:r>
            <a:r>
              <a:rPr lang="en-US" sz="1900" dirty="0" err="1" smtClean="0">
                <a:solidFill>
                  <a:srgbClr val="000000"/>
                </a:solidFill>
                <a:latin typeface="Lucida Console" pitchFamily="49" charset="0"/>
              </a:rPr>
              <a:t>citytech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/>
            </a:r>
            <a:b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</a:b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		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directory names in the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package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declaration specify the exact location of the classes in the package.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Eclipse allows you to create packages very easily.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8.14  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Creating Packages (Cont.)</a:t>
            </a:r>
          </a:p>
        </p:txBody>
      </p:sp>
      <p:sp>
        <p:nvSpPr>
          <p:cNvPr id="120835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8534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package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name is part of the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fully qualified class name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Class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Scanner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name is actually 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java.util.Scanner</a:t>
            </a:r>
            <a:endParaRPr lang="en-US" sz="2000" dirty="0" smtClean="0">
              <a:solidFill>
                <a:srgbClr val="000000"/>
              </a:solidFill>
              <a:latin typeface="Lucida Console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You can use the fully qualified name, or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import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the class and use its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simple name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If another package contains a class by the same name, the fully qualified class names should be used to differentiate them.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When your program uses multiple classes from the same package, you can import those classes with a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type-import-on-demand declaration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	e.g. </a:t>
            </a:r>
            <a:r>
              <a:rPr lang="fr-FR" sz="1800" dirty="0" smtClean="0">
                <a:solidFill>
                  <a:srgbClr val="0000FF"/>
                </a:solidFill>
                <a:latin typeface="Lucida Console" pitchFamily="49" charset="0"/>
              </a:rPr>
              <a:t>import</a:t>
            </a:r>
            <a:r>
              <a:rPr lang="fr-FR" sz="1800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latin typeface="Lucida Console" pitchFamily="49" charset="0"/>
              </a:rPr>
              <a:t>java.util</a:t>
            </a:r>
            <a:r>
              <a:rPr lang="fr-FR" sz="1800" dirty="0" smtClean="0">
                <a:solidFill>
                  <a:srgbClr val="000000"/>
                </a:solidFill>
                <a:latin typeface="Lucida Console" pitchFamily="49" charset="0"/>
              </a:rPr>
              <a:t>.*;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</a:t>
            </a:r>
            <a:r>
              <a:rPr lang="en-US" dirty="0" err="1" smtClean="0"/>
              <a:t>OpenLab</a:t>
            </a:r>
            <a:r>
              <a:rPr lang="en-US" dirty="0" smtClean="0"/>
              <a:t> for new labs</a:t>
            </a:r>
          </a:p>
          <a:p>
            <a:r>
              <a:rPr lang="en-US" dirty="0" smtClean="0"/>
              <a:t>Check Blackboard for new quizzes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Copyright 1992-2012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8.4  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Referring to the Current Object’s Members with the 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this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Reference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Every object can access a reference to itself with keyword </a:t>
            </a:r>
            <a:r>
              <a:rPr lang="en-US" sz="3200" dirty="0" smtClean="0">
                <a:solidFill>
                  <a:srgbClr val="0000FF"/>
                </a:solidFill>
                <a:latin typeface="LucidaSansTypewriter" pitchFamily="49" charset="0"/>
              </a:rPr>
              <a:t>this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Enables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class’s code to know which object should be manipulated.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Can use the </a:t>
            </a:r>
            <a:r>
              <a:rPr lang="en-US" sz="3200" dirty="0" smtClean="0">
                <a:solidFill>
                  <a:srgbClr val="000000"/>
                </a:solidFill>
                <a:latin typeface="Lucida Console" pitchFamily="49" charset="0"/>
              </a:rPr>
              <a:t>this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reference implicitly and explicitly.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8.4  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Referring to the Current Object’s Members with the 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this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Reference (Cont.)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you compile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.java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file containing more than one class, the compiler produces a separate class file with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.class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extension for every compiled class.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one source-code (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.java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) file contains multiple class declarations, the compiler places both class files for those classes in the same directory.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source-code file can contain only one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class—otherwise, a compilation error occurs.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Non-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classes can be used only by other classes in the same package.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8.5  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Overloaded Constructors 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Overloaded constructors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enable objects of a class to be initialized in different ways.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To overload constructors, provide multiple constructor declarations with different signatures.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compiler differentiates signatures by the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number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the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types,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and the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order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of the parameter types in each signature.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ch08imageslides_Page_22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4191000"/>
            <a:ext cx="792479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ch08imageslides_Page_32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8.6  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Default and No-Argument Constructors</a:t>
            </a:r>
          </a:p>
        </p:txBody>
      </p:sp>
      <p:sp>
        <p:nvSpPr>
          <p:cNvPr id="5939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Every class must have at least one constructor.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If you do not provide any constructors, the compiler creates a default constructor that takes no arguments and initializes instance variables to their default values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Zero for numeric types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false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for </a:t>
            </a:r>
            <a:r>
              <a:rPr lang="en-US" sz="2000" dirty="0" err="1" smtClean="0">
                <a:solidFill>
                  <a:srgbClr val="000000"/>
                </a:solidFill>
                <a:latin typeface="Lucida Console" pitchFamily="49" charset="0"/>
              </a:rPr>
              <a:t>boolean</a:t>
            </a:r>
            <a:endParaRPr lang="en-US" sz="2000" dirty="0" smtClean="0">
              <a:solidFill>
                <a:srgbClr val="000000"/>
              </a:solidFill>
              <a:latin typeface="Lucida Console" pitchFamily="49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null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for references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If your class declares constructors, the compiler will not create a default constructor.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You must explicitly declare a no-argument constructor if default initialization is required.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DeitelPowerPointTemplate</Template>
  <TotalTime>1627</TotalTime>
  <Words>2041</Words>
  <Application>Microsoft Office PowerPoint</Application>
  <PresentationFormat>On-screen Show (4:3)</PresentationFormat>
  <Paragraphs>199</Paragraphs>
  <Slides>35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Concourse</vt:lpstr>
      <vt:lpstr>Chapter 8 Classes and Objects: A Deeper Look</vt:lpstr>
      <vt:lpstr>Outline</vt:lpstr>
      <vt:lpstr>8.3  Controlling Access to Members </vt:lpstr>
      <vt:lpstr>8.4  Referring to the Current Object’s Members with the this Reference</vt:lpstr>
      <vt:lpstr>8.4  Referring to the Current Object’s Members with the this Reference (Cont.)</vt:lpstr>
      <vt:lpstr>8.5  Overloaded Constructors </vt:lpstr>
      <vt:lpstr>Slide 7</vt:lpstr>
      <vt:lpstr>Slide 8</vt:lpstr>
      <vt:lpstr>8.6  Default and No-Argument Constructors</vt:lpstr>
      <vt:lpstr>Slide 10</vt:lpstr>
      <vt:lpstr>8.7  Notes on Set and Get Methods</vt:lpstr>
      <vt:lpstr>8.7  Notes on Set and Get Methods (Cont.)</vt:lpstr>
      <vt:lpstr>8.8  Composition</vt:lpstr>
      <vt:lpstr>8.10  Garbage Collection and Method finalize </vt:lpstr>
      <vt:lpstr>8.10  Garbage Collection and Method finalize (Cont.)</vt:lpstr>
      <vt:lpstr>8.10  Garbage Collection and Method finalize (Cont.)</vt:lpstr>
      <vt:lpstr>8.11  static Class Members</vt:lpstr>
      <vt:lpstr>8.11  static Class Members (Cont.)</vt:lpstr>
      <vt:lpstr>8.11  static Class Members (Cont.)</vt:lpstr>
      <vt:lpstr>Slide 20</vt:lpstr>
      <vt:lpstr>Slide 21</vt:lpstr>
      <vt:lpstr>Slide 22</vt:lpstr>
      <vt:lpstr>Slide 23</vt:lpstr>
      <vt:lpstr>8.13  final Instance Variables</vt:lpstr>
      <vt:lpstr>8.13  final Instance Variables (cont.)</vt:lpstr>
      <vt:lpstr>Slide 26</vt:lpstr>
      <vt:lpstr>Strings are final</vt:lpstr>
      <vt:lpstr>8.14  Creating Packages </vt:lpstr>
      <vt:lpstr>8.14  Creating Packages (Cont.)</vt:lpstr>
      <vt:lpstr>8.15  Time Class Case Study: Creating Packages (Cont.)</vt:lpstr>
      <vt:lpstr>Slide 31</vt:lpstr>
      <vt:lpstr>8.14  Creating Packages (Cont.)</vt:lpstr>
      <vt:lpstr>8.14  Creating Packages (Cont.)</vt:lpstr>
      <vt:lpstr>8.14  Creating Packages (Cont.)</vt:lpstr>
      <vt:lpstr>Assignments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Classes and Objects: A Deeper Look</dc:title>
  <dc:creator>paul</dc:creator>
  <cp:lastModifiedBy>yeyem</cp:lastModifiedBy>
  <cp:revision>161</cp:revision>
  <dcterms:created xsi:type="dcterms:W3CDTF">2009-05-09T15:31:54Z</dcterms:created>
  <dcterms:modified xsi:type="dcterms:W3CDTF">2013-02-12T16:38:27Z</dcterms:modified>
</cp:coreProperties>
</file>