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5"/>
  </p:notesMasterIdLst>
  <p:handoutMasterIdLst>
    <p:handoutMasterId r:id="rId56"/>
  </p:handoutMasterIdLst>
  <p:sldIdLst>
    <p:sldId id="256" r:id="rId2"/>
    <p:sldId id="264" r:id="rId3"/>
    <p:sldId id="265" r:id="rId4"/>
    <p:sldId id="266" r:id="rId5"/>
    <p:sldId id="305" r:id="rId6"/>
    <p:sldId id="267" r:id="rId7"/>
    <p:sldId id="306" r:id="rId8"/>
    <p:sldId id="268" r:id="rId9"/>
    <p:sldId id="269" r:id="rId10"/>
    <p:sldId id="270" r:id="rId11"/>
    <p:sldId id="274" r:id="rId12"/>
    <p:sldId id="308" r:id="rId13"/>
    <p:sldId id="276" r:id="rId14"/>
    <p:sldId id="278" r:id="rId15"/>
    <p:sldId id="279" r:id="rId16"/>
    <p:sldId id="280" r:id="rId17"/>
    <p:sldId id="315" r:id="rId18"/>
    <p:sldId id="281" r:id="rId19"/>
    <p:sldId id="345" r:id="rId20"/>
    <p:sldId id="282" r:id="rId21"/>
    <p:sldId id="283" r:id="rId22"/>
    <p:sldId id="284" r:id="rId23"/>
    <p:sldId id="286" r:id="rId24"/>
    <p:sldId id="287" r:id="rId25"/>
    <p:sldId id="288" r:id="rId26"/>
    <p:sldId id="289" r:id="rId27"/>
    <p:sldId id="325" r:id="rId28"/>
    <p:sldId id="327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2" r:id="rId45"/>
    <p:sldId id="364" r:id="rId46"/>
    <p:sldId id="365" r:id="rId47"/>
    <p:sldId id="366" r:id="rId48"/>
    <p:sldId id="367" r:id="rId49"/>
    <p:sldId id="368" r:id="rId50"/>
    <p:sldId id="372" r:id="rId51"/>
    <p:sldId id="374" r:id="rId52"/>
    <p:sldId id="375" r:id="rId53"/>
    <p:sldId id="376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1" autoAdjust="0"/>
    <p:restoredTop sz="94660"/>
  </p:normalViewPr>
  <p:slideViewPr>
    <p:cSldViewPr>
      <p:cViewPr varScale="1">
        <p:scale>
          <a:sx n="69" d="100"/>
          <a:sy n="69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434F55-28D5-48A6-B5DC-165457E5FA60}" type="datetimeFigureOut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2DDC31-F8DD-4BB1-A998-CCEBBB4A3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FF9253-1832-4416-8B43-2F0F29869873}" type="datetimeFigureOut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20BE5B-47D7-4F6D-9E56-96A6723ED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2A09F-A111-49A6-BEB3-3F3E38D9CC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E8252-F0DB-47CC-96B9-B06CC7B329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719FE7-6413-4CE2-B4B2-A8F838E91F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91575-543A-4694-A9C4-1A225FD481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332150-DB85-4704-9A02-53547A1C7A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0D7103-318A-4ED3-9748-07BF8EAAA7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A5FCF2-BAAA-40EA-A48D-C0044E4464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382125-00E6-4DFA-87AA-DC8D523D31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0B356-94D0-41FF-838A-E50E4A63F6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E61620-6F13-4F3B-9E4A-FD167882A9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8BC0EF-DA53-42A5-996F-06858B30BC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B42E7D-582F-4E3E-A38B-AEAF9D417A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EFEFD9-4094-4260-B306-AD33D0DFC3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EB2A47-F14B-4CAC-BE94-678B972673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1F0EF6-89FA-4DBE-BF7B-7EB5C65FD7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72777-A60D-4CF1-86CE-A9B72C252A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9206D-EC76-4D5F-9727-D4D39315B2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837B8B-D8ED-4E4D-97A1-65A655211A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5E852-B7C7-4CEC-ADFF-7A7CF0C66C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E65CCB-943E-4C51-B56F-EA3F10A8A6E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23FC6E-BAD8-431F-8A43-9E260404E5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F3C399-C40F-4DCE-9723-63CC582814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57C0-E334-4661-935A-21987EB3A2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4517A3-FC8C-4CA7-90A0-C6E6C89B11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4517A3-FC8C-4CA7-90A0-C6E6C89B11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0853C6-94A4-41C6-B812-B5026EA0B7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5E7FDE-FC8F-47DB-9273-F656A74F17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960BD-C3D2-4CC6-A851-CA3B1C618E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1BB9BD-29E3-4E0C-8253-76E828D0A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5539F-F92B-4A29-AB1F-212FF80B7A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2CDD51-FC61-4A0C-A794-8742AEA06C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979FD9-A5AE-40E4-93BE-78341F2BC0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EAEE6E-7C60-45A0-9B37-3DA5080447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8672E5-8A00-4999-8572-FA04C93FC3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77D91B-94EC-4C91-86B6-BA09E58C02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64DE5-9997-4C32-A1EC-6DA4AAE085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E4A360-CC11-4986-8E24-C1A7736869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B7FACD-2CD9-459E-8E40-E8888EDE89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4F295-CBFD-4EFF-88E4-742C2E33BD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2AE412-F7B9-4760-B2BF-F690A69E05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B70563-BFD2-42E6-811B-AB54143CE1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044D2C-2E37-4AF5-9BC1-0DBBC655CF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469F96-9223-448F-AE8F-CAADB4A863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6A6AD0-37C2-47F1-A690-37945803D7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0830C8-6ED6-4160-BE6B-9223F05555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3B4914-C4F2-4A57-B2D1-AB7D3500C5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018804-DF20-4A79-BEEE-2879895E8A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1D7C2-6524-4298-83EC-C92C4B5606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F5E80F-B0A2-4CA7-AA07-C2D41E9FD534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BBE35BB-65B0-4C15-A17A-16A6FB94A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86D9-0C39-43A2-B9A7-63C3B4486722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CF74F-F992-4DC1-AFC2-8256ABF47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EEC8-F275-401B-AF7C-729920D22B0A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907E-1FD1-4251-A3E2-EB388EDAC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D351-2F58-49EB-AD45-BDBF25964A6A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F10F6-6D6E-4AE8-9431-2DA397E1D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1F69A6-F608-43C1-BDF7-BE419D3E0814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161750-6FAD-42A1-BCB9-55EB4F641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8F12B3-C3D3-4BD2-ABE8-262DA4070321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7C5CBD-53E1-4C35-94D7-3553C72AF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5A35BA-0464-4CD8-AFC9-717BD4D688BF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AA7B1E-2BC8-45CE-9AE7-0E6CE0168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BD3D72-3B86-4355-813D-B95814B9AA42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138925-9BEE-446D-9732-C216CB2D9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04FD45-2A7A-4770-970F-9C6DA3625AA4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68A719-12C2-44C5-9EC5-EDE7C6E06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AD48-E284-4C93-B6A4-E2EB9868C171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2E486-31DC-46D5-826F-2210977E4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C43744-D2AF-420F-AD77-C56A2A1E94CC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135417-9F7B-41CF-9C19-E7FD52E46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25B4033-CC12-45A4-ACAB-505F8328B496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A3B72F4-F4DD-4B71-BBFE-664F25BDC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AB6C672-7AB7-4B56-834E-64D22754EF2B}" type="datetime1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E0C25B3-78D7-4E06-81D0-BFF3C321D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42" r:id="rId7"/>
    <p:sldLayoutId id="2147483752" r:id="rId8"/>
    <p:sldLayoutId id="2147483753" r:id="rId9"/>
    <p:sldLayoutId id="2147483743" r:id="rId10"/>
    <p:sldLayoutId id="2147483744" r:id="rId11"/>
    <p:sldLayoutId id="214748374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6/docs/api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docs.oracle.com/javase/7/docs/api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Chapter 3</a:t>
            </a:r>
            <a:br>
              <a:rPr lang="en-US" dirty="0" smtClean="0">
                <a:solidFill>
                  <a:srgbClr val="3380E6"/>
                </a:solidFill>
                <a:latin typeface="Goudy Sans Medium"/>
              </a:rPr>
            </a:b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Introduction to Classes, Objects Methods and Strings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 smtClean="0"/>
              <a:t>Java™ How to Program, 9/e</a:t>
            </a:r>
          </a:p>
          <a:p>
            <a:pPr marR="0" eaLnBrk="1" hangingPunct="1"/>
            <a:r>
              <a:rPr lang="en-US" dirty="0" smtClean="0"/>
              <a:t>Presented by: Dr. José M. Reyes Álamo</a:t>
            </a:r>
          </a:p>
          <a:p>
            <a:pPr marR="0" eaLnBrk="1" hangingPunct="1"/>
            <a:r>
              <a:rPr lang="en-US" dirty="0" smtClean="0"/>
              <a:t>CET 3640</a:t>
            </a:r>
          </a:p>
          <a:p>
            <a:pPr marR="0"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a Class with a Method and Instantiating an Object of a Class (Cont.)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Call a method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using the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class-type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variable, followed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by 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dot separator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), the method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name,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and parentheses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e.g.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myVariable.myMethod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();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Any class can contain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JVM invokes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 only in the class used to execute the application.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multiple classes contain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method, only the first one found is invoked.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3.3  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a Method with a Parameter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method can require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more information to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perform its task.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These are called parameters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Defined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in a comma-separated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parameter list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Located in the parentheses that follow the method name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Each parameter must specify a type and an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identifier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In a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method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call, the values supplied that correspond to the parameters are called arguments.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ch03imageslides_Page_08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3048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514600"/>
            <a:ext cx="874075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3.3  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a Method with a Parameter (Cont.)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More on Arguments and Parameters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number of arguments in a method call must match the number of parameters in the parameter list.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argument types in the method call must be “consistent with” the types of the corresponding parameters.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3.3  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a Method with a Parameter (Cont.)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686800" cy="4525962"/>
          </a:xfrm>
        </p:spPr>
        <p:txBody>
          <a:bodyPr/>
          <a:lstStyle/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Packages are set of classes organized in the same directory</a:t>
            </a:r>
          </a:p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You can reuse classes by creating packages and importing them</a:t>
            </a: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Notes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on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import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Declarations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Classes in package </a:t>
            </a:r>
            <a:r>
              <a:rPr lang="en-US" sz="2100" dirty="0" err="1" smtClean="0">
                <a:solidFill>
                  <a:srgbClr val="000000"/>
                </a:solidFill>
                <a:latin typeface="Lucida Console" pitchFamily="49" charset="0"/>
              </a:rPr>
              <a:t>java.lang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 (System, String)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are implicitly imported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Most classes you’ll use in Java programs must be imported explicitly. 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Classes that are compiled in the same directory are in the same package—known as the 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</a:rPr>
              <a:t>default package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Classes in the same package are implicitly imported into the other classes in the same package.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An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import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declaration is not required if you always refer to a class via its 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</a:rPr>
              <a:t>fully qualified class name</a:t>
            </a:r>
          </a:p>
          <a:p>
            <a:pPr lvl="2" eaLnBrk="1" hangingPunct="1"/>
            <a:r>
              <a:rPr lang="en-US" sz="1900" dirty="0" smtClean="0">
                <a:solidFill>
                  <a:srgbClr val="000000"/>
                </a:solidFill>
                <a:latin typeface="Times New Roman" pitchFamily="18" charset="0"/>
              </a:rPr>
              <a:t>Package name followed by a dot (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.</a:t>
            </a:r>
            <a:r>
              <a:rPr lang="en-US" sz="1900" dirty="0" smtClean="0">
                <a:solidFill>
                  <a:srgbClr val="000000"/>
                </a:solidFill>
                <a:latin typeface="Times New Roman" pitchFamily="18" charset="0"/>
              </a:rPr>
              <a:t>) and the class name.</a:t>
            </a:r>
          </a:p>
          <a:p>
            <a:pPr lvl="1" eaLnBrk="1" hangingPunct="1"/>
            <a:endParaRPr lang="en-US" sz="2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Instance Variables, </a:t>
            </a:r>
            <a:r>
              <a:rPr lang="en-US" i="1" dirty="0" smtClean="0">
                <a:solidFill>
                  <a:srgbClr val="3380E6"/>
                </a:solidFill>
                <a:latin typeface="Arial"/>
              </a:rPr>
              <a:t>set Methods and get Methods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Local variables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Variables declared in the body of a particular method.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a method terminates, the values of its local variables are lost.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Instance Variables, </a:t>
            </a:r>
            <a:r>
              <a:rPr lang="en-US" i="1" dirty="0" smtClean="0">
                <a:solidFill>
                  <a:srgbClr val="3380E6"/>
                </a:solidFill>
                <a:latin typeface="Arial"/>
              </a:rPr>
              <a:t>set Methods and get Methods (Cont.)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class normally consists of one or more methods that manipulate the attributes that belong to a particular object of the class.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Attributes are the variables in a class declaration, also known ad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fields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Declared inside a class but outside the methods’ bodies.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Instance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Each object maintains its own copy of an attribute, a separate instance of the variable in memory.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ch03imageslides_Page_15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0"/>
            <a:ext cx="8915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Instance Variables, </a:t>
            </a:r>
            <a:r>
              <a:rPr lang="en-US" i="1" dirty="0" smtClean="0">
                <a:solidFill>
                  <a:srgbClr val="3380E6"/>
                </a:solidFill>
                <a:latin typeface="Arial"/>
              </a:rPr>
              <a:t>set Methods and get Methods (Cont.)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Every object contains a copy of each instance variable.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Instance variables are typically declared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variables and methods are accessible only to methods in the same class.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Declaring instance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is known as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data hiding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or information hiding.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variables are encapsulated (hidden) in the object and can be accessed only by methods of the object’s class.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Prevents instance variables from being modified accidentally.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Set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and</a:t>
            </a: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 get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methods are used to access instance variables.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ch03imageslides_Page_1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a Class with a Method and Instantiating an Object of a Class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Everything in Java is a class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Classes are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used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create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objects.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Each class declaration that begins with keyword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must be stored in a file that has the same name as the class and ends with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.java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extension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Keyword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is an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access modifier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Indicates that the class is “available to the public”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Keyword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private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also exists, we will study it later.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Instance Variables, </a:t>
            </a:r>
            <a:r>
              <a:rPr lang="en-US" i="1" dirty="0" smtClean="0">
                <a:solidFill>
                  <a:srgbClr val="3380E6"/>
                </a:solidFill>
                <a:latin typeface="Arial"/>
              </a:rPr>
              <a:t>set Methods and get Methods (Cont.)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When a method that specifies a return type other than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void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completes its task, the method returns a result to its caller.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Method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setCourseName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getCourseName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each use variable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courseName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even though it was not declared in any of the methods.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Methods can use instance variables.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order in which methods are declared in a class does not determine when they are called at execution time.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One big difference of object-oriented languages vs. procedural languages.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One method of a class can call another method of the same class by using just the method name.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Instance Variables, </a:t>
            </a:r>
            <a:r>
              <a:rPr lang="en-US" i="1" dirty="0" smtClean="0">
                <a:solidFill>
                  <a:srgbClr val="3380E6"/>
                </a:solidFill>
                <a:latin typeface="Arial"/>
              </a:rPr>
              <a:t>set Methods and get Methods (Cont.)</a:t>
            </a:r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Unlike local variables, which are not automatically initialized, every field has 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default initial value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Fields are not required to be explicitly initialized before they are used in a program—unless they must be initialized to values other than their default values.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Instance Variables, </a:t>
            </a:r>
            <a:r>
              <a:rPr lang="en-US" i="1" dirty="0" smtClean="0">
                <a:solidFill>
                  <a:srgbClr val="3380E6"/>
                </a:solidFill>
                <a:latin typeface="Arial"/>
              </a:rPr>
              <a:t>set Methods and get Methods (Cont.)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set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and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get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methods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class’s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fields can be manipulated only by methods.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client of an object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calls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methods to manipulate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fields of an object of the class.</a:t>
            </a:r>
          </a:p>
          <a:p>
            <a:pPr lvl="2"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Why not declare the fields public and give access to clients to manipulate the variables directly?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Classes often provide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methods to allow clients to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</a:rPr>
              <a:t>set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or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</a:rPr>
              <a:t>get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instance variables.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names of these methods need not begin with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set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or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get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but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this naming convention is highly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recommended and it’s the standard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3.5  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Primitive Types vs. Reference Types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Types are divided into primitive types and 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reference types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The primitive types are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boolean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byte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char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short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int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long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float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double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All nonprimitive types are reference types.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A primitive-type variable can store exactly one value of its declared type at a time.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Primitive-type instance variables are initialized by default—variables of types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byte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char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short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int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long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float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double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are initialized to 0, and variables of type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boolean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are initialized to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false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You can specify your own initial value for a primitive-type variable by assigning the variable a value in its declaration.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3.5  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Primitive Types vs. Reference Types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Programs use variables of reference types (normally called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references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) to store the locations of objects in the computer’s memory.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Such a variable is said to 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</a:rPr>
              <a:t>refer to an object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in the program.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Reference-type instance variables are initialized by default to the value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null</a:t>
            </a: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 reserved word that represents a “reference to nothing.”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When using an object of another class, a reference to the object is required to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invoke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its methods.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3.6  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Initializing Objects with Constructors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an object of a class is created, its instance variables are initialized by default.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Each class can provide a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constructor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that initializes an object of a class when the object is created.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Java requires a constructor call for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every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object that is created.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Keyword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new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requests memory from the system to store an object, then calls the corresponding class’s constructor to initialize the object.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constructor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must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have the same name as the class.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3.6  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Initializing Objects with Constructors (Cont.)</a:t>
            </a:r>
          </a:p>
        </p:txBody>
      </p:sp>
      <p:sp>
        <p:nvSpPr>
          <p:cNvPr id="57347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81138"/>
            <a:ext cx="85344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By default, the compiler provides a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default constructor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with no parameters in any class without explicit constructor.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This constructor initializes instance variables to their default values.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You can provide your own constructor to specify custom initialization.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constructor’s parameter list specifies the data it requires to initiate.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Constructors cannot return values, so they have no return type.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Normally, constructors are declared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ch03imageslides_Page_25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86200"/>
            <a:ext cx="868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 descr="ch03imageslides_Page_27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257800"/>
            <a:ext cx="8610600" cy="86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Chapter 6</a:t>
            </a:r>
            <a:br>
              <a:rPr lang="en-US" dirty="0" smtClean="0">
                <a:solidFill>
                  <a:srgbClr val="3380E6"/>
                </a:solidFill>
                <a:latin typeface="Goudy Sans Medium"/>
              </a:rPr>
            </a:b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Methods: A Deeper Look 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 smtClean="0"/>
              <a:t>Java™ How to Program, 9/e</a:t>
            </a:r>
          </a:p>
          <a:p>
            <a:pPr marR="0" eaLnBrk="1" hangingPunct="1"/>
            <a:r>
              <a:rPr lang="en-US" dirty="0" smtClean="0"/>
              <a:t>Presented by: Dr. José M. Reyes Álamo</a:t>
            </a:r>
          </a:p>
          <a:p>
            <a:pPr marR="0" eaLnBrk="1" hangingPunct="1"/>
            <a:r>
              <a:rPr lang="en-US" dirty="0" smtClean="0"/>
              <a:t>CET 3640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a Class with a Method and Instantiating an Object of a Class (Cont.)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1138"/>
            <a:ext cx="8382000" cy="4691062"/>
          </a:xfrm>
        </p:spPr>
        <p:txBody>
          <a:bodyPr/>
          <a:lstStyle/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class with a main method is known as an application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method is called automatically by the Java Virtual Machine (JVM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). 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Normally, you call methods explicitly to perform their tasks.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method is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“available to the public”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It can be called from methods of other classes. </a:t>
            </a:r>
          </a:p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return type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specifies the type of data the method returns after performing its task. </a:t>
            </a:r>
          </a:p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Return type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void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indicates that a method will perform a task but will 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not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return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any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information to its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calling method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when it completes its task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6.1  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Introduction 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Methods are known as functions, modules, or procedures in other programming languages.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Topics in this chapter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Declare a method with more than one parameter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Method-call stack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Simulation techniques.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How to declare values that cannot change (i.e., constants) in your programs.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Method overloading.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6.2  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Program Modules in Java 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Java programs combine new methods and classes that you write with predefined methods and classes available in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Java Application Programming Interface 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</a:rPr>
              <a:t>(API)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in other class libraries.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Related classes are typically grouped into packages so that they can be imported into programs and reused.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Java API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Search for: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Java API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Java 6 API: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hlinkClick r:id="rId3"/>
              </a:rPr>
              <a:t>http://docs.oracle.com/javase/6/docs/api/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Java 7 API: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hlinkClick r:id="rId4"/>
              </a:rPr>
              <a:t>http://docs.oracle.com/javase/7/docs/api/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Program Modules in Java (Cont.)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Methods help you modularize a program by separating its tasks into self-contained units.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Statements in method bodies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Written only once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Hidden from other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Can be reused from several locations in a program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Divide-and-conquer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Constructing programs from small, simple pieces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Software reusability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Use existing methods as building blocks to create new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programs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Dividing a program into meaningful methods makes the program easier to debug and maintain.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6.2  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Program Modules in Java (Cont.)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Hierarchical form of management.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boss (the caller) asks a worker (the called method) to perform a task and report back (return) the results after completing the task.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boss method does not know how the worker method performs its designated tasks.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worker may also call other worker methods, unknown to the boss.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“Hiding” of implementation details promotes good software engineering.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ch06imageslides_Page_07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6.3  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static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Methods, 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static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Fields and Class 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Math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Sometimes a method performs a task that does not depend on the contents of any object.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Applies to the class in which it’s declared as a whole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Known as a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method or a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class method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It’s common for classes to contain convenient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methods to perform common tasks.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To declare a method as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place the keyword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before the return type in the method’s declaration.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Calling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method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i="1" dirty="0" err="1" smtClean="0">
                <a:solidFill>
                  <a:srgbClr val="000000"/>
                </a:solidFill>
                <a:latin typeface="AGaramond" pitchFamily="50" charset="0"/>
              </a:rPr>
              <a:t>ClassName</a:t>
            </a:r>
            <a:r>
              <a:rPr lang="en-US" sz="1800" i="1" dirty="0" err="1" smtClean="0">
                <a:solidFill>
                  <a:srgbClr val="000000"/>
                </a:solidFill>
                <a:latin typeface="Lucida Console" pitchFamily="49" charset="0"/>
              </a:rPr>
              <a:t>.</a:t>
            </a:r>
            <a:r>
              <a:rPr lang="en-US" sz="1800" i="1" dirty="0" err="1" smtClean="0">
                <a:solidFill>
                  <a:srgbClr val="000000"/>
                </a:solidFill>
                <a:latin typeface="AGaramond" pitchFamily="50" charset="0"/>
              </a:rPr>
              <a:t>methodName</a:t>
            </a:r>
            <a:r>
              <a:rPr lang="en-US" sz="1800" i="1" dirty="0" smtClean="0">
                <a:solidFill>
                  <a:srgbClr val="000000"/>
                </a:solidFill>
                <a:latin typeface="Lucida Console" pitchFamily="49" charset="0"/>
              </a:rPr>
              <a:t>( </a:t>
            </a:r>
            <a:r>
              <a:rPr lang="en-US" sz="1800" i="1" dirty="0" smtClean="0">
                <a:solidFill>
                  <a:srgbClr val="000000"/>
                </a:solidFill>
                <a:latin typeface="AGaramond" pitchFamily="50" charset="0"/>
              </a:rPr>
              <a:t>arguments</a:t>
            </a:r>
            <a:r>
              <a:rPr lang="en-US" sz="1800" i="1" dirty="0" smtClean="0">
                <a:solidFill>
                  <a:srgbClr val="000000"/>
                </a:solidFill>
                <a:latin typeface="Lucida Console" pitchFamily="49" charset="0"/>
              </a:rPr>
              <a:t> )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Class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Math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provides a collection of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methods that enable you to perform common mathematical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calculations without creating an object of it first. </a:t>
            </a: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ch06imageslides_Page_09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724400"/>
            <a:ext cx="6629400" cy="140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6.3  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static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Methods, 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static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Fields and Class 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Math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(Cont.)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Math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fields for common mathematical constants</a:t>
            </a:r>
          </a:p>
          <a:p>
            <a:pPr lvl="1" eaLnBrk="1" hangingPunct="1"/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Math.PI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(3.141592653589793)</a:t>
            </a:r>
          </a:p>
          <a:p>
            <a:pPr lvl="1" eaLnBrk="1" hangingPunct="1"/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Math.E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(2.718281828459045)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Declared in class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Math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with the modifiers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final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 eaLnBrk="1" hangingPunct="1"/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allows you to use these fields in your own classes. 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A field declared with keyword </a:t>
            </a:r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final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is constant—its value cannot change after the field is initialized. 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PI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E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are declared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final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because their values never change.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6.3  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static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Methods, 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static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Fields and Class 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Math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(Cont.)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field that represents an attribute is also known as an instance variable—each object (instance) of the class has a separate instance of the variable in memory.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Fields for which each object of a class does not have a separate instance of the field are declared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are also known as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class variables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All objects of a class containing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fields share one copy of those fields.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Together the class variables (i.e.,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variables) and instance variables represent the fields of a class.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a Class with a Method and Instantiating an Object of a Class (Cont.)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Method name follows the return type.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By convention, method names begin with a lowercase first letter and subsequent words in the name begin with a capital letter.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Empty parentheses after the method name indicate that the method does not require additional information to perform its task.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first line of the method is called the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Method header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Every method’s body is delimited by left and right braces.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method body contains one or more statements.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6.3  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static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Methods, 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static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Fields and Class 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Math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(Cont.)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Why is method </a:t>
            </a:r>
            <a:r>
              <a:rPr lang="en-US" b="1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declared </a:t>
            </a:r>
            <a:r>
              <a:rPr lang="en-US" b="1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JVM attempts to invoke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 of the class you specify—when no objects of the class have been created.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Declaring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allows the JVM to invoke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without creating an instance of the class.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Methods with Multiple Parameters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Multiple parameters are specified as a comma-separated list.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There must be one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</a:rPr>
              <a:t>argument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in the method call for each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</a:rPr>
              <a:t>parameter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(sometimes called 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formal parameter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) in the method declaration.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Each argument must be consistent with the type of the corresponding parameter.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h06imageslides_Page_1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ch06imageslides_Page_1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Methods with Multiple Parameters (Cont.)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String concatenation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Assemble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objects into larger strings with operators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or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+=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When both operands of operator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+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are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s, operator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+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creates a new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object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characters of the right operand are placed at the end of those in the left operand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Every primitive value and object in Java has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representation.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When one of the operands is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using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+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will convert the other to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also, then the two are concatenated.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If a </a:t>
            </a:r>
            <a:r>
              <a:rPr lang="en-US" sz="2300" dirty="0" err="1" smtClean="0">
                <a:solidFill>
                  <a:srgbClr val="000000"/>
                </a:solidFill>
                <a:latin typeface="Lucida Console" pitchFamily="49" charset="0"/>
              </a:rPr>
              <a:t>boolean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is concatenated with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the </a:t>
            </a:r>
            <a:r>
              <a:rPr lang="en-US" sz="2300" dirty="0" err="1" smtClean="0">
                <a:solidFill>
                  <a:srgbClr val="000000"/>
                </a:solidFill>
                <a:latin typeface="Lucida Console" pitchFamily="49" charset="0"/>
              </a:rPr>
              <a:t>boolean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is converted to the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"true"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or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"false"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All objects have a </a:t>
            </a:r>
            <a:r>
              <a:rPr lang="en-US" sz="2300" dirty="0" err="1" smtClean="0">
                <a:solidFill>
                  <a:srgbClr val="000000"/>
                </a:solidFill>
                <a:latin typeface="Lucida Console" pitchFamily="49" charset="0"/>
              </a:rPr>
              <a:t>toString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method that returns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representation of the object.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6.5  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Notes on Declaring and Using Methods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Three ways to call a method: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Using a method name by itself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the call is in the same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class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Using a variable that contains a reference to an object, followed by a dot (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) and the method name to call a method of the referenced object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Using the class name and a dot (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) to call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 of a 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6.5  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Notes on Declaring and Using Methods (Cont.)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non-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 can call any method of the same class directly and can manipulate any of the class’s fields directly.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 can call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only other </a:t>
            </a:r>
            <a:r>
              <a:rPr lang="en-US" i="1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methods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of the same class directly and can manipulate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only </a:t>
            </a:r>
            <a:r>
              <a:rPr lang="en-US" i="1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fields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in the same class directly.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 access the class’s non-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members,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 must use a reference to an object of the class.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6.5  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Notes on Declaring and Using Methods (Cont.)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Three ways to return control to the statement that calls a method: 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When the program flow reaches the method-ending right brace 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When the following statement executes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0000FF"/>
                </a:solidFill>
                <a:latin typeface="Lucida Console" pitchFamily="49" charset="0"/>
              </a:rPr>
              <a:t>	return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;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When the method returns a result with a statement like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0000FF"/>
                </a:solidFill>
                <a:latin typeface="Lucida Console" pitchFamily="49" charset="0"/>
              </a:rPr>
              <a:t>	return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i="1" smtClean="0">
                <a:solidFill>
                  <a:srgbClr val="000000"/>
                </a:solidFill>
                <a:latin typeface="AGaramond" pitchFamily="50" charset="0"/>
              </a:rPr>
              <a:t>expression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6.7  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Argument Promotion and Casting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Argument promotion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Converting an argument’s value, if possible, to the type that the method expects to receive in its corresponding parameter.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Conversions may lead to compilation errors if Java’s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promotion rules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are not satisfied.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Promotion rules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specify which conversions are allowed.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apply to expressions containing values of two or more primitive types and to primitive-type values passed as arguments to methods.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Each value is promoted to the “highest” type in the expression.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Figure 6.4 lists the primitive types and the types to which each can be promoted. </a:t>
            </a:r>
          </a:p>
          <a:p>
            <a:pPr eaLnBrk="1" hangingPunct="1">
              <a:lnSpc>
                <a:spcPct val="8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ch06imageslides_Page_26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h03imageslides_Page_05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6.11  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Scope of Declarations (Cont.)</a:t>
            </a:r>
          </a:p>
        </p:txBody>
      </p:sp>
      <p:sp>
        <p:nvSpPr>
          <p:cNvPr id="839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Basic scope rules: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scope of a parameter declaration is the body of the method in which the declaration appears.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scope of a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local variable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declaration is from the point at which the declaration appears to the end of that block.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scope of a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local variable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declaration that appears in the initialization section of a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for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statement’s header is the body of the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for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statement and the other expressions in the header.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 method or field’s scope is the entire body of the class.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Any block may contain variable declarations.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If a local variable or parameter in a method has the same name as a field of the class, the field is “hidden” until the block terminates execution—this is called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shadowing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6.12  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Method Overloading</a:t>
            </a:r>
          </a:p>
        </p:txBody>
      </p:sp>
      <p:sp>
        <p:nvSpPr>
          <p:cNvPr id="890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Method overloading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Methods of the same name declared in the same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Must have different sets of parameters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Compiler selects the appropriate method to call by examining the number, types and order of the arguments in the call.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Used to create several methods with the same name that perform the same or similar tasks, but on different types or different numbers of arguments.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Literal integer values are treated as type </a:t>
            </a:r>
            <a:r>
              <a:rPr lang="en-US" sz="2300" dirty="0" err="1" smtClean="0">
                <a:solidFill>
                  <a:srgbClr val="000000"/>
                </a:solidFill>
                <a:latin typeface="Lucida Console" pitchFamily="49" charset="0"/>
              </a:rPr>
              <a:t>int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literal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floating-point values are treated as type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double,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and so on. </a:t>
            </a: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 descr="ch06imageslides_Page_4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80588"/>
            <a:ext cx="7315200" cy="277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6.12  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Method Overloading (cont.)</a:t>
            </a:r>
          </a:p>
        </p:txBody>
      </p:sp>
      <p:sp>
        <p:nvSpPr>
          <p:cNvPr id="921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Distinguishing Between Overloaded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compiler distinguishes overloaded methods by their 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</a:rPr>
              <a:t>signatures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the methods’ names and the number, types and order of their parameters.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Return types of overloaded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Method calls cannot be distinguished by return type.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Overloaded methods can have different return types if the methods have different parameter lists.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Overloaded methods 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need not have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same number of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parameters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, only the same name.</a:t>
            </a: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a Class with a Method and Instantiating an Object of a Class (Cont.)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Class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GradeBook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is not an application because it does not contain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main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method. </a:t>
            </a: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If you try to execute it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you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will receive an error message like this:</a:t>
            </a:r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	Exception in thread "main" </a:t>
            </a:r>
            <a:r>
              <a:rPr lang="en-US" sz="1900" dirty="0" err="1" smtClean="0">
                <a:solidFill>
                  <a:srgbClr val="000000"/>
                </a:solidFill>
                <a:latin typeface="Lucida Console" pitchFamily="49" charset="0"/>
              </a:rPr>
              <a:t>java.lang.NoSuchMethodError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: main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Must either declare a separate class that contains 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method or place 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method in class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GradeBook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When writing large programs, a separate class containing method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is used to test each new class.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h03imageslides_Page_06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a Class with a Method and Instantiating an Object of a Class (Cont.)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 (such as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) can be called without first creating an object of the class.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Typically, you cannot call a method that belongs to another class until you create an object.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declaring a new class, you declare a new type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You can declare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variables and create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objects of the new class type.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You can declare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as many new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class types as needed; this is one reason why Java is an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extensible language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a Class with a Method and Instantiating an Object of a Class (Cont.)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229600" cy="45259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Class instance creation expression</a:t>
            </a:r>
          </a:p>
          <a:p>
            <a:pPr lvl="1" eaLnBrk="1" hangingPunct="1"/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Keyword </a:t>
            </a:r>
            <a:r>
              <a:rPr lang="en-US" sz="2800" dirty="0" smtClean="0">
                <a:solidFill>
                  <a:srgbClr val="0000FF"/>
                </a:solidFill>
                <a:latin typeface="LucidaSansTypewriter" pitchFamily="49" charset="0"/>
              </a:rPr>
              <a:t>new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creates a new object of the class specified and initializes a variable of the class type.</a:t>
            </a:r>
          </a:p>
          <a:p>
            <a:pPr lvl="1" eaLnBrk="1" hangingPunct="1"/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The parentheses to the right of the class name are required. </a:t>
            </a:r>
          </a:p>
          <a:p>
            <a:pPr lvl="1" eaLnBrk="1" hangingPunct="1"/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Parentheses in combination with a class name represent a call to a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constructor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, which is similar to a method but is used only at object creation time to 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</a:rPr>
              <a:t>initialize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the object’s data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DeitelPowerPointTemplate</Template>
  <TotalTime>499</TotalTime>
  <Words>3463</Words>
  <Application>Microsoft Office PowerPoint</Application>
  <PresentationFormat>On-screen Show (4:3)</PresentationFormat>
  <Paragraphs>354</Paragraphs>
  <Slides>53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Concourse</vt:lpstr>
      <vt:lpstr>Chapter 3 Introduction to Classes, Objects Methods and Strings</vt:lpstr>
      <vt:lpstr>3.2  Declaring a Class with a Method and Instantiating an Object of a Class</vt:lpstr>
      <vt:lpstr>3.2  Declaring a Class with a Method and Instantiating an Object of a Class (Cont.)</vt:lpstr>
      <vt:lpstr>3.2  Declaring a Class with a Method and Instantiating an Object of a Class (Cont.)</vt:lpstr>
      <vt:lpstr>Slide 5</vt:lpstr>
      <vt:lpstr>3.2  Declaring a Class with a Method and Instantiating an Object of a Class (Cont.)</vt:lpstr>
      <vt:lpstr>Slide 7</vt:lpstr>
      <vt:lpstr>3.2  Declaring a Class with a Method and Instantiating an Object of a Class (Cont.)</vt:lpstr>
      <vt:lpstr>3.2  Declaring a Class with a Method and Instantiating an Object of a Class (Cont.)</vt:lpstr>
      <vt:lpstr>3.2  Declaring a Class with a Method and Instantiating an Object of a Class (Cont.)</vt:lpstr>
      <vt:lpstr>3.3  Declaring a Method with a Parameter</vt:lpstr>
      <vt:lpstr>Slide 12</vt:lpstr>
      <vt:lpstr>3.3  Declaring a Method with a Parameter (Cont.)</vt:lpstr>
      <vt:lpstr>3.3  Declaring a Method with a Parameter (Cont.)</vt:lpstr>
      <vt:lpstr>3.4  Instance Variables, set Methods and get Methods</vt:lpstr>
      <vt:lpstr>3.4  Instance Variables, set Methods and get Methods (Cont.)</vt:lpstr>
      <vt:lpstr>Slide 17</vt:lpstr>
      <vt:lpstr>3.4  Instance Variables, set Methods and get Methods (Cont.)</vt:lpstr>
      <vt:lpstr>Slide 19</vt:lpstr>
      <vt:lpstr>3.4  Instance Variables, set Methods and get Methods (Cont.)</vt:lpstr>
      <vt:lpstr>3.4  Instance Variables, set Methods and get Methods (Cont.)</vt:lpstr>
      <vt:lpstr>3.4  Instance Variables, set Methods and get Methods (Cont.)</vt:lpstr>
      <vt:lpstr>3.5  Primitive Types vs. Reference Types</vt:lpstr>
      <vt:lpstr>3.5  Primitive Types vs. Reference Types</vt:lpstr>
      <vt:lpstr>3.6  Initializing Objects with Constructors</vt:lpstr>
      <vt:lpstr>3.6  Initializing Objects with Constructors (Cont.)</vt:lpstr>
      <vt:lpstr>Slide 27</vt:lpstr>
      <vt:lpstr>Slide 28</vt:lpstr>
      <vt:lpstr>Chapter 6 Methods: A Deeper Look </vt:lpstr>
      <vt:lpstr>6.1  Introduction </vt:lpstr>
      <vt:lpstr>6.2  Program Modules in Java </vt:lpstr>
      <vt:lpstr>6.2  Java API</vt:lpstr>
      <vt:lpstr>6.2  Program Modules in Java (Cont.)</vt:lpstr>
      <vt:lpstr>6.2  Program Modules in Java (Cont.)</vt:lpstr>
      <vt:lpstr>Slide 35</vt:lpstr>
      <vt:lpstr>6.3  static Methods, static Fields and Class Math </vt:lpstr>
      <vt:lpstr>Slide 37</vt:lpstr>
      <vt:lpstr>6.3  static Methods, static Fields and Class Math (Cont.)</vt:lpstr>
      <vt:lpstr>6.3  static Methods, static Fields and Class Math (Cont.)</vt:lpstr>
      <vt:lpstr>6.3  static Methods, static Fields and Class Math (Cont.)</vt:lpstr>
      <vt:lpstr>6.4  Declaring Methods with Multiple Parameters</vt:lpstr>
      <vt:lpstr>Slide 42</vt:lpstr>
      <vt:lpstr>Slide 43</vt:lpstr>
      <vt:lpstr>6.4  Declaring Methods with Multiple Parameters (Cont.)</vt:lpstr>
      <vt:lpstr>6.5  Notes on Declaring and Using Methods</vt:lpstr>
      <vt:lpstr>6.5  Notes on Declaring and Using Methods (Cont.)</vt:lpstr>
      <vt:lpstr>6.5  Notes on Declaring and Using Methods (Cont.)</vt:lpstr>
      <vt:lpstr>6.7  Argument Promotion and Casting</vt:lpstr>
      <vt:lpstr>Slide 49</vt:lpstr>
      <vt:lpstr>6.11  Scope of Declarations (Cont.)</vt:lpstr>
      <vt:lpstr>6.12  Method Overloading</vt:lpstr>
      <vt:lpstr>Slide 52</vt:lpstr>
      <vt:lpstr>6.12  Method Overloading (cont.)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Classes and Objects</dc:title>
  <dc:creator>paul</dc:creator>
  <cp:lastModifiedBy>JReyesAlamo</cp:lastModifiedBy>
  <cp:revision>121</cp:revision>
  <dcterms:created xsi:type="dcterms:W3CDTF">2009-05-07T16:45:09Z</dcterms:created>
  <dcterms:modified xsi:type="dcterms:W3CDTF">2013-02-04T21:31:30Z</dcterms:modified>
</cp:coreProperties>
</file>