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438" r:id="rId7"/>
    <p:sldId id="261" r:id="rId8"/>
    <p:sldId id="439" r:id="rId9"/>
    <p:sldId id="262" r:id="rId10"/>
    <p:sldId id="416" r:id="rId11"/>
    <p:sldId id="417" r:id="rId12"/>
    <p:sldId id="418" r:id="rId13"/>
    <p:sldId id="440" r:id="rId14"/>
    <p:sldId id="263" r:id="rId15"/>
    <p:sldId id="264" r:id="rId16"/>
    <p:sldId id="420" r:id="rId17"/>
    <p:sldId id="421" r:id="rId18"/>
    <p:sldId id="422" r:id="rId19"/>
    <p:sldId id="423" r:id="rId20"/>
    <p:sldId id="424" r:id="rId21"/>
    <p:sldId id="267" r:id="rId22"/>
    <p:sldId id="268" r:id="rId23"/>
    <p:sldId id="269" r:id="rId24"/>
    <p:sldId id="434" r:id="rId25"/>
    <p:sldId id="441" r:id="rId26"/>
    <p:sldId id="442" r:id="rId27"/>
    <p:sldId id="443" r:id="rId28"/>
    <p:sldId id="44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8C1B39-A84D-4CA3-BDA2-D98EEBA87AA0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CD80DD-833A-4657-880A-F590EAD0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B2D2F-F9D7-428E-AE39-95ABE8DD6EF1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8766D-0FB6-4E91-84BD-AFC03EC3E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D1E3E-1384-4C7E-BA87-083A9DAAF5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EA276-0FD6-4AE0-899F-719B0306B3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427CB-ABCB-4AAF-BE95-9C37E528F7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03F24-B848-4D7D-837F-1EC72AF77F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BC144-8C2C-4B8D-A0E8-1770A01D52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8CFC5-3B6D-48A2-A0A1-68D61190FF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CC846-FC3F-48A3-BA75-70F910371D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750E5-897C-4D0D-A298-D5ADD439E1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84EFF-114B-4749-9BDD-119E9F860D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5101F-8E72-4271-8265-B658D9C14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79326-65C8-40ED-A202-9F1D6E3983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C537E-F9F0-4C3C-A03F-4810C81345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A755D-C6DD-447A-827A-58D477421D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1F634-A448-4C18-BD9D-50FDC756BF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A9101-AC1E-4588-9FFD-E2E70B28E3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69D00-E884-444D-B2F3-A6F10857A864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4567EC-93AD-4FC3-AC7A-74613F7A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D820-9687-4F2D-A40F-EBD5CCBE3760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681D-7F13-441C-96F9-246A2823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F1F5-0825-4B63-B0F5-6B9E1BE873ED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A1C9-36A3-4279-84E9-37B98CE8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D9EA-2139-497E-AB2F-0AF7C75B7FDC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B530-300D-4736-AB31-C54BEDD5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7B3A2-7F6E-4916-A033-FB4E87E57705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F479D-3E4C-46E6-A74A-BE89F7FE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207EE-6A91-43C9-9C6A-1A59C1951069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6C406-0900-478C-A946-07FDA532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780018-C858-4E9B-94B0-9E880E1AEAD9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67492-6030-4866-928F-04F38533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C9845-B73E-4EF0-91D3-E109C2852D73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E1511-F500-4E14-AB4E-B1068278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0B04F4-8F40-4F97-96F4-CC1EB513E670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23192E-C97C-4339-810B-AD79552B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017B-696D-40B4-838F-0BB6AF3474F9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9FF5-4422-4C92-8516-8F43B613B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E26A5-EF7D-41BD-B940-B28363CE65D1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72F86-E6DC-4A3C-82B0-E1CA0691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21BCD5-EEFC-46C5-A897-3FFD4980D959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36D19A-FB38-4430-AC31-1C2D22728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792D92-A115-48B4-8D6E-B466CF47976E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B4609D-9AF6-4C47-9F81-ECCF9A41B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26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Multithreading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 How to Program, 9/e</a:t>
            </a:r>
          </a:p>
          <a:p>
            <a:pPr marR="0" eaLnBrk="1" hangingPunct="1"/>
            <a:r>
              <a:rPr lang="en-US" dirty="0" smtClean="0"/>
              <a:t>CET 3640</a:t>
            </a:r>
          </a:p>
          <a:p>
            <a:pPr marR="0" eaLnBrk="1" hangingPunct="1"/>
            <a:r>
              <a:rPr lang="en-US" dirty="0" smtClean="0"/>
              <a:t>Professor: Dr. José M. Reyes Álamo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 operating systems support time slicing, which enables threads of equal priority to share a processor. </a:t>
            </a:r>
          </a:p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operating system’s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thread scheduler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determines which thread runs next. </a:t>
            </a:r>
          </a:p>
          <a:p>
            <a:pPr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One simple thread-scheduler implementation keeps the highest-priority thread running at all times and, if there’s more than one highest-priority thread, ensures that all such threads execute for a quantum each in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round-robin fashion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This process continues until all threads run to completion. 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 higher-priority thread enters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state, the operating system generally preempts the currently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thread (an operation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preemptive scheduling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Higher-priority threads could postpone—possibly indefinitely—the execution of lower-priority threads.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situation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starvation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Operating systems generally employ a technique 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aging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prevent starvation.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the priority of a thread based on its waiting time.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Java provides higher-level concurrency utilities to hide much of this complexity and prevent errors in multithreaded programming.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Thread priorities are used behind the scenes to, but you will not be concerned with this as Java takes care of 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Program Threads in Java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and Executing Threads with </a:t>
            </a:r>
            <a:r>
              <a:rPr lang="en-US" dirty="0" smtClean="0">
                <a:solidFill>
                  <a:srgbClr val="3380E6"/>
                </a:solidFill>
                <a:latin typeface="Lucida Console" pitchFamily="49" charset="0"/>
              </a:rPr>
              <a:t>Executor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Framework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interface declares the single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run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contains the code that defines the task that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should perform.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represents a “task” that can execute concurrently with other tasks.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thread executing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created and started, the thread calls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run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method, which executes in the new thread.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make your life even easier, Java provides the Executor interface to manage Threads.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and Executing Threads with </a:t>
            </a:r>
            <a:r>
              <a:rPr lang="en-US" dirty="0" smtClean="0">
                <a:solidFill>
                  <a:srgbClr val="3380E6"/>
                </a:solidFill>
                <a:latin typeface="Lucida Console" pitchFamily="49" charset="0"/>
              </a:rPr>
              <a:t>Executor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Framework (cont.)</a:t>
            </a:r>
            <a:endParaRPr lang="en-US" dirty="0" smtClean="0">
              <a:solidFill>
                <a:srgbClr val="33B38C"/>
              </a:solidFill>
              <a:latin typeface="Goudy Sans Medium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(Fig. 26.3) implements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Runnable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(line 5), so that multiple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can execute concurrently.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sleep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places a thread in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timed waiting state for the specified amount of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Can throw a checked exception of type </a:t>
            </a:r>
            <a:r>
              <a:rPr lang="en-US" sz="2000" dirty="0" err="1" smtClean="0">
                <a:solidFill>
                  <a:srgbClr val="0000FF"/>
                </a:solidFill>
                <a:latin typeface="LucidaSansTypewriter" pitchFamily="49" charset="0"/>
              </a:rPr>
              <a:t>InterruptedException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if the sleeping thread’s </a:t>
            </a: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interrupt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method is called.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code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executes in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main 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a thread created by the JVM.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code in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run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of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PrintTask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executes in the threads created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method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 main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terminates, the program itself continues running because there are still threads that are alive.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program will not terminate until its last thread completes execution.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h26imageslides_Page_0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h26imageslides_Page_0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h26imageslides_Page_01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h26imageslides_Page_0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Operating systems on single-processor computers create the illusion of concurrent execution by rapidly switching between activities, but only a single instruction can execute at once.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Java makes concurrency available through the APIs.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specify that an application contains separate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threads of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each thread has its own method-call stack and program counter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execute concurrently with other threads while sharing application-wide resources such as memory with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capability is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multithreading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Newest C++ Standard Library (v. 11, ratified in August 2011) supports multithreading, previous standard does not.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h26imageslides_Page_0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multiple threads share an object and it is modified by one or more of them, indeterminate results may occur unless access to the shared object is managed properly.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problem can be solved by giving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only one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at a time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exclusive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access to code that manipulates the shared object.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During that time, other threads desiring to manipulate the object are kept waiting.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When the thread with exclusive access to the object finishes manipulating it, one of the waiting threads is allowed to proceed.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This process, called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thread synchronization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coordinates access to shared data by multiple concurrent threads.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Ensures that each thread accessing a shared object excludes all other threads from doing so simultaneously—this is called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mutual exclusion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common way to perform synchronization is to use Java’s built-in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monitors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Every object has a monitor and a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monitor lock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(or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intrinsic lock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be held by a maximum of only one thread at any time.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thread must acquire the lock before proceeding with the operation.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Other threads attempting to perform an operation that requires the same lock will be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blocked.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To specify that a thread must hold a monitor lock to execute a block of code, the code should be placed in a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statement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Said to be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guarded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by the monitor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Synchronization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statements are declared using the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keyword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synchronized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( </a:t>
            </a:r>
            <a:r>
              <a:rPr lang="en-US" sz="1900" i="1" dirty="0" smtClean="0">
                <a:solidFill>
                  <a:srgbClr val="000000"/>
                </a:solidFill>
                <a:latin typeface="AGaramond" pitchFamily="50" charset="0"/>
              </a:rPr>
              <a:t>object</a:t>
            </a:r>
            <a:r>
              <a:rPr lang="en-US" sz="1900" i="1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)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{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smtClean="0">
                <a:solidFill>
                  <a:srgbClr val="000000"/>
                </a:solidFill>
                <a:latin typeface="AGaramond" pitchFamily="50" charset="0"/>
              </a:rPr>
              <a:t>statements</a:t>
            </a:r>
            <a:br>
              <a:rPr lang="en-US" sz="1900" dirty="0" smtClean="0">
                <a:solidFill>
                  <a:srgbClr val="000000"/>
                </a:solidFill>
                <a:latin typeface="AGaramond" pitchFamily="50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}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// end synchronized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where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object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is the object whose monitor lock will be acquired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normally refers to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this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(i.e. the current object) if it’s the object in which 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statement appears.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synchronized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 finishes executing, the object’s monitor lock is released.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Java also allows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methods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performance reasons,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methods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synchronized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blocks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should be as short as possible.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ch26imageslides_Page_0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26.4  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Synchronization Method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 the Labs and post them in </a:t>
            </a:r>
            <a:r>
              <a:rPr lang="en-US" dirty="0" err="1" smtClean="0"/>
              <a:t>OpenLab</a:t>
            </a:r>
            <a:endParaRPr lang="en-US" dirty="0" smtClean="0"/>
          </a:p>
          <a:p>
            <a:r>
              <a:rPr lang="en-US" dirty="0" smtClean="0"/>
              <a:t>Finish the quizzes on Blackboard</a:t>
            </a:r>
          </a:p>
          <a:p>
            <a:r>
              <a:rPr lang="en-US" dirty="0" smtClean="0"/>
              <a:t>Work on your Project and your presentation</a:t>
            </a:r>
          </a:p>
          <a:p>
            <a:pPr lvl="1"/>
            <a:r>
              <a:rPr lang="en-US" dirty="0" smtClean="0"/>
              <a:t>If interested work on the Extra Credit (first draft submission by May 10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71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800" dirty="0" smtClean="0">
                <a:solidFill>
                  <a:srgbClr val="3380E6"/>
                </a:solidFill>
                <a:latin typeface="Arial"/>
              </a:rPr>
              <a:t>Final Exam Topics</a:t>
            </a:r>
            <a:endParaRPr lang="en-US" sz="4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0" y="12192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Object-Oriented programming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Classes and objects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data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Fields, methods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Constructors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 overloading, overriding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Encapsulation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Inheritance</a:t>
            </a:r>
          </a:p>
          <a:p>
            <a:pPr marL="620713" marR="0" lvl="1" indent="-228600" algn="l" defTabSz="914400" rtl="0" eaLnBrk="0" fontAlgn="base" latinLnBrk="0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Polymorphism</a:t>
            </a:r>
          </a:p>
          <a:p>
            <a:pPr marL="858838" marR="0" lvl="2" indent="-228600" algn="l" defTabSz="9144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classes</a:t>
            </a:r>
          </a:p>
          <a:p>
            <a:pPr marL="858838" marR="0" lvl="2" indent="-228600" algn="l" defTabSz="9144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es-P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</a:t>
            </a:r>
          </a:p>
          <a:p>
            <a:pPr marL="401638" lvl="1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Final Exam Topics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dirty="0" smtClean="0"/>
              <a:t>Data Structures:</a:t>
            </a:r>
          </a:p>
          <a:p>
            <a:pPr lvl="1"/>
            <a:r>
              <a:rPr lang="en-US" dirty="0" smtClean="0"/>
              <a:t>Array</a:t>
            </a:r>
          </a:p>
          <a:p>
            <a:pPr lvl="1"/>
            <a:r>
              <a:rPr lang="en-US" dirty="0" err="1" smtClean="0"/>
              <a:t>ArrayList</a:t>
            </a:r>
            <a:endParaRPr lang="en-US" dirty="0" smtClean="0"/>
          </a:p>
          <a:p>
            <a:pPr lvl="1"/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Stack</a:t>
            </a:r>
          </a:p>
          <a:p>
            <a:pPr lvl="1"/>
            <a:r>
              <a:rPr lang="en-US" dirty="0" err="1" smtClean="0"/>
              <a:t>LinkedList</a:t>
            </a:r>
            <a:endParaRPr lang="en-US" dirty="0" smtClean="0"/>
          </a:p>
          <a:p>
            <a:pPr lvl="1"/>
            <a:r>
              <a:rPr lang="en-US" dirty="0" err="1" smtClean="0"/>
              <a:t>Hashtable</a:t>
            </a:r>
            <a:endParaRPr lang="en-US" dirty="0" smtClean="0"/>
          </a:p>
          <a:p>
            <a:pPr lvl="1"/>
            <a:r>
              <a:rPr lang="en-US" dirty="0" err="1" smtClean="0"/>
              <a:t>TreeSet</a:t>
            </a:r>
            <a:endParaRPr lang="en-US" dirty="0" smtClean="0"/>
          </a:p>
          <a:p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Threads</a:t>
            </a:r>
          </a:p>
          <a:p>
            <a:pPr lvl="1"/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7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/>
              <a:t>should know the concepts and be </a:t>
            </a:r>
            <a:r>
              <a:rPr lang="en-US" dirty="0" smtClean="0"/>
              <a:t>able to explain </a:t>
            </a:r>
            <a:r>
              <a:rPr lang="en-US" dirty="0" smtClean="0"/>
              <a:t>them</a:t>
            </a:r>
            <a:endParaRPr lang="en-US" dirty="0" smtClean="0"/>
          </a:p>
          <a:p>
            <a:pPr lvl="1"/>
            <a:r>
              <a:rPr lang="en-US" dirty="0" smtClean="0"/>
              <a:t>Opportunity to get partial credit this way</a:t>
            </a:r>
          </a:p>
          <a:p>
            <a:r>
              <a:rPr lang="en-US" dirty="0" smtClean="0"/>
              <a:t>Programming </a:t>
            </a:r>
            <a:r>
              <a:rPr lang="en-US" dirty="0" smtClean="0"/>
              <a:t>problems</a:t>
            </a:r>
            <a:endParaRPr lang="en-US" dirty="0" smtClean="0"/>
          </a:p>
          <a:p>
            <a:pPr lvl="1"/>
            <a:r>
              <a:rPr lang="en-US" dirty="0" smtClean="0"/>
              <a:t>Make sure you finish and review your labs</a:t>
            </a:r>
          </a:p>
          <a:p>
            <a:r>
              <a:rPr lang="en-US" dirty="0" smtClean="0"/>
              <a:t>Extra credit</a:t>
            </a:r>
          </a:p>
          <a:p>
            <a:r>
              <a:rPr lang="en-US" dirty="0" smtClean="0"/>
              <a:t>More details in the coming </a:t>
            </a:r>
            <a:r>
              <a:rPr lang="en-US" dirty="0" smtClean="0"/>
              <a:t>weeks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Programming concurrent applications is difficult and error prone.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Guidelines: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 existing classes from the Java API that manage synchronization for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thread can be in one of several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thread states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(new, runnable, waiting, time waiting, blocked, terminated).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new thread begins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new</a:t>
            </a:r>
            <a:r>
              <a:rPr lang="en-US" b="1" dirty="0" smtClean="0">
                <a:solidFill>
                  <a:srgbClr val="A81A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Remains there until started, which places it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runnable</a:t>
            </a:r>
            <a:r>
              <a:rPr lang="en-US" b="1" dirty="0" smtClean="0">
                <a:solidFill>
                  <a:srgbClr val="A81A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thread can transition to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waiting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while it waits for another thread to perform a task.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Transitions back to the runnable state only when another thread notifies it to continue executing.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can enter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timed waiting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for a specified interval of time.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Transitions back to the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state when that time interval expires or when the event it’s waiting for occurs.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Cannot use a processor, even if one is available.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sleeping thread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remains in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timed waiting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for a designated period of time (called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sleep interval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), after which it returns to the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transitions to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blocked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when it attempts to perform a task that cannot be completed immediately and it must temporarily wait until that task completes.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thread enters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terminated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state when it successfully completes its task or otherwise terminates (perhaps due to an error).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57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 Cycle of a Thread (cont.)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 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operating-system level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Java’s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typically encompasses two separate states: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ready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thread first transitions to the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runnable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from the new state, it is in the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ready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ready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thread enters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running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state (i.e., begins executing) when the operating system assigns it to a processor (known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dispatching the thread)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Typically, each thread is given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quantum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timeslice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perform its task.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process is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thread scheduling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467600" cy="26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Thread States: Lifecycle of a Thread (cont.)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Every Java thread has a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thread priority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that determines the order in which threads are scheduled.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Higher-priority threads should be allocated processor time before lower-priority threads.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Thread priorities cannot guarantee the order in which threads execute. 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434</TotalTime>
  <Words>1412</Words>
  <Application>Microsoft Office PowerPoint</Application>
  <PresentationFormat>On-screen Show (4:3)</PresentationFormat>
  <Paragraphs>161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Chapter 26 Multithreading </vt:lpstr>
      <vt:lpstr>26.1  Introduction</vt:lpstr>
      <vt:lpstr>26.1  Introduction (cont.)</vt:lpstr>
      <vt:lpstr>26.2  Thread States: Life Cycle of a Thread</vt:lpstr>
      <vt:lpstr>26.2  Thread States: Life Cycle of a Thread (cont.)</vt:lpstr>
      <vt:lpstr>Slide 6</vt:lpstr>
      <vt:lpstr>26.2  Thread States: Life Cycle of a Thread (cont.)</vt:lpstr>
      <vt:lpstr>Slide 8</vt:lpstr>
      <vt:lpstr>26.2  Thread States: Lifecycle of a Thread (cont.)</vt:lpstr>
      <vt:lpstr>26.2  Thread States: Lifecycle of a Thread (cont.)</vt:lpstr>
      <vt:lpstr>26.2  Thread States: Lifecycle of a Thread (cont.)</vt:lpstr>
      <vt:lpstr>26.2  Thread States: Lifecycle of a Thread (cont.)</vt:lpstr>
      <vt:lpstr>How to Program Threads in Java</vt:lpstr>
      <vt:lpstr>26.3  Creating and Executing Threads with Executor Framework</vt:lpstr>
      <vt:lpstr>26.3  Creating and Executing Threads with Executor Framework (cont.)</vt:lpstr>
      <vt:lpstr>Slide 16</vt:lpstr>
      <vt:lpstr>Slide 17</vt:lpstr>
      <vt:lpstr>Slide 18</vt:lpstr>
      <vt:lpstr>Slide 19</vt:lpstr>
      <vt:lpstr>Slide 20</vt:lpstr>
      <vt:lpstr>26.4  Thread Synchronization</vt:lpstr>
      <vt:lpstr>26.4  Thread Synchronization (cont.)</vt:lpstr>
      <vt:lpstr>26.4  Thread Synchronization (cont.)</vt:lpstr>
      <vt:lpstr>Slide 24</vt:lpstr>
      <vt:lpstr>Assignments</vt:lpstr>
      <vt:lpstr>Final Exam Topics</vt:lpstr>
      <vt:lpstr>Final Exam Topics</vt:lpstr>
      <vt:lpstr>Format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 Multithreading</dc:title>
  <dc:creator>Windows User</dc:creator>
  <cp:lastModifiedBy>JReyesAlamo</cp:lastModifiedBy>
  <cp:revision>111</cp:revision>
  <dcterms:created xsi:type="dcterms:W3CDTF">2009-07-24T15:20:59Z</dcterms:created>
  <dcterms:modified xsi:type="dcterms:W3CDTF">2013-04-25T21:22:15Z</dcterms:modified>
</cp:coreProperties>
</file>