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0"/>
  </p:notesMasterIdLst>
  <p:sldIdLst>
    <p:sldId id="540" r:id="rId2"/>
    <p:sldId id="541" r:id="rId3"/>
    <p:sldId id="551" r:id="rId4"/>
    <p:sldId id="575" r:id="rId5"/>
    <p:sldId id="576" r:id="rId6"/>
    <p:sldId id="577" r:id="rId7"/>
    <p:sldId id="578" r:id="rId8"/>
    <p:sldId id="581" r:id="rId9"/>
    <p:sldId id="582" r:id="rId10"/>
    <p:sldId id="583" r:id="rId11"/>
    <p:sldId id="584" r:id="rId12"/>
    <p:sldId id="592" r:id="rId13"/>
    <p:sldId id="593" r:id="rId14"/>
    <p:sldId id="594" r:id="rId15"/>
    <p:sldId id="433" r:id="rId16"/>
    <p:sldId id="586" r:id="rId17"/>
    <p:sldId id="587" r:id="rId18"/>
    <p:sldId id="588" r:id="rId19"/>
    <p:sldId id="589" r:id="rId20"/>
    <p:sldId id="590" r:id="rId21"/>
    <p:sldId id="443" r:id="rId22"/>
    <p:sldId id="446" r:id="rId23"/>
    <p:sldId id="456" r:id="rId24"/>
    <p:sldId id="457" r:id="rId25"/>
    <p:sldId id="469" r:id="rId26"/>
    <p:sldId id="470" r:id="rId27"/>
    <p:sldId id="473" r:id="rId28"/>
    <p:sldId id="494" r:id="rId29"/>
    <p:sldId id="502" r:id="rId30"/>
    <p:sldId id="538" r:id="rId31"/>
    <p:sldId id="508" r:id="rId32"/>
    <p:sldId id="509" r:id="rId33"/>
    <p:sldId id="511" r:id="rId34"/>
    <p:sldId id="514" r:id="rId35"/>
    <p:sldId id="518" r:id="rId36"/>
    <p:sldId id="519" r:id="rId37"/>
    <p:sldId id="526" r:id="rId38"/>
    <p:sldId id="59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9466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C7A97A-4D81-440E-B465-880D04F2DF3B}" type="datetimeFigureOut">
              <a:rPr lang="en-US"/>
              <a:pPr>
                <a:defRPr/>
              </a:pPr>
              <a:t>17-Apr-13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34CB18-F580-4F20-9852-264D209F8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DDA29F-F6E9-49D0-B73E-5C842F7EAE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6490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184D1C-76F9-4CDE-B386-AB288BDB97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0432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ACDD9-6CC7-430D-BA21-B0221F830F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8657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5B7E2-D2BE-48DD-BE50-98608D8156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5776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9217E-A08F-4312-BAC4-7D209F6DDC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1493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8A18CD-5E7B-474A-AD28-1F1C5D9C36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931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90DC1-4768-430F-BC35-96502C277F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9031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C1DB82-9BD3-4EF1-8AFF-BD715E4E83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2322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4516A-AD63-4D77-B548-D256612D60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1809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99A9B-59A3-4BE5-9D8C-2B4C3704DF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219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7A9475-E65B-42FF-9040-BB630638DE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283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C1DD1-7AB1-4640-8EF4-194D2939D0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3811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F85C5-DD83-40C5-89F7-43343FB6F1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1766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A7B3DA-79FD-41C2-B4E6-66F826A10F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9947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316ED-9C76-442D-A1CA-1E7068577C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8520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68821-18F8-4FFD-81FD-93B88FE498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019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B67F6-8182-4A5A-8439-8E7A3D01F2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848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21FDC-0701-441D-B324-316D7C87F1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55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73640-A89C-48E4-9FBF-2106B8992B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503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BEBF53-19C8-491D-B4DE-A7EDC4A246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4291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56129B-D8DD-4A14-A319-BDF295F39B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8301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4EC507-447C-4CEC-BB42-575D728737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0556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D0519-F09D-412E-9C67-41F034E24E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8750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EB26A-F7CF-4807-9C24-AC5F6EA9D6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6871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0E545-8A29-426E-A224-5F8EA2589F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839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DF7A548-6AF1-4E33-AE3F-A18664E0B294}" type="datetime1">
              <a:rPr lang="en-US"/>
              <a:pPr>
                <a:defRPr/>
              </a:pPr>
              <a:t>17-Apr-13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DA2138-E4F2-40C4-9F1D-8C0AE17E2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3114-082C-4485-9E98-EA4DFB9190AF}" type="datetime1">
              <a:rPr lang="en-US"/>
              <a:pPr>
                <a:defRPr/>
              </a:pPr>
              <a:t>17-Apr-13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EE5EA-E4C5-477B-8C02-CD81A878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17C9-9DFC-4365-A8AF-EA8CC233EC1F}" type="datetime1">
              <a:rPr lang="en-US"/>
              <a:pPr>
                <a:defRPr/>
              </a:pPr>
              <a:t>17-Apr-13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2EF4-88DC-44E1-88B1-6D0358E39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751C-CAE4-4283-80F8-8BD1E80F59E6}" type="datetime1">
              <a:rPr lang="en-US"/>
              <a:pPr>
                <a:defRPr/>
              </a:pPr>
              <a:t>17-Apr-13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0DB49-E993-4A1A-8023-B883A976F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4F648C-5535-43AF-AA7F-BE9F9F25FA39}" type="datetime1">
              <a:rPr lang="en-US"/>
              <a:pPr>
                <a:defRPr/>
              </a:pPr>
              <a:t>17-Apr-13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53653B-08B3-4876-89DF-B75374CEB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654C2E-C284-4401-BF60-F947A1425249}" type="datetime1">
              <a:rPr lang="en-US"/>
              <a:pPr>
                <a:defRPr/>
              </a:pPr>
              <a:t>17-Apr-13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E4AD1C-55B9-451C-BD8B-0E171330E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7682AD-C699-4D0E-9F47-83BB2F40C4D5}" type="datetime1">
              <a:rPr lang="en-US"/>
              <a:pPr>
                <a:defRPr/>
              </a:pPr>
              <a:t>17-Apr-13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3CE48D-831B-4C5A-8321-19ED49DB2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D64956-CAF1-49E2-84FF-092B88191999}" type="datetime1">
              <a:rPr lang="en-US"/>
              <a:pPr>
                <a:defRPr/>
              </a:pPr>
              <a:t>17-Apr-13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D6A2B2-7478-4B9C-9263-386E13E1F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E3FA8E-5FD2-4ADF-8EE0-61067FD17CF5}" type="datetime1">
              <a:rPr lang="en-US"/>
              <a:pPr>
                <a:defRPr/>
              </a:pPr>
              <a:t>17-Apr-13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33376E-7A9A-4482-8FB7-CA2539EFD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96AE-4D46-47E9-88A8-205A01C207A9}" type="datetime1">
              <a:rPr lang="en-US"/>
              <a:pPr>
                <a:defRPr/>
              </a:pPr>
              <a:t>17-Apr-13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CBFF-E5EF-4A09-B333-CCA49DBF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93A6CF-97C1-4CBA-B252-870B4CBF503B}" type="datetime1">
              <a:rPr lang="en-US"/>
              <a:pPr>
                <a:defRPr/>
              </a:pPr>
              <a:t>17-Apr-13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C74E2E-33A8-41D0-8644-16C5EB39A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05999CD-135C-435D-B5E2-F4E54F0CBE5D}" type="datetime1">
              <a:rPr lang="en-US"/>
              <a:pPr>
                <a:defRPr/>
              </a:pPr>
              <a:t>17-Apr-13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FA25D34-37C5-4F8B-868B-4B2F1D299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B3014E1-39AA-4DC0-9608-D6029753808D}" type="datetime1">
              <a:rPr lang="en-US"/>
              <a:pPr>
                <a:defRPr/>
              </a:pPr>
              <a:t>17-Apr-13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EE6256E-754F-4039-9B58-EEF353296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42" r:id="rId7"/>
    <p:sldLayoutId id="2147483752" r:id="rId8"/>
    <p:sldLayoutId id="2147483753" r:id="rId9"/>
    <p:sldLayoutId id="2147483743" r:id="rId10"/>
    <p:sldLayoutId id="2147483744" r:id="rId11"/>
    <p:sldLayoutId id="21474837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Chapter 7</a:t>
            </a:r>
            <a:br>
              <a:rPr lang="en-US" dirty="0" smtClean="0">
                <a:solidFill>
                  <a:srgbClr val="3380E6"/>
                </a:solidFill>
                <a:latin typeface="Goudy Sans Medium"/>
              </a:rPr>
            </a:b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Arrays and </a:t>
            </a:r>
            <a:r>
              <a:rPr lang="en-US" dirty="0" err="1" smtClean="0">
                <a:solidFill>
                  <a:srgbClr val="3380E6"/>
                </a:solidFill>
                <a:latin typeface="Arial"/>
              </a:rPr>
              <a:t>ArrayList</a:t>
            </a:r>
            <a:r>
              <a:rPr lang="en-US" dirty="0" err="1" smtClean="0">
                <a:solidFill>
                  <a:srgbClr val="3380E6"/>
                </a:solidFill>
                <a:latin typeface="Goudy Sans Medium"/>
              </a:rPr>
              <a:t>s</a:t>
            </a: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 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Java™ How to Program, 9/e</a:t>
            </a:r>
          </a:p>
          <a:p>
            <a:pPr marR="0" eaLnBrk="1" hangingPunct="1"/>
            <a:r>
              <a:rPr lang="en-US" dirty="0" smtClean="0"/>
              <a:t>Presented by: Dr. José M. Reyes </a:t>
            </a:r>
            <a:r>
              <a:rPr lang="en-US" dirty="0" err="1" smtClean="0"/>
              <a:t>Álamo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7.14  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 to Collections and Class </a:t>
            </a:r>
            <a:r>
              <a:rPr lang="en-US" dirty="0" err="1" smtClean="0">
                <a:solidFill>
                  <a:srgbClr val="3380E6"/>
                </a:solidFill>
                <a:latin typeface="Lucida Console"/>
              </a:rPr>
              <a:t>ArrayList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(Cont.)</a:t>
            </a:r>
          </a:p>
        </p:txBody>
      </p:sp>
      <p:sp>
        <p:nvSpPr>
          <p:cNvPr id="1310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Figure 7.23 demonstrates some common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capabilities.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An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’s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capacity indicates how many items it can hold without growing.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the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grows, it must create a larger internal array and copy each element to the new array.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This is a time-consuming operation. It would be inefficient for the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to grow each time an element is added.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An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grows only when an element is added and the number of elements is equal to the capacity—i.e., there is no space for the new element.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7.14  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 to Collections and Class </a:t>
            </a:r>
            <a:r>
              <a:rPr lang="en-US" dirty="0" err="1" smtClean="0">
                <a:solidFill>
                  <a:srgbClr val="3380E6"/>
                </a:solidFill>
                <a:latin typeface="Lucida Console"/>
              </a:rPr>
              <a:t>ArrayList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(Cont.)</a:t>
            </a:r>
          </a:p>
        </p:txBody>
      </p:sp>
      <p:sp>
        <p:nvSpPr>
          <p:cNvPr id="1320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add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adds elements to the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One-argument version appends its argument to the end of the </a:t>
            </a:r>
            <a:r>
              <a:rPr lang="en-US" sz="2100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Two-argument version inserts a new element at the specified position.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Collections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indices start at zero.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size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returns the number of elements in the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ethod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get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obtains the element at a specified index.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remove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deletes an element with a specific value.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An overloaded version of the method removes the element at the specified index.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contains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determines if an item is in the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1" descr="ch07imageslides_Page_78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63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" descr="ch07imageslides_Page_79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836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1" descr="ch07imageslides_Page_80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01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Chapter 20</a:t>
            </a:r>
            <a:br>
              <a:rPr lang="en-US" dirty="0" smtClean="0">
                <a:solidFill>
                  <a:srgbClr val="3380E6"/>
                </a:solidFill>
                <a:latin typeface="Goudy Sans Medium"/>
              </a:rPr>
            </a:b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Generic Collections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Java How to Program, 9/e</a:t>
            </a:r>
            <a:br>
              <a:rPr lang="en-US" dirty="0" smtClean="0"/>
            </a:br>
            <a:r>
              <a:rPr lang="en-US" dirty="0" smtClean="0"/>
              <a:t>Instructor: José M. Reyes Álamo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20.2  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Collections Overview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Java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collections framework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prebuilt data structures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interfaces and methods for manipulating those data structures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collection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a data structure that can hold references to other objects.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Usually, collections contain references to objects that are all of the same type.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Figure 20.1 lists some of the interfaces of the collections framework.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Package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java.util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h20imageslides_Page_0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20.3  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Type-Wrapper Classes for Primitive Types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Each primitive type has a corresponding </a:t>
            </a:r>
            <a:r>
              <a:rPr lang="en-US" smtClean="0">
                <a:solidFill>
                  <a:srgbClr val="0000FF"/>
                </a:solidFill>
                <a:latin typeface="Times New Roman" pitchFamily="18" charset="0"/>
              </a:rPr>
              <a:t>type-wrapper class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(in package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java.lang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). </a:t>
            </a:r>
          </a:p>
          <a:p>
            <a:pPr lvl="1" eaLnBrk="1" hangingPunct="1"/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Boolean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Byte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Character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Double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Float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Integer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Long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Short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Each type-wrapper class enables you to manipulate primitive-type values as objects.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Collections cannot manipulate variables of primitive types. 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They can manipulate objects of the type-wrapper classes, because every class ultimately derives from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Object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20.3  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Type-Wrapper Classes for Primitive Types (cont.)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Each of the numeric type-wrapper classes—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Byte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Short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Long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—extends class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type-wrapper classes are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final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classes, so you cannot extend them.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Primitive types do not have methods, so the methods related to a primitive type are located in the corresponding type-wrapper class.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7.1  	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Data 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Collections of related data items.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Arrays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Data structures consisting of related data items of the same type.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Make it convenient to process related groups of values.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Remain the same length once they are created.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Common array manipulations with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methods of class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Arrays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from the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java.util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package.</a:t>
            </a: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ArrayList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collection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Similar to arrays</a:t>
            </a:r>
          </a:p>
          <a:p>
            <a:pPr lvl="1" eaLnBrk="1" hangingPunct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Dynamic resizing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They automatically increase their size at execution time to accommodate additional elements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Autoboxing and Auto-Unboxing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boxing conversion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converts a value of a primitive type to an object of the corresponding type-wrapper class.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An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unboxing conversion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converts an object of a type-wrapper class to a value of the corresponding primitive type.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These conversions can be performed automatically (called </a:t>
            </a:r>
            <a:r>
              <a:rPr lang="en-US" sz="2300" dirty="0" err="1" smtClean="0">
                <a:solidFill>
                  <a:srgbClr val="0000FF"/>
                </a:solidFill>
                <a:latin typeface="Times New Roman" pitchFamily="18" charset="0"/>
              </a:rPr>
              <a:t>autoboxing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auto-unboxing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). </a:t>
            </a: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Example: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>// create </a:t>
            </a:r>
            <a:r>
              <a:rPr lang="en-US" sz="2000" dirty="0" err="1" smtClean="0">
                <a:solidFill>
                  <a:srgbClr val="00BF00"/>
                </a:solidFill>
                <a:latin typeface="Lucida Console" pitchFamily="49" charset="0"/>
              </a:rPr>
              <a:t>integerArray</a:t>
            </a: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> </a:t>
            </a:r>
            <a:b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Integer[]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integerArray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= </a:t>
            </a:r>
            <a:r>
              <a:rPr lang="en-US" sz="2000" dirty="0" smtClean="0">
                <a:solidFill>
                  <a:srgbClr val="0000FF"/>
                </a:solidFill>
                <a:latin typeface="Lucida Console" pitchFamily="49" charset="0"/>
              </a:rPr>
              <a:t>new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Integer[ </a:t>
            </a:r>
            <a:r>
              <a:rPr lang="en-US" sz="2000" dirty="0" smtClean="0">
                <a:solidFill>
                  <a:srgbClr val="128AFF"/>
                </a:solidFill>
                <a:latin typeface="Lucida Console" pitchFamily="49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]; </a:t>
            </a: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/>
            </a:r>
            <a:b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/>
            </a:r>
            <a:b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>// assign Integer 10 to </a:t>
            </a:r>
            <a:r>
              <a:rPr lang="en-US" sz="2000" dirty="0" err="1" smtClean="0">
                <a:solidFill>
                  <a:srgbClr val="00BF00"/>
                </a:solidFill>
                <a:latin typeface="Lucida Console" pitchFamily="49" charset="0"/>
              </a:rPr>
              <a:t>integerArray</a:t>
            </a: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>[ 0 ]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integerArray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[ </a:t>
            </a:r>
            <a:r>
              <a:rPr lang="en-US" sz="2000" dirty="0" smtClean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] = </a:t>
            </a:r>
            <a:r>
              <a:rPr lang="en-US" sz="2000" dirty="0" smtClean="0">
                <a:solidFill>
                  <a:srgbClr val="128AFF"/>
                </a:solidFill>
                <a:latin typeface="Lucida Console" pitchFamily="49" charset="0"/>
              </a:rPr>
              <a:t>10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; </a:t>
            </a: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/>
            </a:r>
            <a:b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/>
            </a:r>
            <a:b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</a:b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>// get </a:t>
            </a:r>
            <a:r>
              <a:rPr lang="en-US" sz="2000" dirty="0" err="1" smtClean="0">
                <a:solidFill>
                  <a:srgbClr val="00BF00"/>
                </a:solidFill>
                <a:latin typeface="Lucida Console" pitchFamily="49" charset="0"/>
              </a:rPr>
              <a:t>int</a:t>
            </a: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> value of Integer </a:t>
            </a:r>
            <a:r>
              <a:rPr lang="en-US" sz="2000" dirty="0" err="1" smtClean="0">
                <a:solidFill>
                  <a:srgbClr val="0000FF"/>
                </a:solidFill>
                <a:latin typeface="Lucida Console" pitchFamily="49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value =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integerArray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[ </a:t>
            </a:r>
            <a:r>
              <a:rPr lang="en-US" sz="2000" dirty="0" smtClean="0">
                <a:solidFill>
                  <a:srgbClr val="128AFF"/>
                </a:solidFill>
                <a:latin typeface="Lucida Console" pitchFamily="49" charset="0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 ];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20.5  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Interface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Collection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and Class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Collections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9958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Interface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Collection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is the root interface from which interfaces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Set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Queue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are derived.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Interface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Collection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contains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bulk operations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for adding, clearing and comparing objects in a collection.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Collection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can be converted to an array.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Collections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provides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methods that search, sort and perform other operations on collections.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20.6  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Lists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(sometimes called a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sequence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 is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Collection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that can contain duplicate elements.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indices are zero based.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also provides methods for manipulating elements via their indices, manipulating a specified range of elements, and searching for elements.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Interface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is implemented by several classes, including </a:t>
            </a:r>
            <a:r>
              <a:rPr lang="en-US" sz="2500" b="1" dirty="0" err="1" smtClean="0">
                <a:solidFill>
                  <a:srgbClr val="0000FF"/>
                </a:solidFill>
                <a:latin typeface="LucidaSansTypewriter" pitchFamily="49" charset="0"/>
              </a:rPr>
              <a:t>ArrayList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dirty="0" err="1" smtClean="0">
                <a:solidFill>
                  <a:srgbClr val="0000FF"/>
                </a:solidFill>
                <a:latin typeface="LucidaSansTypewriter" pitchFamily="49" charset="0"/>
              </a:rPr>
              <a:t>LinkedList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Vector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59D9B3"/>
                </a:solidFill>
                <a:latin typeface="Arial"/>
              </a:rPr>
              <a:t>20.6.2 </a:t>
            </a:r>
            <a:r>
              <a:rPr lang="en-US" smtClean="0">
                <a:solidFill>
                  <a:srgbClr val="33B38C"/>
                </a:solidFill>
                <a:latin typeface="Lucida Console"/>
              </a:rPr>
              <a:t>LinkedList</a:t>
            </a:r>
            <a:r>
              <a:rPr lang="en-US" smtClean="0">
                <a:solidFill>
                  <a:srgbClr val="33B38C"/>
                </a:solidFill>
                <a:latin typeface="Goudy Sans Medium"/>
              </a:rPr>
              <a:t> 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List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300" dirty="0" err="1" smtClean="0">
                <a:solidFill>
                  <a:srgbClr val="0000FF"/>
                </a:solidFill>
                <a:latin typeface="LucidaSansTypewriter" pitchFamily="49" charset="0"/>
              </a:rPr>
              <a:t>addAll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appends all elements of a collection to the end of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String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300" dirty="0" err="1" smtClean="0">
                <a:solidFill>
                  <a:srgbClr val="0000FF"/>
                </a:solidFill>
                <a:latin typeface="LucidaSansTypewriter" pitchFamily="49" charset="0"/>
              </a:rPr>
              <a:t>toUpperCase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gets an uppercase version of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String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300" dirty="0" err="1" smtClean="0">
                <a:solidFill>
                  <a:srgbClr val="0000FF"/>
                </a:solidFill>
                <a:latin typeface="LucidaSansTypewriter" pitchFamily="49" charset="0"/>
              </a:rPr>
              <a:t>toLowerCase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returns a lowercase version of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List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300" dirty="0" err="1" smtClean="0">
                <a:solidFill>
                  <a:srgbClr val="0000FF"/>
                </a:solidFill>
                <a:latin typeface="LucidaSansTypewriter" pitchFamily="49" charset="0"/>
              </a:rPr>
              <a:t>subList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obtains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 portion of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This is a so-called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range-view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method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which enables the program to view a portion of the list.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59D9B3"/>
                </a:solidFill>
                <a:latin typeface="Arial"/>
              </a:rPr>
              <a:t>20.6.2 </a:t>
            </a:r>
            <a:r>
              <a:rPr lang="en-US" smtClean="0">
                <a:solidFill>
                  <a:srgbClr val="33B38C"/>
                </a:solidFill>
                <a:latin typeface="Lucida Console"/>
              </a:rPr>
              <a:t>LinkedList</a:t>
            </a:r>
            <a:r>
              <a:rPr lang="en-US" smtClean="0">
                <a:solidFill>
                  <a:srgbClr val="33B38C"/>
                </a:solidFill>
                <a:latin typeface="Goudy Sans Medium"/>
              </a:rPr>
              <a:t> (cont.)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List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clear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remove the elements of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List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size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returns the number of items in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LinkedList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addLast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adds an element to the end of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LinkedList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add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also adds an element to the end of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LinkedList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addFirst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adds an element to the beginning of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20.7  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Collections Methods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Collections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provides several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high-performance algorithms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for manipulating collection elements.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algorithms (Fig. 20.5) are implemented as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ch20imageslides_Page_2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ch20imageslides_Page_2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5400"/>
            <a:ext cx="9144000" cy="151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59D9B3"/>
                </a:solidFill>
                <a:latin typeface="Arial"/>
              </a:rPr>
              <a:t>20.7.4 </a:t>
            </a:r>
            <a:r>
              <a:rPr lang="en-US" smtClean="0">
                <a:solidFill>
                  <a:srgbClr val="33B38C"/>
                </a:solidFill>
                <a:latin typeface="Goudy Sans Medium"/>
              </a:rPr>
              <a:t>Method </a:t>
            </a:r>
            <a:r>
              <a:rPr lang="en-US" smtClean="0">
                <a:solidFill>
                  <a:srgbClr val="33B38C"/>
                </a:solidFill>
                <a:latin typeface="Lucida Console"/>
              </a:rPr>
              <a:t>binarySearch</a:t>
            </a:r>
            <a:r>
              <a:rPr lang="en-US" smtClean="0">
                <a:solidFill>
                  <a:srgbClr val="33B38C"/>
                </a:solidFill>
                <a:latin typeface="Goudy Sans Medium"/>
              </a:rPr>
              <a:t> </a:t>
            </a:r>
          </a:p>
        </p:txBody>
      </p:sp>
      <p:sp>
        <p:nvSpPr>
          <p:cNvPr id="727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Collections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binarySearch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locates an object in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List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the object is found, its index is returned.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the object is not found,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binarySearch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returns a negative value.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binarySearch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determines this negative value by first calculating the insertion point and making its sign negative.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Then,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binarySearch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subtracts 1 from the insertion point to obtain the return value, which guarantees that method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binarySearch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returns positive numbers (&gt;= 0) if and only if the object is found.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List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MUST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be sorted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binarySearch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20.8  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Stack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Class of Package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java.util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Stack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in the Java utilities package (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java.util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) extends class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Vector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to implement a stack data structure.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Stack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push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adds an element to the top of the stack.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Stack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pop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removes the top element of the stack.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If there are no elements in the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Stack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method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pop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throws an </a:t>
            </a:r>
            <a:r>
              <a:rPr lang="en-US" sz="2000" dirty="0" err="1" smtClean="0">
                <a:solidFill>
                  <a:srgbClr val="0000FF"/>
                </a:solidFill>
                <a:latin typeface="LucidaSansTypewriter" pitchFamily="49" charset="0"/>
              </a:rPr>
              <a:t>EmptyStackException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which terminates the loop.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Method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peek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returns the top element of the stack without popping the element off the stack.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Method </a:t>
            </a:r>
            <a:r>
              <a:rPr lang="en-US" sz="2300" dirty="0" err="1" smtClean="0">
                <a:solidFill>
                  <a:srgbClr val="0000FF"/>
                </a:solidFill>
                <a:latin typeface="LucidaSansTypewriter" pitchFamily="49" charset="0"/>
              </a:rPr>
              <a:t>isEmpty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determines whether the stack is empty.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ch07imageslides_Page_09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B5A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7.4  	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80E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Array Example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033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20.9  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Class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PriorityQueue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and Interface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Queue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870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Interface </a:t>
            </a:r>
            <a:r>
              <a:rPr lang="en-US" sz="2300" dirty="0" smtClean="0">
                <a:solidFill>
                  <a:srgbClr val="0000FF"/>
                </a:solidFill>
                <a:latin typeface="LucidaSansTypewriter" pitchFamily="49" charset="0"/>
              </a:rPr>
              <a:t>Queue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extends interface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Collection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and provides additional operations for inserting, removing and inspecting elements in a queue.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err="1" smtClean="0">
                <a:solidFill>
                  <a:srgbClr val="0000FF"/>
                </a:solidFill>
                <a:latin typeface="LucidaSansTypewriter" pitchFamily="49" charset="0"/>
              </a:rPr>
              <a:t>PriorityQueue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orders elements by their natural ordering.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Elements are inserted in priority order such that the highest-priority element (i.e., the largest value) will be the first element removed from the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PriorityQueue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Common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PriorityQueue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operations are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LucidaSansTypewriter" pitchFamily="49" charset="0"/>
              </a:rPr>
              <a:t>offer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to insert an element at the appropriate location based on priority order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LucidaSansTypewriter" pitchFamily="49" charset="0"/>
              </a:rPr>
              <a:t>poll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to remove the highest-priority element of the priority queue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LucidaSansTypewriter" pitchFamily="49" charset="0"/>
              </a:rPr>
              <a:t>peek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to get a reference to the highest-priority element of the priority queue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LucidaSansTypewriter" pitchFamily="49" charset="0"/>
              </a:rPr>
              <a:t>clear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to remove all elements in the priority queue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LucidaSansTypewriter" pitchFamily="49" charset="0"/>
              </a:rPr>
              <a:t>size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to get the number of elements in the queue.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ch20imageslides_Page_5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43137"/>
            <a:ext cx="7467600" cy="42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20.10  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Sets</a:t>
            </a:r>
          </a:p>
        </p:txBody>
      </p:sp>
      <p:sp>
        <p:nvSpPr>
          <p:cNvPr id="901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Set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an unordered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Collection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of unique elements (i.e., no duplicate elements).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collections framework contains several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implementations, including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HashSet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TreeSet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HashSet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stores its elements in a hash table (a data structure that uses a function to compute an index to locate an element)</a:t>
            </a: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TreeSet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stores its elements in a tree (a data structure that uses a hierarchy to store elements)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20.10  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Sets (cont.)</a:t>
            </a:r>
          </a:p>
        </p:txBody>
      </p:sp>
      <p:sp>
        <p:nvSpPr>
          <p:cNvPr id="931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The collections framework also includes the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SortedSet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interface 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(which extends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Set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) for sets that maintain their elements in sorted order. </a:t>
            </a:r>
          </a:p>
          <a:p>
            <a:pPr eaLnBrk="1" hangingPunct="1"/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TreeSet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implements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SortedSet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.  </a:t>
            </a:r>
          </a:p>
          <a:p>
            <a:pPr eaLnBrk="1" hangingPunct="1"/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TreeSet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headSet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gets a subset of the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TreeSet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in which every element is less than the specified value. </a:t>
            </a:r>
          </a:p>
          <a:p>
            <a:pPr eaLnBrk="1" hangingPunct="1"/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TreeSet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tailSet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gets a subset in which each element is greater than or equal to the specified value.</a:t>
            </a:r>
          </a:p>
          <a:p>
            <a:pPr eaLnBrk="1" hangingPunct="1"/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SortedSet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methods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first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last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get the smallest and largest elements of the set, respectively. </a:t>
            </a:r>
          </a:p>
          <a:p>
            <a:pPr eaLnBrk="1" hangingPunct="1"/>
            <a:endParaRPr lang="en-US" sz="25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20.11  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Maps</a:t>
            </a:r>
          </a:p>
        </p:txBody>
      </p:sp>
      <p:sp>
        <p:nvSpPr>
          <p:cNvPr id="972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Map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associate keys to values.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keys in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must be unique, but the associated values need not be.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contains both unique keys and unique values, it is said to implement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one-to-one mapping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only the keys are unique,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said to implement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many-to-one mapping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—many keys can map to one value.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Three of the several classes that implement interface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are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Hashtable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HashMap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TreeMap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Hashtable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HashMap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store elements in hash tables, and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TreeMap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store elements in trees.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20.11  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Maps (Cont.)</a:t>
            </a:r>
          </a:p>
        </p:txBody>
      </p:sp>
      <p:sp>
        <p:nvSpPr>
          <p:cNvPr id="983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Interface </a:t>
            </a:r>
            <a:r>
              <a:rPr lang="en-US" sz="2500" dirty="0" err="1" smtClean="0">
                <a:solidFill>
                  <a:srgbClr val="0000FF"/>
                </a:solidFill>
                <a:latin typeface="LucidaSansTypewriter" pitchFamily="49" charset="0"/>
              </a:rPr>
              <a:t>SortedMap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extends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Map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and maintains its keys in sorted order—either the elements’ natural order or an order specified by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Comparator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TreeMap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implements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SortedMap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Hashing is a high-speed scheme for converting keys into unique array indices.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hash table’s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load factor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affects the performance of hashing schemes.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load factor is the ratio of the number of occupied cells in the hash table to the total number of cells in the hash table.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closer this ratio gets to 1.0, the greater the chance of collisions.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20.11  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Maps (Cont.)</a:t>
            </a:r>
          </a:p>
        </p:txBody>
      </p:sp>
      <p:sp>
        <p:nvSpPr>
          <p:cNvPr id="1054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Map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containsKey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determines whether a key is in a map.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Map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put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creates a new entry in the map or replaces an existing entry’s value.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100" smtClean="0">
                <a:solidFill>
                  <a:srgbClr val="000000"/>
                </a:solidFill>
                <a:latin typeface="Lucida Console" pitchFamily="49" charset="0"/>
              </a:rPr>
              <a:t>put</a:t>
            </a:r>
            <a:r>
              <a:rPr lang="en-US" sz="2100" smtClean="0">
                <a:solidFill>
                  <a:srgbClr val="000000"/>
                </a:solidFill>
                <a:latin typeface="Times New Roman" pitchFamily="18" charset="0"/>
              </a:rPr>
              <a:t> returns the key’s prior associated value, or </a:t>
            </a:r>
            <a:r>
              <a:rPr lang="en-US" sz="2100" smtClean="0">
                <a:solidFill>
                  <a:srgbClr val="000000"/>
                </a:solidFill>
                <a:latin typeface="Lucida Console" pitchFamily="49" charset="0"/>
              </a:rPr>
              <a:t>null</a:t>
            </a:r>
            <a:r>
              <a:rPr lang="en-US" sz="2100" smtClean="0">
                <a:solidFill>
                  <a:srgbClr val="000000"/>
                </a:solidFill>
                <a:latin typeface="Times New Roman" pitchFamily="18" charset="0"/>
              </a:rPr>
              <a:t> if the key was not in the map.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Map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get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obtain the specified key’s associated value in the map.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HashMap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keySet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returns a set of the keys.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Map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size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returns the number of key/value pairs in the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Map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Map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 method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smtClean="0">
                <a:solidFill>
                  <a:srgbClr val="0000FF"/>
                </a:solidFill>
                <a:latin typeface="LucidaSansTypewriter" pitchFamily="49" charset="0"/>
              </a:rPr>
              <a:t>isEmpty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returns a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boolean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indicating whether the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Map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is empty.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 err="1" smtClean="0"/>
              <a:t>OpenLab</a:t>
            </a:r>
            <a:r>
              <a:rPr lang="en-US" dirty="0" smtClean="0"/>
              <a:t> for new labs</a:t>
            </a:r>
          </a:p>
          <a:p>
            <a:r>
              <a:rPr lang="en-US" dirty="0" smtClean="0"/>
              <a:t>Check Blackboard for new </a:t>
            </a:r>
            <a:r>
              <a:rPr lang="en-US" dirty="0" smtClean="0"/>
              <a:t>quizzes</a:t>
            </a:r>
          </a:p>
          <a:p>
            <a:r>
              <a:rPr lang="en-US" dirty="0" smtClean="0"/>
              <a:t>Work on your Project</a:t>
            </a:r>
          </a:p>
          <a:p>
            <a:pPr lvl="1"/>
            <a:r>
              <a:rPr lang="en-US" dirty="0" smtClean="0"/>
              <a:t>Proposal </a:t>
            </a:r>
            <a:r>
              <a:rPr lang="en-US" smtClean="0"/>
              <a:t>due </a:t>
            </a:r>
            <a:r>
              <a:rPr lang="en-US" b="1" i="1" smtClean="0"/>
              <a:t>today</a:t>
            </a:r>
            <a:endParaRPr lang="en-US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7.13  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Class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Arrays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1228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Arrays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Provides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methods for common array manipulations.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Methods include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sort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for sorting an array (ascending order by default)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binarySearch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for searching a sorted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array (need to sort it first)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equals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for comparing arrays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fill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for placing values into an array.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Methods are overloaded for primitive-type arrays and for arrays of objects.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System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class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LucidaSansTypewriter" pitchFamily="49" charset="0"/>
              </a:rPr>
              <a:t>arraycopy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Copies contents of one array into another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 descr="ch07imageslides_Page_7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1" descr="ch07imageslides_Page_7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1" descr="ch07imageslides_Page_7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8056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7.14  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Introduction to Collections and Class </a:t>
            </a:r>
            <a:r>
              <a:rPr lang="en-US" dirty="0" err="1" smtClean="0">
                <a:solidFill>
                  <a:srgbClr val="3380E6"/>
                </a:solidFill>
                <a:latin typeface="Lucida Console"/>
              </a:rPr>
              <a:t>ArrayList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129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691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</a:rPr>
              <a:t>Java API provides several predefined data structures, called </a:t>
            </a:r>
            <a:r>
              <a:rPr lang="en-US" sz="2300" smtClean="0">
                <a:solidFill>
                  <a:srgbClr val="0000FF"/>
                </a:solidFill>
                <a:latin typeface="Times New Roman" pitchFamily="18" charset="0"/>
              </a:rPr>
              <a:t>collections</a:t>
            </a: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</a:rPr>
              <a:t>, used to store groups of related objects.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</a:rPr>
              <a:t>Each provides efficient methods that organize, store and retrieve your data without requiring knowledge of how the data is being stored.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</a:rPr>
              <a:t>Reduce application-development time.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</a:rPr>
              <a:t>Arrays do not automatically change their size at execution time to accommodate additional elements.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smtClean="0">
                <a:solidFill>
                  <a:srgbClr val="0000FF"/>
                </a:solidFill>
                <a:latin typeface="LucidaSansTypewriter" pitchFamily="49" charset="0"/>
              </a:rPr>
              <a:t>ArrayList&lt;T&gt;</a:t>
            </a: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</a:rPr>
              <a:t> (package </a:t>
            </a:r>
            <a:r>
              <a:rPr lang="en-US" sz="2300" smtClean="0">
                <a:solidFill>
                  <a:srgbClr val="000000"/>
                </a:solidFill>
                <a:latin typeface="Lucida Console" pitchFamily="49" charset="0"/>
              </a:rPr>
              <a:t>java.util</a:t>
            </a: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</a:rPr>
              <a:t>) can dynamically change its size to accommodate more elements.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Lucida Console" pitchFamily="49" charset="0"/>
              </a:rPr>
              <a:t>T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</a:rPr>
              <a:t> is a placeholder for the type of element stored in the collection.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</a:rPr>
              <a:t>This is similar to specifying the type when declaring an array, except that only nonprimitive types can be used with these collection classes.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</a:rPr>
              <a:t>Classes with this kind of placeholder that can be used with any type are called </a:t>
            </a:r>
            <a:r>
              <a:rPr lang="en-US" sz="2300" smtClean="0">
                <a:solidFill>
                  <a:srgbClr val="0000FF"/>
                </a:solidFill>
                <a:latin typeface="Times New Roman" pitchFamily="18" charset="0"/>
              </a:rPr>
              <a:t>generic classes</a:t>
            </a:r>
            <a:r>
              <a:rPr lang="en-US" sz="230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1" descr="ch07imageslides_Page_7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2108</Words>
  <Application>Microsoft Office PowerPoint</Application>
  <PresentationFormat>On-screen Show (4:3)</PresentationFormat>
  <Paragraphs>222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Calibri</vt:lpstr>
      <vt:lpstr>Goudy Sans Medium</vt:lpstr>
      <vt:lpstr>Lucida Console</vt:lpstr>
      <vt:lpstr>Lucida Sans Unicode</vt:lpstr>
      <vt:lpstr>LucidaSansTypewriter</vt:lpstr>
      <vt:lpstr>Times New Roman</vt:lpstr>
      <vt:lpstr>Verdana</vt:lpstr>
      <vt:lpstr>Wingdings</vt:lpstr>
      <vt:lpstr>Wingdings 2</vt:lpstr>
      <vt:lpstr>Wingdings 3</vt:lpstr>
      <vt:lpstr>Concourse</vt:lpstr>
      <vt:lpstr>Chapter 7 Arrays and ArrayLists </vt:lpstr>
      <vt:lpstr>7.1   Introduction</vt:lpstr>
      <vt:lpstr>PowerPoint Presentation</vt:lpstr>
      <vt:lpstr>7.13  Class Arrays </vt:lpstr>
      <vt:lpstr>PowerPoint Presentation</vt:lpstr>
      <vt:lpstr>PowerPoint Presentation</vt:lpstr>
      <vt:lpstr>PowerPoint Presentation</vt:lpstr>
      <vt:lpstr>7.14  Introduction to Collections and Class ArrayList </vt:lpstr>
      <vt:lpstr>PowerPoint Presentation</vt:lpstr>
      <vt:lpstr>7.14  Introduction to Collections and Class ArrayList (Cont.)</vt:lpstr>
      <vt:lpstr>7.14  Introduction to Collections and Class ArrayList (Cont.)</vt:lpstr>
      <vt:lpstr>PowerPoint Presentation</vt:lpstr>
      <vt:lpstr>PowerPoint Presentation</vt:lpstr>
      <vt:lpstr>PowerPoint Presentation</vt:lpstr>
      <vt:lpstr>Chapter 20 Generic Collections</vt:lpstr>
      <vt:lpstr>20.2  Collections Overview</vt:lpstr>
      <vt:lpstr>PowerPoint Presentation</vt:lpstr>
      <vt:lpstr>20.3  Type-Wrapper Classes for Primitive Types</vt:lpstr>
      <vt:lpstr>20.3  Type-Wrapper Classes for Primitive Types (cont.)</vt:lpstr>
      <vt:lpstr>20.4  Autoboxing and Auto-Unboxing</vt:lpstr>
      <vt:lpstr>20.5  Interface Collection and Class Collections</vt:lpstr>
      <vt:lpstr>20.6  Lists</vt:lpstr>
      <vt:lpstr>20.6.2 LinkedList </vt:lpstr>
      <vt:lpstr>20.6.2 LinkedList (cont.)</vt:lpstr>
      <vt:lpstr>20.7  Collections Methods</vt:lpstr>
      <vt:lpstr>PowerPoint Presentation</vt:lpstr>
      <vt:lpstr>PowerPoint Presentation</vt:lpstr>
      <vt:lpstr>20.7.4 Method binarySearch </vt:lpstr>
      <vt:lpstr>20.8  Stack Class of Package java.util </vt:lpstr>
      <vt:lpstr>Stack Example</vt:lpstr>
      <vt:lpstr>20.9  Class PriorityQueue and Interface Queue </vt:lpstr>
      <vt:lpstr>PowerPoint Presentation</vt:lpstr>
      <vt:lpstr>20.10  Sets</vt:lpstr>
      <vt:lpstr>20.10  Sets (cont.)</vt:lpstr>
      <vt:lpstr>20.11  Maps</vt:lpstr>
      <vt:lpstr>20.11  Maps (Cont.)</vt:lpstr>
      <vt:lpstr>20.11  Maps (Cont.)</vt:lpstr>
      <vt:lpstr>Assignments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 and ArrayLists</dc:title>
  <dc:creator>paul</dc:creator>
  <cp:lastModifiedBy>José Reyes Álamo</cp:lastModifiedBy>
  <cp:revision>153</cp:revision>
  <dcterms:created xsi:type="dcterms:W3CDTF">2009-05-08T18:20:30Z</dcterms:created>
  <dcterms:modified xsi:type="dcterms:W3CDTF">2013-04-17T18:52:53Z</dcterms:modified>
</cp:coreProperties>
</file>