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329" r:id="rId2"/>
    <p:sldId id="453" r:id="rId3"/>
    <p:sldId id="394" r:id="rId4"/>
    <p:sldId id="257" r:id="rId5"/>
    <p:sldId id="258" r:id="rId6"/>
    <p:sldId id="395" r:id="rId7"/>
    <p:sldId id="396" r:id="rId8"/>
    <p:sldId id="398" r:id="rId9"/>
    <p:sldId id="400" r:id="rId10"/>
    <p:sldId id="281" r:id="rId11"/>
    <p:sldId id="284" r:id="rId12"/>
    <p:sldId id="285" r:id="rId13"/>
    <p:sldId id="455" r:id="rId14"/>
    <p:sldId id="303" r:id="rId15"/>
    <p:sldId id="304" r:id="rId16"/>
    <p:sldId id="305" r:id="rId17"/>
    <p:sldId id="306" r:id="rId18"/>
    <p:sldId id="309" r:id="rId19"/>
    <p:sldId id="310" r:id="rId20"/>
    <p:sldId id="313" r:id="rId21"/>
    <p:sldId id="454" r:id="rId22"/>
    <p:sldId id="45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9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4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318200-08F5-4F91-8320-ACF2BD7CF3DF}" type="datetimeFigureOut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1CC2AF-5B11-4AF0-BDA2-525F4E311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A6734F-4ED4-484C-A939-2DC848C0D7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686800" y="152400"/>
            <a:ext cx="304800" cy="3048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CDFE78-DBBA-47B5-8658-3CB8A86D1747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2A4CDB-674D-43A8-9300-59E469F03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2"/>
          </p:nvPr>
        </p:nvSpPr>
        <p:spPr>
          <a:xfrm>
            <a:off x="2743200" y="6408738"/>
            <a:ext cx="3987800" cy="365125"/>
          </a:xfrm>
        </p:spPr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0E79E-9CCB-417C-9CA8-BC87CE1A1E4B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548D-EC3B-445B-BEF4-130D31721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3BB1-002B-49A6-AB4C-255104C8A45D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5F1C-4CB5-4373-ABCF-D0E3CC38A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144D-F2F9-4A26-879C-09ED74E7D995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9264-A96F-4152-909C-0C3B21EC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8305800" y="152400"/>
            <a:ext cx="304800" cy="304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686800" y="152400"/>
            <a:ext cx="304800" cy="3048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07E74F45-D720-4050-9788-0B0F08AE3620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08738"/>
            <a:ext cx="2616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8327A4-C8C7-465B-AA02-BE46C93EE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B13B12AF-07A0-4062-8343-EEA9ED583554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79F17E-70F9-4DD6-8204-A2887A5EF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7F8E151-64A2-44D8-AF2E-B202177DC652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1D9BB4-A41F-4407-904A-D91A722AA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C4A548B6-ECC1-4016-9D10-D786B3C35C94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738FC9-C397-4F74-BBE6-2343CF437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952A56C3-DAC4-4BB5-AAC7-16A8E5657425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ACCC16-DC51-4D28-B438-B52FA0488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8AF6-7318-43C8-92D8-FEDB88891B00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442F-B4B9-4D11-BF13-E1B3F805D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EAB3D2B4-F113-4A25-A671-60B3976E3415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6D1752-EADF-46BA-8FB7-17C3C0B9D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F1A3DD-6DEE-4970-AD8E-637C025EC325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D8B5ED-46A8-4922-B42E-78DFB1184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19FD7BF-963A-454F-90BA-610FE5108963}" type="datetime1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962400" y="6408738"/>
            <a:ext cx="2768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r>
              <a:rPr lang="en-US"/>
              <a:t>©1992-2012 by Pearson Education, Inc. All Rights Reserved.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6858F7-06E2-43D0-8006-7266C1DEA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8305800" y="152400"/>
            <a:ext cx="304800" cy="304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>
            <a:off x="8686800" y="152400"/>
            <a:ext cx="304800" cy="3048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45" r:id="rId7"/>
    <p:sldLayoutId id="2147483752" r:id="rId8"/>
    <p:sldLayoutId id="2147483753" r:id="rId9"/>
    <p:sldLayoutId id="2147483744" r:id="rId10"/>
    <p:sldLayoutId id="2147483743" r:id="rId11"/>
    <p:sldLayoutId id="214748374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ipse.org/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59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CET 3640 - </a:t>
            </a:r>
            <a:r>
              <a:rPr lang="en-US" smtClean="0"/>
              <a:t>Lecture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Introduction to Java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dirty="0" smtClean="0"/>
              <a:t>Java How to Program, 9/e</a:t>
            </a:r>
          </a:p>
          <a:p>
            <a:pPr marR="0"/>
            <a:r>
              <a:rPr lang="en-US" dirty="0" smtClean="0"/>
              <a:t>Presented by: José M. Reyes Álamo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1.6  Introduction to Object Technology (Cont.)</a:t>
            </a:r>
          </a:p>
        </p:txBody>
      </p:sp>
      <p:sp>
        <p:nvSpPr>
          <p:cNvPr id="624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Messages and Methods Calls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When you drive a car, pressing the gas pedal sends a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message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to the car (to go faster).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Similarly, you send messages</a:t>
            </a:r>
            <a:r>
              <a:rPr lang="en-US" dirty="0" smtClean="0">
                <a:solidFill>
                  <a:srgbClr val="3380E6"/>
                </a:solidFill>
                <a:latin typeface="AGaramond Bold" pitchFamily="50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to an object.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Each message is implemented as a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method call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that tells a method of the object to perform its task.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1.6  Introduction to Object Technology (Cont.)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Encapsulation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Classes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encapsulate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(i.e. wrap) attributes and methods into objects—an object’s attributes and methods are intimately related.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Objects may communicate with one another, but they’re normally not allowed to know how other objects are implemented—implementation details are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 hidden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within the objects themselves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Information hiding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as we’ll see, is crucial to good software engineering.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1.6  Introduction to Object Technology (Cont.)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Inheritance</a:t>
            </a:r>
          </a:p>
          <a:p>
            <a:pPr lvl="1"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A new class of objects can be created quickly and conveniently by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inheritance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—the new class absorbs the characteristics of an existing class, possibly customizing them and adding unique characteristics of its own.</a:t>
            </a:r>
          </a:p>
          <a:p>
            <a:pPr lvl="1"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Using the car analogy, an object of class “convertible” certainly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is an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object of the more general class “automobile”.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Polymorphism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Enables you to “program in the general” rather than “program in the specific.”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Polymorphism enables you to write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objects that can take more than one form.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Process different objects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that share the same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properties as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if they’re all objects of the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same class,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simplifying programming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Copyright 1992-2012 by Pearson Education, Inc.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Java is the most widely used software development language in the world. 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Java Class Libraries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Rich collections of existing classes and methods 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Also known as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Java APIs (Application Programming Interfaces)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eaLnBrk="1" hangingPunct="1"/>
            <a:endParaRPr lang="en-US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91000"/>
            <a:ext cx="7391400" cy="175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942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Java programs normally go through five phases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edit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compile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load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verify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execute</a:t>
            </a:r>
            <a:endParaRPr lang="en-US" sz="2400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Writing a Java program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(The hard way!!!)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Type a Java program (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source code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) using a text editor (Notepad in Windows; vi,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emacs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in Linux)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Save the program with the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.java extension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e.g. HelloWorld.java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Compile the program using the java command</a:t>
            </a:r>
          </a:p>
          <a:p>
            <a:pPr lvl="2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e.g.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javac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HelloWorld.java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If no errors, run the compiled program without the extension</a:t>
            </a:r>
          </a:p>
          <a:p>
            <a:pPr lvl="2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e.g. java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HelloWorld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972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Writing a Java program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</a:rPr>
              <a:t>(The easy way!!!)</a:t>
            </a:r>
            <a:endParaRPr lang="en-US" b="1" i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Use and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Integrated Development Environment (IDE)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Provide tools for software development process, including editors, debuggers, and compilers all together.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Popular IDEs</a:t>
            </a:r>
          </a:p>
          <a:p>
            <a:pPr lvl="1" eaLnBrk="1" hangingPunct="1"/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***Eclipse (</a:t>
            </a:r>
            <a:r>
              <a:rPr lang="en-US" b="1" dirty="0" smtClean="0">
                <a:solidFill>
                  <a:srgbClr val="000000"/>
                </a:solidFill>
                <a:latin typeface="Lucida Console" pitchFamily="49" charset="0"/>
                <a:hlinkClick r:id="rId2"/>
              </a:rPr>
              <a:t>www.eclipse.org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NetBeans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www.netbeans.org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Java compiler translates Java source code into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bytecodes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 that represent the tasks to execute.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Bytecodes are executed by the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Java Virtual Machine 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JVM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)—a part of the JDK and the foundation of the Java platform.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Virtual machine 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VM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)—a software application that simulates a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Hides the underlying operating system and hardware from the programs that interact with it.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If the same VM is implemented on many computer platforms, applications that it executes can be used on all those platforms.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1024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Bytecodes are platform independent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They do not depend on a particular hardware platform.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Bytecodes are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portable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The same bytecodes can execute on any platform containing a JVM that understands the version of Java in which the bytecodes were compiled.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The JVM is invoked by the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java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 command. For example, to execute a Java application called </a:t>
            </a:r>
            <a:r>
              <a:rPr lang="en-US" sz="2500" smtClean="0">
                <a:solidFill>
                  <a:srgbClr val="000000"/>
                </a:solidFill>
                <a:latin typeface="Lucida Console" pitchFamily="49" charset="0"/>
              </a:rPr>
              <a:t>Welcome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, you’d type the 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smtClean="0">
                <a:solidFill>
                  <a:srgbClr val="000000"/>
                </a:solidFill>
                <a:latin typeface="Lucida Console" pitchFamily="49" charset="0"/>
              </a:rPr>
              <a:t>java Welcome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</a:p>
          <a:p>
            <a:r>
              <a:rPr lang="en-US" dirty="0" smtClean="0"/>
              <a:t>Motivation for Java</a:t>
            </a:r>
          </a:p>
          <a:p>
            <a:r>
              <a:rPr lang="en-US" dirty="0" smtClean="0"/>
              <a:t>Tools to be used: Blackboard, </a:t>
            </a:r>
            <a:r>
              <a:rPr lang="en-US" dirty="0" err="1" smtClean="0"/>
              <a:t>OpenLab</a:t>
            </a:r>
            <a:r>
              <a:rPr lang="en-US" dirty="0" smtClean="0"/>
              <a:t>, Eclipse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©1992-2012 by Pearson Education, Inc. All Rights Reserved.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1.9  Java and a Typical Java Development Environment (Cont.)</a:t>
            </a:r>
          </a:p>
        </p:txBody>
      </p:sp>
      <p:sp>
        <p:nvSpPr>
          <p:cNvPr id="1075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JVM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executes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the program’s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bytecodes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JVMs typically execute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bytecodes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using a combination of interpretation and so-called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just-in-time (JIT) compilation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Analyzes the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bytecodes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as they’re interpreted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just-in-time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JIT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 compiler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—known as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Java </a:t>
            </a:r>
            <a:r>
              <a:rPr lang="en-US" sz="2500" dirty="0" err="1" smtClean="0">
                <a:solidFill>
                  <a:srgbClr val="0000FF"/>
                </a:solidFill>
                <a:latin typeface="Times New Roman" pitchFamily="18" charset="0"/>
              </a:rPr>
              <a:t>HotSpot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 compiler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—translates the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bytecodes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into the underlying computer’s machine language.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Blackboard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2209800"/>
          </a:xfrm>
        </p:spPr>
        <p:txBody>
          <a:bodyPr/>
          <a:lstStyle/>
          <a:p>
            <a:r>
              <a:rPr lang="en-US" dirty="0" smtClean="0"/>
              <a:t>Blackboard will be used to </a:t>
            </a:r>
            <a:r>
              <a:rPr lang="en-US" dirty="0" smtClean="0"/>
              <a:t>take quizzes </a:t>
            </a:r>
            <a:r>
              <a:rPr lang="en-US" dirty="0" smtClean="0"/>
              <a:t>and </a:t>
            </a:r>
            <a:r>
              <a:rPr lang="en-US" dirty="0" smtClean="0"/>
              <a:t>submit assignments.</a:t>
            </a:r>
            <a:endParaRPr lang="en-US" dirty="0" smtClean="0"/>
          </a:p>
          <a:p>
            <a:r>
              <a:rPr lang="en-US" dirty="0" smtClean="0"/>
              <a:t>Grades will also be posted on Blackboard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your responsibility to check Blackboard constantly.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©1992-2012 by Pearson Education, Inc. All Rights Reserved.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2766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4B5A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OpenLab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80E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81000" y="4330700"/>
            <a:ext cx="822960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OpenLab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be used to post you lab reports.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website is also hosted on the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OpenLab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1992-2012 by Pearson Education, Inc. All Rights Reserved.</a:t>
            </a:r>
            <a:endParaRPr lang="en-US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04800" y="1219200"/>
            <a:ext cx="8382000" cy="4525962"/>
          </a:xfrm>
          <a:prstGeom prst="rect">
            <a:avLst/>
          </a:prstGeom>
        </p:spPr>
        <p:txBody>
          <a:bodyPr/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Create an </a:t>
            </a:r>
            <a:r>
              <a:rPr lang="en-US" sz="2700" noProof="0" dirty="0" err="1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OpenLab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 portfolio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7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Install Java</a:t>
            </a:r>
            <a:endParaRPr lang="en-US" sz="2700" noProof="0" dirty="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Creating 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a 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simple </a:t>
            </a:r>
            <a:r>
              <a:rPr lang="en-US" sz="2700" noProof="0" dirty="0" err="1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HelloWorld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kind of 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program</a:t>
            </a:r>
            <a:endParaRPr lang="en-US" sz="2700" dirty="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Post it in your </a:t>
            </a:r>
            <a:r>
              <a:rPr lang="en-US" sz="2700" noProof="0" dirty="0" err="1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OpenLab</a:t>
            </a:r>
            <a:r>
              <a:rPr lang="en-US" sz="2700" noProof="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 portfolio</a:t>
            </a:r>
            <a:endParaRPr lang="en-US" sz="2700" noProof="0" dirty="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4B5A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Lab #1</a:t>
            </a: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rgbClr val="3380E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©1992-2012 by Pearson Education, Inc. All Rights Reserved.</a:t>
            </a:r>
            <a:endParaRPr lang="en-US"/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"/>
            <a:ext cx="4648200" cy="609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1.1  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Java is the world’s most widely used computer programming language. 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You’ll learn to write instructions commanding computers to perform tasks.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You’ll learn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object-oriented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programming—today’s key programming methodology.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You’ll create and work with many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software objects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in this text.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You will learn data structures and the Java Application Programming Interface (API)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1.1  Introduction (Cont.)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Java is the preferred language for meeting many organizations’ enterprise programming needs.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Java has become the language of choice for implementing Internet-based applications and software for devices that communicate over a network.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In use today are more than a billion general-purpose computers and billions more Java-enabled cell phones,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smartphones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and handheld devices (such as tablet computers).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1.6  Introduction to Object Technology</a:t>
            </a: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Objects are essentially reusable software components.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There are date objects, time objects, audio objects, video objects, automobile objects, people objects,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Software object have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attributes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(e.g., name, color and size) and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behaviors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(e.g., calculating, moving and communicating).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Using a modular, object-oriented design and implementation approach can make software-development groups much more productive than was possible with earlier popular techniques like “structured programming”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Object-oriented programs are often easier to understand, correct and modify.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1.6  Introduction to Object Technology (Cont.)</a:t>
            </a: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The Automobile as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Someone designed the car, built the car.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You use the car (pedal, steering wheel) without the need to know the details how it works.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Smartphone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Someone designed and built the phone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You use the phone interface without the need to know the internal details how it works.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800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1.6  Introduction to Object Technology (Cont.)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534400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Methods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 set of statements tha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 perform a particular task, similar to a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Implementation is hidden from its user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Attributes</a:t>
            </a: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Attributes are specified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as part of the object’s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class, also known as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instance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variables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Classes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 set of methods and attributes to perform class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related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tasks.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class is similar in concept to a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car/smartphone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design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An instance of a class. </a:t>
            </a:r>
            <a:endParaRPr lang="en-US" sz="20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nstantiation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means that the Operating System (OS) allocates resources such as memory and processor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for class methods to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execute.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Just as someone has to build a car based on its design, you must build an object of a class before a program can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execute the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class’s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methods.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3380E6"/>
                </a:solidFill>
                <a:latin typeface="Arial"/>
              </a:rPr>
              <a:t>1.6  Introduction to Object Technology (Cont.)</a:t>
            </a: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Reuse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Just as a car’s engineering design can be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reused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many times to build many cars, you can reuse a class many times to build many objects.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Reusing classes saves time and effort.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Reuse also helps you build more reliable and effective systems, because existing classes and components often have gone through extensive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testing, debugging and performance tuning.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©1992-2012 by Pearson Education, Inc.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1441</Words>
  <Application>Microsoft Office PowerPoint</Application>
  <PresentationFormat>On-screen Show (4:3)</PresentationFormat>
  <Paragraphs>149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CET 3640 - Lecture 1 Chapter 1 Introduction to Java</vt:lpstr>
      <vt:lpstr>Outline</vt:lpstr>
      <vt:lpstr>Book </vt:lpstr>
      <vt:lpstr>1.1  Introduction</vt:lpstr>
      <vt:lpstr>1.1  Introduction (Cont.)</vt:lpstr>
      <vt:lpstr>1.6  Introduction to Object Technology</vt:lpstr>
      <vt:lpstr>1.6  Introduction to Object Technology (Cont.)</vt:lpstr>
      <vt:lpstr>1.6  Introduction to Object Technology (Cont.)</vt:lpstr>
      <vt:lpstr>1.6  Introduction to Object Technology (Cont.)</vt:lpstr>
      <vt:lpstr>1.6  Introduction to Object Technology (Cont.)</vt:lpstr>
      <vt:lpstr>1.6  Introduction to Object Technology (Cont.)</vt:lpstr>
      <vt:lpstr>1.6  Introduction to Object Technology (Cont.)</vt:lpstr>
      <vt:lpstr>1.6  Introduction</vt:lpstr>
      <vt:lpstr>1.9  Java and a Typical Java Development Environment (Cont.)</vt:lpstr>
      <vt:lpstr>1.9  Java and a Typical Java Development Environment (Cont.)</vt:lpstr>
      <vt:lpstr>1.9  Java and a Typical Java Development Environment (Cont.)</vt:lpstr>
      <vt:lpstr>1.9  Java and a Typical Java Development Environment (Cont.)</vt:lpstr>
      <vt:lpstr>1.9  Java and a Typical Java Development Environment (Cont.)</vt:lpstr>
      <vt:lpstr>1.9  Java and a Typical Java Development Environment (Cont.)</vt:lpstr>
      <vt:lpstr>1.9  Java and a Typical Java Development Environment (Cont.)</vt:lpstr>
      <vt:lpstr>Blackboard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  Introduction</dc:title>
  <dc:creator>Windows User</dc:creator>
  <cp:lastModifiedBy>JReyesAlamo</cp:lastModifiedBy>
  <cp:revision>111</cp:revision>
  <dcterms:created xsi:type="dcterms:W3CDTF">2011-03-23T20:45:52Z</dcterms:created>
  <dcterms:modified xsi:type="dcterms:W3CDTF">2013-01-22T22:02:11Z</dcterms:modified>
</cp:coreProperties>
</file>