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8" r:id="rId4"/>
    <p:sldId id="259" r:id="rId5"/>
    <p:sldId id="260" r:id="rId6"/>
    <p:sldId id="438" r:id="rId7"/>
    <p:sldId id="261" r:id="rId8"/>
    <p:sldId id="439" r:id="rId9"/>
    <p:sldId id="262" r:id="rId10"/>
    <p:sldId id="416" r:id="rId11"/>
    <p:sldId id="417" r:id="rId12"/>
    <p:sldId id="418" r:id="rId13"/>
    <p:sldId id="440" r:id="rId14"/>
    <p:sldId id="263" r:id="rId15"/>
    <p:sldId id="264" r:id="rId16"/>
    <p:sldId id="420" r:id="rId17"/>
    <p:sldId id="421" r:id="rId18"/>
    <p:sldId id="422" r:id="rId19"/>
    <p:sldId id="423" r:id="rId20"/>
    <p:sldId id="424" r:id="rId21"/>
    <p:sldId id="267" r:id="rId22"/>
    <p:sldId id="268" r:id="rId23"/>
    <p:sldId id="269" r:id="rId24"/>
    <p:sldId id="434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7" autoAdjust="0"/>
    <p:restoredTop sz="94660"/>
  </p:normalViewPr>
  <p:slideViewPr>
    <p:cSldViewPr>
      <p:cViewPr varScale="1">
        <p:scale>
          <a:sx n="70" d="100"/>
          <a:sy n="70" d="100"/>
        </p:scale>
        <p:origin x="13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B8C1B39-A84D-4CA3-BDA2-D98EEBA87AA0}" type="datetimeFigureOut">
              <a:rPr lang="en-US"/>
              <a:pPr>
                <a:defRPr/>
              </a:pPr>
              <a:t>12-Oct-13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6CD80DD-833A-4657-880A-F590EAD05A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1500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09B2D2F-F9D7-428E-AE39-95ABE8DD6EF1}" type="datetimeFigureOut">
              <a:rPr lang="en-US"/>
              <a:pPr>
                <a:defRPr/>
              </a:pPr>
              <a:t>12-Oct-13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D8766D-0FB6-4E91-84BD-AFC03EC3ED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710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6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99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6D1E3E-1384-4C7E-BA87-083A9DAAF59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637842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6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22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EEA276-0FD6-4AE0-899F-719B0306B31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608916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7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63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C427CB-ABCB-4AAF-BE95-9C37E528F7E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249283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8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73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F03F24-B848-4D7D-837F-1EC72AF77F5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506367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1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76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4BC144-8C2C-4B8D-A0E8-1770A01D526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536009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2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86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E8CFC5-3B6D-48A2-A0A1-68D61190FF4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133672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3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96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9CC846-FC3F-48A3-BA75-70F910371DD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19203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7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4750E5-897C-4D0D-A298-D5ADD439E1B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04853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9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6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484EFF-114B-4749-9BDD-119E9F860D5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05722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0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71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85101F-8E72-4271-8265-B658D9C140B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00915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1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8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279326-65C8-40ED-A202-9F1D6E39833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66660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02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2C537E-F9F0-4C3C-A03F-4810C81345B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24288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3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22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2A755D-C6DD-447A-827A-58D477421D4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21898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22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B1F634-A448-4C18-BD9D-50FDC756BF2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99562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5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22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CA9101-AC1E-4588-9FFD-E2E70B28E37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22712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20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5760 w 5760"/>
                <a:gd name="T3" fmla="*/ 0 h 528"/>
                <a:gd name="T4" fmla="*/ 5760 w 5760"/>
                <a:gd name="T5" fmla="*/ 528 h 528"/>
                <a:gd name="T6" fmla="*/ 48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8686800" y="152400"/>
            <a:ext cx="304800" cy="304800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9C69D00-E884-444D-B2F3-A6F10857A864}" type="datetime1">
              <a:rPr lang="en-US"/>
              <a:pPr>
                <a:defRPr/>
              </a:pPr>
              <a:t>12-Oct-13</a:t>
            </a:fld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14567EC-93AD-4FC3-AC7A-74613F7AB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2"/>
          </p:nvPr>
        </p:nvSpPr>
        <p:spPr>
          <a:xfrm>
            <a:off x="2743200" y="6408738"/>
            <a:ext cx="3987800" cy="365125"/>
          </a:xfrm>
        </p:spPr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4D820-9687-4F2D-A40F-EBD5CCBE3760}" type="datetime1">
              <a:rPr lang="en-US"/>
              <a:pPr>
                <a:defRPr/>
              </a:pPr>
              <a:t>12-Oct-13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681D-7F13-441C-96F9-246A2823D9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2F1F5-0825-4B63-B0F5-6B9E1BE873ED}" type="datetime1">
              <a:rPr lang="en-US"/>
              <a:pPr>
                <a:defRPr/>
              </a:pPr>
              <a:t>12-Oct-13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9A1C9-36A3-4279-84E9-37B98CE8AF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5D9EA-2139-497E-AB2F-0AF7C75B7FDC}" type="datetime1">
              <a:rPr lang="en-US"/>
              <a:pPr>
                <a:defRPr/>
              </a:pPr>
              <a:t>12-Oct-13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DB530-300D-4736-AB31-C54BEDD502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Back or Previous 3">
            <a:hlinkClick r:id="" action="ppaction://hlinkshowjump?jump=previousslide" highlightClick="1"/>
          </p:cNvPr>
          <p:cNvSpPr/>
          <p:nvPr/>
        </p:nvSpPr>
        <p:spPr>
          <a:xfrm>
            <a:off x="8305800" y="152400"/>
            <a:ext cx="304800" cy="30480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686800" y="152400"/>
            <a:ext cx="304800" cy="304800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Font typeface="Wingdings" pitchFamily="2" charset="2"/>
              <a:buChar char="§"/>
              <a:defRPr/>
            </a:lvl2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787B3A2-7F6E-4916-A033-FB4E87E57705}" type="datetime1">
              <a:rPr lang="en-US"/>
              <a:pPr>
                <a:defRPr/>
              </a:pPr>
              <a:t>12-Oct-13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4800" y="6408738"/>
            <a:ext cx="2616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46F479D-3E4C-46E6-A74A-BE89F7FE4D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78207EE-6A91-43C9-9C6A-1A59C1951069}" type="datetime1">
              <a:rPr lang="en-US"/>
              <a:pPr>
                <a:defRPr/>
              </a:pPr>
              <a:t>12-Oct-13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786C406-0900-478C-A946-07FDA53291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7780018-C858-4E9B-94B0-9E880E1AEAD9}" type="datetime1">
              <a:rPr lang="en-US"/>
              <a:pPr>
                <a:defRPr/>
              </a:pPr>
              <a:t>12-Oct-13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D467492-6030-4866-928F-04F38533B0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C4C9845-B73E-4EF0-91D3-E109C2852D73}" type="datetime1">
              <a:rPr lang="en-US"/>
              <a:pPr>
                <a:defRPr/>
              </a:pPr>
              <a:t>12-Oct-13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F4E1511-F500-4E14-AB4E-B106827823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F0B04F4-8F40-4F97-96F4-CC1EB513E670}" type="datetime1">
              <a:rPr lang="en-US"/>
              <a:pPr>
                <a:defRPr/>
              </a:pPr>
              <a:t>12-Oct-13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323192E-C97C-4339-810B-AD79552BA8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8017B-696D-40B4-838F-0BB6AF3474F9}" type="datetime1">
              <a:rPr lang="en-US"/>
              <a:pPr>
                <a:defRPr/>
              </a:pPr>
              <a:t>12-Oct-13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89FF5-4422-4C92-8516-8F43B613BA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66E26A5-EF7D-41BD-B940-B28363CE65D1}" type="datetime1">
              <a:rPr lang="en-US"/>
              <a:pPr>
                <a:defRPr/>
              </a:pPr>
              <a:t>12-Oct-13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5672F86-E6DC-4A3C-82B0-E1CA0691F1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421BCD5-EEFC-46C5-A897-3FFD4980D959}" type="datetime1">
              <a:rPr lang="en-US"/>
              <a:pPr>
                <a:defRPr/>
              </a:pPr>
              <a:t>12-Oct-13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136D19A-FB38-4430-AC31-1C2D227286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D792D92-A115-48B4-8D6E-B466CF47976E}" type="datetime1">
              <a:rPr lang="en-US"/>
              <a:pPr>
                <a:defRPr/>
              </a:pPr>
              <a:t>12-Oct-13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962400" y="6408738"/>
            <a:ext cx="2768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3B4609D-9AF6-4C47-9F81-ECCF9A41B3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>
          <a:xfrm>
            <a:off x="8305800" y="152400"/>
            <a:ext cx="304800" cy="30480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Action Button: Forward or Next 15">
            <a:hlinkClick r:id="" action="ppaction://hlinkshowjump?jump=nextslide" highlightClick="1"/>
          </p:cNvPr>
          <p:cNvSpPr/>
          <p:nvPr/>
        </p:nvSpPr>
        <p:spPr>
          <a:xfrm>
            <a:off x="8686800" y="152400"/>
            <a:ext cx="304800" cy="304800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42" r:id="rId7"/>
    <p:sldLayoutId id="2147483752" r:id="rId8"/>
    <p:sldLayoutId id="2147483753" r:id="rId9"/>
    <p:sldLayoutId id="2147483743" r:id="rId10"/>
    <p:sldLayoutId id="2147483744" r:id="rId11"/>
    <p:sldLayoutId id="2147483745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3380E6"/>
                </a:solidFill>
                <a:latin typeface="Goudy Sans Medium"/>
              </a:rPr>
              <a:t>Chapter 26</a:t>
            </a:r>
            <a:br>
              <a:rPr lang="en-US" dirty="0" smtClean="0">
                <a:solidFill>
                  <a:srgbClr val="3380E6"/>
                </a:solidFill>
                <a:latin typeface="Goudy Sans Medium"/>
              </a:rPr>
            </a:br>
            <a:r>
              <a:rPr lang="en-US" dirty="0" smtClean="0">
                <a:solidFill>
                  <a:srgbClr val="3380E6"/>
                </a:solidFill>
                <a:latin typeface="Goudy Sans Medium"/>
              </a:rPr>
              <a:t>Multithreading </a:t>
            </a:r>
          </a:p>
        </p:txBody>
      </p:sp>
      <p:sp>
        <p:nvSpPr>
          <p:cNvPr id="10243" name="Subtitle 3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eaLnBrk="1" hangingPunct="1"/>
            <a:r>
              <a:rPr lang="en-US" dirty="0" smtClean="0"/>
              <a:t>Java How to Program, 9/e</a:t>
            </a:r>
          </a:p>
          <a:p>
            <a:pPr marR="0" eaLnBrk="1" hangingPunct="1"/>
            <a:r>
              <a:rPr lang="en-US" dirty="0" smtClean="0"/>
              <a:t>CET 3640</a:t>
            </a:r>
          </a:p>
          <a:p>
            <a:pPr marR="0" eaLnBrk="1" hangingPunct="1"/>
            <a:r>
              <a:rPr lang="en-US" dirty="0" smtClean="0"/>
              <a:t>Professor: Dr. José M. Reyes Álamo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26.2  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Thread States: Lifecycle of a Thread (cont.)</a:t>
            </a:r>
          </a:p>
        </p:txBody>
      </p:sp>
      <p:sp>
        <p:nvSpPr>
          <p:cNvPr id="2253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Most operating systems support time slicing, which enables threads of equal priority to share a processor. </a:t>
            </a:r>
          </a:p>
          <a:p>
            <a:pPr eaLnBrk="1" hangingPunct="1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An operating system’s 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thread scheduler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determines which thread runs next. </a:t>
            </a:r>
          </a:p>
          <a:p>
            <a:pPr eaLnBrk="1" hangingPunct="1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One simple thread-scheduler implementation keeps the highest-priority thread running at all times and, if there’s more than one highest-priority thread, ensures that all such threads execute for a quantum each in 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round-robin fashion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 This process continues until all threads run to completion. </a:t>
            </a:r>
          </a:p>
          <a:p>
            <a:pPr eaLnBrk="1" hangingPunct="1">
              <a:buFont typeface="Wingdings 3" pitchFamily="18" charset="2"/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26.2  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Thread States: Lifecycle of a Thread (cont.)</a:t>
            </a:r>
          </a:p>
        </p:txBody>
      </p:sp>
      <p:sp>
        <p:nvSpPr>
          <p:cNvPr id="2355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When a higher-priority thread enters the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ready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state, the operating system generally preempts the currently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running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thread (an operation known as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preemptive scheduling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Higher-priority threads could postpone—possibly indefinitely—the execution of lower-priority threads.</a:t>
            </a:r>
          </a:p>
          <a:p>
            <a:pPr lvl="1"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situation known as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starvation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Operating systems generally employ a technique called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aging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prevent starvation.</a:t>
            </a:r>
          </a:p>
          <a:p>
            <a:pPr lvl="1"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Increasing the priority of a thread based on its waiting time.</a:t>
            </a:r>
          </a:p>
          <a:p>
            <a:pPr eaLnBrk="1" hangingPunct="1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3" pitchFamily="18" charset="2"/>
              <a:buNone/>
            </a:pPr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26.2  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Thread States: Lifecycle of a Thread (cont.)</a:t>
            </a:r>
          </a:p>
        </p:txBody>
      </p:sp>
      <p:sp>
        <p:nvSpPr>
          <p:cNvPr id="2457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Java provides higher-level concurrency utilities to hide much of this complexity and prevent errors in multithreaded programming. </a:t>
            </a:r>
          </a:p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Thread priorities are used behind the scenes to, but you will not be concerned with this as Java takes care of it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 typeface="Wingdings 3" pitchFamily="18" charset="2"/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3" pitchFamily="18" charset="2"/>
              <a:buNone/>
            </a:pPr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to Program Threads in Java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Copyright 1992-2012 by Pearson Education, Inc. All Rights Reserved.</a:t>
            </a: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26.3  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Creating and Executing Threads with </a:t>
            </a:r>
            <a:r>
              <a:rPr lang="en-US" dirty="0" smtClean="0">
                <a:solidFill>
                  <a:srgbClr val="3380E6"/>
                </a:solidFill>
                <a:latin typeface="Lucida Console" pitchFamily="49" charset="0"/>
              </a:rPr>
              <a:t>Executor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 Framework</a:t>
            </a:r>
          </a:p>
        </p:txBody>
      </p:sp>
      <p:sp>
        <p:nvSpPr>
          <p:cNvPr id="2662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The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Runnable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interface declares the single method </a:t>
            </a:r>
            <a:r>
              <a:rPr lang="en-US" dirty="0" smtClean="0">
                <a:solidFill>
                  <a:srgbClr val="0000FF"/>
                </a:solidFill>
                <a:latin typeface="LucidaSansTypewriter" pitchFamily="49" charset="0"/>
              </a:rPr>
              <a:t>run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, which contains the code that defines the task that a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Runnable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object should perform.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A </a:t>
            </a:r>
            <a:r>
              <a:rPr lang="en-US" dirty="0" smtClean="0">
                <a:solidFill>
                  <a:srgbClr val="0000FF"/>
                </a:solidFill>
                <a:latin typeface="LucidaSansTypewriter" pitchFamily="49" charset="0"/>
              </a:rPr>
              <a:t>Runnable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object represents a “task” that can execute concurrently with other tasks.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When a thread executing a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Runnable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is created and started, the thread calls the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Runnable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object’s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run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method, which executes in the new thread.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To make your life even easier, Java provides the Executor interface to manage Threads.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26.3  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Creating and Executing Threads with </a:t>
            </a:r>
            <a:r>
              <a:rPr lang="en-US" dirty="0" smtClean="0">
                <a:solidFill>
                  <a:srgbClr val="3380E6"/>
                </a:solidFill>
                <a:latin typeface="Lucida Console" pitchFamily="49" charset="0"/>
              </a:rPr>
              <a:t>Executor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 Framework (cont.)</a:t>
            </a:r>
            <a:endParaRPr lang="en-US" dirty="0" smtClean="0">
              <a:solidFill>
                <a:srgbClr val="33B38C"/>
              </a:solidFill>
              <a:latin typeface="Goudy Sans Medium"/>
            </a:endParaRPr>
          </a:p>
        </p:txBody>
      </p:sp>
      <p:sp>
        <p:nvSpPr>
          <p:cNvPr id="2867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Class </a:t>
            </a:r>
            <a:r>
              <a:rPr lang="en-US" sz="2300" dirty="0" err="1" smtClean="0">
                <a:solidFill>
                  <a:srgbClr val="000000"/>
                </a:solidFill>
                <a:latin typeface="Lucida Console" pitchFamily="49" charset="0"/>
              </a:rPr>
              <a:t>PrintTask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(Fig. 26.3) implements </a:t>
            </a:r>
            <a:r>
              <a:rPr lang="en-US" sz="2300" dirty="0" smtClean="0">
                <a:solidFill>
                  <a:srgbClr val="000000"/>
                </a:solidFill>
                <a:latin typeface="Lucida Console" pitchFamily="49" charset="0"/>
              </a:rPr>
              <a:t>Runnable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(line 5), so that multiple </a:t>
            </a:r>
            <a:r>
              <a:rPr lang="en-US" sz="2300" dirty="0" err="1" smtClean="0">
                <a:solidFill>
                  <a:srgbClr val="000000"/>
                </a:solidFill>
                <a:latin typeface="Lucida Console" pitchFamily="49" charset="0"/>
              </a:rPr>
              <a:t>PrintTasks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can execute concurrently.</a:t>
            </a:r>
          </a:p>
          <a:p>
            <a:pPr eaLnBrk="1" hangingPunct="1">
              <a:lnSpc>
                <a:spcPct val="90000"/>
              </a:lnSpc>
            </a:pPr>
            <a:r>
              <a:rPr lang="en-US" sz="2300" dirty="0" smtClean="0">
                <a:solidFill>
                  <a:srgbClr val="000000"/>
                </a:solidFill>
                <a:latin typeface="Lucida Console" pitchFamily="49" charset="0"/>
              </a:rPr>
              <a:t>Thread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300" dirty="0" smtClean="0">
                <a:solidFill>
                  <a:srgbClr val="000000"/>
                </a:solidFill>
                <a:latin typeface="Lucida Console" pitchFamily="49" charset="0"/>
              </a:rPr>
              <a:t>static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method </a:t>
            </a:r>
            <a:r>
              <a:rPr lang="en-US" sz="2300" dirty="0" smtClean="0">
                <a:solidFill>
                  <a:srgbClr val="0000FF"/>
                </a:solidFill>
                <a:latin typeface="LucidaSansTypewriter" pitchFamily="49" charset="0"/>
              </a:rPr>
              <a:t>sleep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places a thread in the </a:t>
            </a:r>
            <a:r>
              <a:rPr lang="en-US" sz="2300" i="1" dirty="0" smtClean="0">
                <a:solidFill>
                  <a:srgbClr val="000000"/>
                </a:solidFill>
                <a:latin typeface="Times New Roman" pitchFamily="18" charset="0"/>
              </a:rPr>
              <a:t>timed waiting state for the specified amount of time.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Can throw a checked exception of type </a:t>
            </a:r>
            <a:r>
              <a:rPr lang="en-US" sz="2000" dirty="0" err="1" smtClean="0">
                <a:solidFill>
                  <a:srgbClr val="0000FF"/>
                </a:solidFill>
                <a:latin typeface="LucidaSansTypewriter" pitchFamily="49" charset="0"/>
              </a:rPr>
              <a:t>InterruptedException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 if the sleeping thread’s </a:t>
            </a:r>
            <a:r>
              <a:rPr lang="en-US" sz="2000" dirty="0" smtClean="0">
                <a:solidFill>
                  <a:srgbClr val="0000FF"/>
                </a:solidFill>
                <a:latin typeface="LucidaSansTypewriter" pitchFamily="49" charset="0"/>
              </a:rPr>
              <a:t>interrupt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 method is called. </a:t>
            </a:r>
          </a:p>
          <a:p>
            <a:pPr eaLnBrk="1" hangingPunct="1">
              <a:lnSpc>
                <a:spcPct val="90000"/>
              </a:lnSpc>
            </a:pP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The code in </a:t>
            </a:r>
            <a:r>
              <a:rPr lang="en-US" sz="2300" dirty="0" smtClean="0">
                <a:solidFill>
                  <a:srgbClr val="000000"/>
                </a:solidFill>
                <a:latin typeface="Lucida Console" pitchFamily="49" charset="0"/>
              </a:rPr>
              <a:t>main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executes in the </a:t>
            </a:r>
            <a:r>
              <a:rPr lang="en-US" sz="2300" dirty="0" smtClean="0">
                <a:solidFill>
                  <a:srgbClr val="0000FF"/>
                </a:solidFill>
                <a:latin typeface="Times New Roman" pitchFamily="18" charset="0"/>
              </a:rPr>
              <a:t>main thread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, a thread created by the JVM.</a:t>
            </a:r>
          </a:p>
          <a:p>
            <a:pPr eaLnBrk="1" hangingPunct="1">
              <a:lnSpc>
                <a:spcPct val="90000"/>
              </a:lnSpc>
            </a:pP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The code in the </a:t>
            </a:r>
            <a:r>
              <a:rPr lang="en-US" sz="2300" dirty="0" smtClean="0">
                <a:solidFill>
                  <a:srgbClr val="000000"/>
                </a:solidFill>
                <a:latin typeface="Lucida Console" pitchFamily="49" charset="0"/>
              </a:rPr>
              <a:t>run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method of </a:t>
            </a:r>
            <a:r>
              <a:rPr lang="en-US" sz="2300" dirty="0" err="1" smtClean="0">
                <a:solidFill>
                  <a:srgbClr val="000000"/>
                </a:solidFill>
                <a:latin typeface="Lucida Console" pitchFamily="49" charset="0"/>
              </a:rPr>
              <a:t>PrintTask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executes in the threads created in </a:t>
            </a:r>
            <a:r>
              <a:rPr lang="en-US" sz="2300" dirty="0" smtClean="0">
                <a:solidFill>
                  <a:srgbClr val="000000"/>
                </a:solidFill>
                <a:latin typeface="Lucida Console" pitchFamily="49" charset="0"/>
              </a:rPr>
              <a:t>main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When method</a:t>
            </a:r>
            <a:r>
              <a:rPr lang="en-US" sz="2300" dirty="0" smtClean="0">
                <a:solidFill>
                  <a:srgbClr val="000000"/>
                </a:solidFill>
                <a:latin typeface="Lucida Console" pitchFamily="49" charset="0"/>
              </a:rPr>
              <a:t> main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terminates, the program itself continues running because there are still threads that are alive.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The program will not terminate until its last thread completes execution.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 descr="ch26imageslides_Page_011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 descr="ch26imageslides_Page_012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 descr="ch26imageslides_Page_013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 descr="ch26imageslides_Page_014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26.1  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Introduction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>
          <a:xfrm>
            <a:off x="533400" y="838200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Operating systems on single-processor computers create the illusion of concurrent execution by rapidly switching between activities, but only a single instruction can execute at once.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Java makes concurrency available through the APIs.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You specify that an application contains separate 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</a:rPr>
              <a:t>threads of execution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each thread has its own method-call stack and program counter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can execute concurrently with other threads while sharing application-wide resources such as memory with them.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This capability is called 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</a:rPr>
              <a:t>multithreading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Newest C++ Standard Library (v. 11, ratified in August 2011) supports multithreading, previous standard does not.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 descr="ch26imageslides_Page_015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26.4  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Thread Synchronization</a:t>
            </a:r>
          </a:p>
        </p:txBody>
      </p:sp>
      <p:sp>
        <p:nvSpPr>
          <p:cNvPr id="3686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When multiple threads share an object and it is modified by one or more of them, indeterminate results may occur unless access to the shared object is managed properly.</a:t>
            </a:r>
          </a:p>
          <a:p>
            <a:pPr eaLnBrk="1" hangingPunct="1">
              <a:lnSpc>
                <a:spcPct val="90000"/>
              </a:lnSpc>
            </a:pP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The problem can be solved by giving </a:t>
            </a:r>
            <a:r>
              <a:rPr lang="en-US" sz="2300" b="1" dirty="0" smtClean="0">
                <a:solidFill>
                  <a:srgbClr val="000000"/>
                </a:solidFill>
                <a:latin typeface="Times New Roman" pitchFamily="18" charset="0"/>
              </a:rPr>
              <a:t>only one 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thread at a time </a:t>
            </a:r>
            <a:r>
              <a:rPr lang="en-US" sz="2300" i="1" dirty="0" smtClean="0">
                <a:solidFill>
                  <a:srgbClr val="000000"/>
                </a:solidFill>
                <a:latin typeface="Times New Roman" pitchFamily="18" charset="0"/>
              </a:rPr>
              <a:t>exclusive 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access to code that manipulates the shared object.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During that time, other threads desiring to manipulate the object are kept waiting.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When the thread with exclusive access to the object finishes manipulating it, one of the waiting threads is allowed to proceed.</a:t>
            </a:r>
          </a:p>
          <a:p>
            <a:pPr eaLnBrk="1" hangingPunct="1">
              <a:lnSpc>
                <a:spcPct val="90000"/>
              </a:lnSpc>
            </a:pP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This process, called </a:t>
            </a:r>
            <a:r>
              <a:rPr lang="en-US" sz="2300" dirty="0" smtClean="0">
                <a:solidFill>
                  <a:srgbClr val="0000FF"/>
                </a:solidFill>
                <a:latin typeface="Times New Roman" pitchFamily="18" charset="0"/>
              </a:rPr>
              <a:t>thread synchronization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, coordinates access to shared data by multiple concurrent threads.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Ensures that each thread accessing a shared object excludes all other threads from doing so simultaneously—this is called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mutual exclusion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26.4  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Thread Synchronization (cont.)</a:t>
            </a:r>
          </a:p>
        </p:txBody>
      </p:sp>
      <p:sp>
        <p:nvSpPr>
          <p:cNvPr id="3789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A common way to perform synchronization is to use Java’s built-in 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</a:rPr>
              <a:t>monitors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lvl="1" eaLnBrk="1" hangingPunct="1"/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Every object has a monitor and a </a:t>
            </a:r>
            <a:r>
              <a:rPr lang="en-US" sz="2100" dirty="0" smtClean="0">
                <a:solidFill>
                  <a:srgbClr val="0000FF"/>
                </a:solidFill>
                <a:latin typeface="Times New Roman" pitchFamily="18" charset="0"/>
              </a:rPr>
              <a:t>monitor lock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 (or </a:t>
            </a:r>
            <a:r>
              <a:rPr lang="en-US" sz="2100" dirty="0" smtClean="0">
                <a:solidFill>
                  <a:srgbClr val="0000FF"/>
                </a:solidFill>
                <a:latin typeface="Times New Roman" pitchFamily="18" charset="0"/>
              </a:rPr>
              <a:t>intrinsic lock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).</a:t>
            </a:r>
          </a:p>
          <a:p>
            <a:pPr lvl="1" eaLnBrk="1" hangingPunct="1"/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Can be held by a maximum of only one thread at any time.</a:t>
            </a:r>
          </a:p>
          <a:p>
            <a:pPr lvl="1" eaLnBrk="1" hangingPunct="1"/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A thread must acquire the lock before proceeding with the operation.</a:t>
            </a:r>
          </a:p>
          <a:p>
            <a:pPr lvl="1" eaLnBrk="1" hangingPunct="1"/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Other threads attempting to perform an operation that requires the same lock will be </a:t>
            </a:r>
            <a:r>
              <a:rPr lang="en-US" sz="2100" i="1" dirty="0" smtClean="0">
                <a:solidFill>
                  <a:srgbClr val="000000"/>
                </a:solidFill>
                <a:latin typeface="Times New Roman" pitchFamily="18" charset="0"/>
              </a:rPr>
              <a:t>blocked.</a:t>
            </a:r>
          </a:p>
          <a:p>
            <a:pPr eaLnBrk="1" hangingPunct="1"/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To specify that a thread must hold a monitor lock to execute a block of code, the code should be placed in a </a:t>
            </a:r>
            <a:r>
              <a:rPr lang="en-US" sz="2500" dirty="0" smtClean="0">
                <a:solidFill>
                  <a:srgbClr val="0000FF"/>
                </a:solidFill>
                <a:latin typeface="LucidaSansTypewriter" pitchFamily="49" charset="0"/>
              </a:rPr>
              <a:t>synchronized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</a:rPr>
              <a:t> statement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lvl="1" eaLnBrk="1" hangingPunct="1"/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Said to be </a:t>
            </a:r>
            <a:r>
              <a:rPr lang="en-US" sz="2100" dirty="0" smtClean="0">
                <a:solidFill>
                  <a:srgbClr val="0000FF"/>
                </a:solidFill>
                <a:latin typeface="Times New Roman" pitchFamily="18" charset="0"/>
              </a:rPr>
              <a:t>guarded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 by the monitor lock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26.4  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Thread Synchronization (cont.)</a:t>
            </a:r>
          </a:p>
        </p:txBody>
      </p:sp>
      <p:sp>
        <p:nvSpPr>
          <p:cNvPr id="38915" name="Text Placeholder 2"/>
          <p:cNvSpPr>
            <a:spLocks noGrp="1"/>
          </p:cNvSpPr>
          <p:nvPr>
            <p:ph type="body" idx="1"/>
          </p:nvPr>
        </p:nvSpPr>
        <p:spPr>
          <a:xfrm>
            <a:off x="304800" y="914400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The </a:t>
            </a:r>
            <a:r>
              <a:rPr lang="en-US" sz="2500" dirty="0" smtClean="0">
                <a:solidFill>
                  <a:srgbClr val="000000"/>
                </a:solidFill>
                <a:latin typeface="Lucida Console" pitchFamily="49" charset="0"/>
              </a:rPr>
              <a:t>synchronized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statements are declared using the </a:t>
            </a:r>
            <a:r>
              <a:rPr lang="en-US" sz="2500" dirty="0" smtClean="0">
                <a:solidFill>
                  <a:srgbClr val="0000FF"/>
                </a:solidFill>
                <a:latin typeface="LucidaSansTypewriter" pitchFamily="49" charset="0"/>
              </a:rPr>
              <a:t>synchronized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</a:rPr>
              <a:t> keyword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: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900" dirty="0" smtClean="0">
                <a:solidFill>
                  <a:srgbClr val="0000FF"/>
                </a:solidFill>
                <a:latin typeface="Lucida Console" pitchFamily="49" charset="0"/>
              </a:rPr>
              <a:t>synchronized</a:t>
            </a:r>
            <a:r>
              <a:rPr lang="en-US" sz="1900" dirty="0" smtClean="0">
                <a:solidFill>
                  <a:srgbClr val="000000"/>
                </a:solidFill>
                <a:latin typeface="Lucida Console" pitchFamily="49" charset="0"/>
              </a:rPr>
              <a:t> ( </a:t>
            </a:r>
            <a:r>
              <a:rPr lang="en-US" sz="1900" i="1" dirty="0" smtClean="0">
                <a:solidFill>
                  <a:srgbClr val="000000"/>
                </a:solidFill>
                <a:latin typeface="AGaramond" pitchFamily="50" charset="0"/>
              </a:rPr>
              <a:t>object</a:t>
            </a:r>
            <a:r>
              <a:rPr lang="en-US" sz="1900" i="1" dirty="0" smtClean="0">
                <a:solidFill>
                  <a:srgbClr val="000000"/>
                </a:solidFill>
                <a:latin typeface="Lucida Console" pitchFamily="49" charset="0"/>
              </a:rPr>
              <a:t> </a:t>
            </a:r>
            <a:r>
              <a:rPr lang="en-US" sz="1900" dirty="0" smtClean="0">
                <a:solidFill>
                  <a:srgbClr val="000000"/>
                </a:solidFill>
                <a:latin typeface="Lucida Console" pitchFamily="49" charset="0"/>
              </a:rPr>
              <a:t>)</a:t>
            </a:r>
            <a:br>
              <a:rPr lang="en-US" sz="1900" dirty="0" smtClean="0">
                <a:solidFill>
                  <a:srgbClr val="000000"/>
                </a:solidFill>
                <a:latin typeface="Lucida Console" pitchFamily="49" charset="0"/>
              </a:rPr>
            </a:br>
            <a:r>
              <a:rPr lang="en-US" sz="1900" dirty="0" smtClean="0">
                <a:solidFill>
                  <a:srgbClr val="000000"/>
                </a:solidFill>
                <a:latin typeface="Lucida Console" pitchFamily="49" charset="0"/>
              </a:rPr>
              <a:t>{</a:t>
            </a:r>
            <a:br>
              <a:rPr lang="en-US" sz="1900" dirty="0" smtClean="0">
                <a:solidFill>
                  <a:srgbClr val="000000"/>
                </a:solidFill>
                <a:latin typeface="Lucida Console" pitchFamily="49" charset="0"/>
              </a:rPr>
            </a:br>
            <a:r>
              <a:rPr lang="en-US" sz="1900" dirty="0" smtClean="0">
                <a:solidFill>
                  <a:srgbClr val="000000"/>
                </a:solidFill>
                <a:latin typeface="Lucida Console" pitchFamily="49" charset="0"/>
              </a:rPr>
              <a:t>   </a:t>
            </a:r>
            <a:r>
              <a:rPr lang="en-US" sz="1900" dirty="0" smtClean="0">
                <a:solidFill>
                  <a:srgbClr val="000000"/>
                </a:solidFill>
                <a:latin typeface="AGaramond" pitchFamily="50" charset="0"/>
              </a:rPr>
              <a:t>statements</a:t>
            </a:r>
            <a:br>
              <a:rPr lang="en-US" sz="1900" dirty="0" smtClean="0">
                <a:solidFill>
                  <a:srgbClr val="000000"/>
                </a:solidFill>
                <a:latin typeface="AGaramond" pitchFamily="50" charset="0"/>
              </a:rPr>
            </a:br>
            <a:r>
              <a:rPr lang="en-US" sz="1900" dirty="0" smtClean="0">
                <a:solidFill>
                  <a:srgbClr val="000000"/>
                </a:solidFill>
                <a:latin typeface="Lucida Console" pitchFamily="49" charset="0"/>
              </a:rPr>
              <a:t>} </a:t>
            </a:r>
            <a:r>
              <a:rPr lang="en-US" sz="1900" dirty="0" smtClean="0">
                <a:solidFill>
                  <a:srgbClr val="00BF00"/>
                </a:solidFill>
                <a:latin typeface="Lucida Console" pitchFamily="49" charset="0"/>
              </a:rPr>
              <a:t>// end synchronized statement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where </a:t>
            </a:r>
            <a:r>
              <a:rPr lang="en-US" sz="2500" i="1" dirty="0" smtClean="0">
                <a:solidFill>
                  <a:srgbClr val="000000"/>
                </a:solidFill>
                <a:latin typeface="Times New Roman" pitchFamily="18" charset="0"/>
              </a:rPr>
              <a:t>object 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is the object whose monitor lock will be acquired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normally refers to </a:t>
            </a:r>
            <a:r>
              <a:rPr lang="en-US" sz="2100" dirty="0" smtClean="0">
                <a:solidFill>
                  <a:srgbClr val="000000"/>
                </a:solidFill>
                <a:latin typeface="Lucida Console" pitchFamily="49" charset="0"/>
              </a:rPr>
              <a:t>this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 (i.e. the current object) if it’s the object in which the </a:t>
            </a:r>
            <a:r>
              <a:rPr lang="en-US" sz="2100" dirty="0" smtClean="0">
                <a:solidFill>
                  <a:srgbClr val="000000"/>
                </a:solidFill>
                <a:latin typeface="Lucida Console" pitchFamily="49" charset="0"/>
              </a:rPr>
              <a:t>synchronized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 statement appears.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When a </a:t>
            </a:r>
            <a:r>
              <a:rPr lang="en-US" sz="2500" dirty="0" smtClean="0">
                <a:solidFill>
                  <a:srgbClr val="000000"/>
                </a:solidFill>
                <a:latin typeface="Lucida Console" pitchFamily="49" charset="0"/>
              </a:rPr>
              <a:t>synchronized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statement finishes executing, the object’s monitor lock is released.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Java also allows </a:t>
            </a:r>
            <a:r>
              <a:rPr lang="en-US" sz="2500" dirty="0" smtClean="0">
                <a:solidFill>
                  <a:srgbClr val="0000FF"/>
                </a:solidFill>
                <a:latin typeface="LucidaSansTypewriter" pitchFamily="49" charset="0"/>
              </a:rPr>
              <a:t>synchronized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</a:rPr>
              <a:t> methods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For performance reasons, </a:t>
            </a:r>
            <a:r>
              <a:rPr lang="en-US" sz="2500" dirty="0" smtClean="0">
                <a:solidFill>
                  <a:srgbClr val="0000FF"/>
                </a:solidFill>
                <a:latin typeface="LucidaSansTypewriter" pitchFamily="49" charset="0"/>
              </a:rPr>
              <a:t>synchronized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</a:rPr>
              <a:t> methods 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and </a:t>
            </a:r>
            <a:r>
              <a:rPr lang="en-US" sz="2500" dirty="0" smtClean="0">
                <a:solidFill>
                  <a:srgbClr val="0000FF"/>
                </a:solidFill>
                <a:latin typeface="LucidaSansTypewriter" pitchFamily="49" charset="0"/>
              </a:rPr>
              <a:t>synchronized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</a:rPr>
              <a:t> blocks 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should be as short as possible.</a:t>
            </a:r>
          </a:p>
          <a:p>
            <a:pPr eaLnBrk="1" hangingPunct="1">
              <a:lnSpc>
                <a:spcPct val="90000"/>
              </a:lnSpc>
            </a:pPr>
            <a:endParaRPr lang="en-US" sz="25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1" descr="ch26imageslides_Page_025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0651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52400" y="274638"/>
            <a:ext cx="8991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4B5A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26.4  </a:t>
            </a:r>
            <a:r>
              <a:rPr kumimoji="0" 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80E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Synchronization Method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26.1  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Introduction (cont.)</a:t>
            </a:r>
          </a:p>
        </p:txBody>
      </p:sp>
      <p:sp>
        <p:nvSpPr>
          <p:cNvPr id="1536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Programming concurrent applications is difficult and error prone.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Guidelines: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Use existing classes from the Java API that manage synchronization for you.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26.2  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Thread States: Life Cycle of a Thread</a:t>
            </a:r>
          </a:p>
        </p:txBody>
      </p:sp>
      <p:sp>
        <p:nvSpPr>
          <p:cNvPr id="1638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A thread can be in one of several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thread states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(new, runnable, waiting, time waiting, blocked, terminated).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A new thread begins in the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new</a:t>
            </a:r>
            <a:r>
              <a:rPr lang="en-US" b="1" dirty="0" smtClean="0">
                <a:solidFill>
                  <a:srgbClr val="A81A00"/>
                </a:solidFill>
                <a:latin typeface="Times New Roman" pitchFamily="18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</a:rPr>
              <a:t>state.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Remains there until started, which places it in the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runnable</a:t>
            </a:r>
            <a:r>
              <a:rPr lang="en-US" b="1" dirty="0" smtClean="0">
                <a:solidFill>
                  <a:srgbClr val="A81A00"/>
                </a:solidFill>
                <a:latin typeface="Times New Roman" pitchFamily="18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</a:rPr>
              <a:t>state.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A 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runnable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thread can transition to the </a:t>
            </a:r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</a:rPr>
              <a:t>waiting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state while it waits for another thread to perform a task.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Transitions back to the runnable state only when another thread notifies it to continue executing.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26.2  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Thread States: Life Cycle of a Thread (cont.)</a:t>
            </a:r>
          </a:p>
        </p:txBody>
      </p:sp>
      <p:sp>
        <p:nvSpPr>
          <p:cNvPr id="17411" name="Text Placeholder 2"/>
          <p:cNvSpPr>
            <a:spLocks noGrp="1"/>
          </p:cNvSpPr>
          <p:nvPr>
            <p:ph type="body" idx="1"/>
          </p:nvPr>
        </p:nvSpPr>
        <p:spPr>
          <a:xfrm>
            <a:off x="0" y="1371600"/>
            <a:ext cx="9144000" cy="5486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A </a:t>
            </a:r>
            <a:r>
              <a:rPr lang="en-US" sz="2300" i="1" dirty="0" smtClean="0">
                <a:solidFill>
                  <a:srgbClr val="000000"/>
                </a:solidFill>
                <a:latin typeface="Times New Roman" pitchFamily="18" charset="0"/>
              </a:rPr>
              <a:t>runnable 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thread can enter the </a:t>
            </a:r>
            <a:r>
              <a:rPr lang="en-US" sz="2300" i="1" dirty="0" smtClean="0">
                <a:solidFill>
                  <a:srgbClr val="0000FF"/>
                </a:solidFill>
                <a:latin typeface="Times New Roman" pitchFamily="18" charset="0"/>
              </a:rPr>
              <a:t>timed waiting</a:t>
            </a:r>
            <a:r>
              <a:rPr lang="en-US" sz="2300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state for a specified interval of time.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Transitions back to the 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</a:rPr>
              <a:t>runnable 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state when that time interval expires or when the event it’s waiting for occurs.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Cannot use a processor, even if one is available.</a:t>
            </a:r>
          </a:p>
          <a:p>
            <a:pPr eaLnBrk="1" hangingPunct="1">
              <a:lnSpc>
                <a:spcPct val="80000"/>
              </a:lnSpc>
            </a:pP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A </a:t>
            </a:r>
            <a:r>
              <a:rPr lang="en-US" sz="2300" dirty="0" smtClean="0">
                <a:solidFill>
                  <a:srgbClr val="0000FF"/>
                </a:solidFill>
                <a:latin typeface="Times New Roman" pitchFamily="18" charset="0"/>
              </a:rPr>
              <a:t>sleeping thread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remains in the </a:t>
            </a:r>
            <a:r>
              <a:rPr lang="en-US" sz="2300" i="1" dirty="0" smtClean="0">
                <a:solidFill>
                  <a:srgbClr val="000000"/>
                </a:solidFill>
                <a:latin typeface="Times New Roman" pitchFamily="18" charset="0"/>
              </a:rPr>
              <a:t>timed waiting 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state for a designated period of time (called a </a:t>
            </a:r>
            <a:r>
              <a:rPr lang="en-US" sz="2300" dirty="0" smtClean="0">
                <a:solidFill>
                  <a:srgbClr val="0000FF"/>
                </a:solidFill>
                <a:latin typeface="Times New Roman" pitchFamily="18" charset="0"/>
              </a:rPr>
              <a:t>sleep interval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), after which it returns to the </a:t>
            </a:r>
            <a:r>
              <a:rPr lang="en-US" sz="2300" i="1" dirty="0" smtClean="0">
                <a:solidFill>
                  <a:srgbClr val="000000"/>
                </a:solidFill>
                <a:latin typeface="Times New Roman" pitchFamily="18" charset="0"/>
              </a:rPr>
              <a:t>runnable 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state.</a:t>
            </a:r>
          </a:p>
          <a:p>
            <a:pPr eaLnBrk="1" hangingPunct="1">
              <a:lnSpc>
                <a:spcPct val="80000"/>
              </a:lnSpc>
            </a:pP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A </a:t>
            </a:r>
            <a:r>
              <a:rPr lang="en-US" sz="2300" i="1" dirty="0" smtClean="0">
                <a:solidFill>
                  <a:srgbClr val="000000"/>
                </a:solidFill>
                <a:latin typeface="Times New Roman" pitchFamily="18" charset="0"/>
              </a:rPr>
              <a:t>runnable 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thread transitions to the </a:t>
            </a:r>
            <a:r>
              <a:rPr lang="en-US" sz="2300" i="1" dirty="0" smtClean="0">
                <a:solidFill>
                  <a:srgbClr val="0000FF"/>
                </a:solidFill>
                <a:latin typeface="Times New Roman" pitchFamily="18" charset="0"/>
              </a:rPr>
              <a:t>blocked</a:t>
            </a:r>
            <a:r>
              <a:rPr lang="en-US" sz="2300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state when it attempts to perform a task that cannot be completed immediately and it must temporarily wait until that task completes.</a:t>
            </a:r>
          </a:p>
          <a:p>
            <a:pPr eaLnBrk="1" hangingPunct="1">
              <a:lnSpc>
                <a:spcPct val="80000"/>
              </a:lnSpc>
            </a:pP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A </a:t>
            </a:r>
            <a:r>
              <a:rPr lang="en-US" sz="2300" i="1" dirty="0" smtClean="0">
                <a:solidFill>
                  <a:srgbClr val="000000"/>
                </a:solidFill>
                <a:latin typeface="Times New Roman" pitchFamily="18" charset="0"/>
              </a:rPr>
              <a:t>runnable 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thread enters the </a:t>
            </a:r>
            <a:r>
              <a:rPr lang="en-US" sz="2300" i="1" dirty="0" smtClean="0">
                <a:solidFill>
                  <a:srgbClr val="0000FF"/>
                </a:solidFill>
                <a:latin typeface="Times New Roman" pitchFamily="18" charset="0"/>
              </a:rPr>
              <a:t>terminated</a:t>
            </a:r>
            <a:r>
              <a:rPr lang="en-US" sz="2300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state when it successfully completes its task or otherwise terminates (perhaps due to an error).</a:t>
            </a:r>
          </a:p>
          <a:p>
            <a:pPr eaLnBrk="1" hangingPunct="1">
              <a:lnSpc>
                <a:spcPct val="80000"/>
              </a:lnSpc>
            </a:pPr>
            <a:endParaRPr lang="en-US" sz="23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Copyright 1992-2012 by Pearson Education, Inc. All Rights Reserved.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04800"/>
            <a:ext cx="7848600" cy="570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26.2  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Thread States: Life Cycle of a Thread (cont.)</a:t>
            </a:r>
          </a:p>
        </p:txBody>
      </p:sp>
      <p:sp>
        <p:nvSpPr>
          <p:cNvPr id="1945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At the 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</a:rPr>
              <a:t>operating-system level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, Java’s 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runnable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state typically encompasses two separate states: 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ready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or 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running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When a thread first transitions to the 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runnable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state from the new state, it is in the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</a:rPr>
              <a:t>ready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state.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A 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ready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thread enters the </a:t>
            </a:r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</a:rPr>
              <a:t>running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state (i.e., begins executing) when the operating system assigns it to a processor (known as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dispatching the thread)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Typically, each thread is given a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quantum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or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timeslice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to perform its task.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This process is called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thread scheduling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Copyright 1992-2012 by Pearson Education, Inc. All Rights Reserved.</a:t>
            </a:r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76400"/>
            <a:ext cx="7467600" cy="2623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26.2  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Thread States: Lifecycle of a Thread (cont.)</a:t>
            </a:r>
          </a:p>
        </p:txBody>
      </p:sp>
      <p:sp>
        <p:nvSpPr>
          <p:cNvPr id="2150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Every Java thread has a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thread priority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 that determines the order in which threads are scheduled.</a:t>
            </a:r>
          </a:p>
          <a:p>
            <a:pPr eaLnBrk="1" hangingPunct="1"/>
            <a:r>
              <a:rPr lang="en-US" sz="2800" dirty="0" smtClean="0">
                <a:latin typeface="Times New Roman" pitchFamily="18" charset="0"/>
              </a:rPr>
              <a:t>Higher-priority threads should be allocated processor time before lower-priority threads. </a:t>
            </a:r>
          </a:p>
          <a:p>
            <a:pPr eaLnBrk="1" hangingPunct="1"/>
            <a:r>
              <a:rPr lang="en-US" sz="2800" dirty="0" smtClean="0">
                <a:latin typeface="Times New Roman" pitchFamily="18" charset="0"/>
              </a:rPr>
              <a:t>Thread priorities cannot guarantee the order in which threads execute. </a:t>
            </a:r>
          </a:p>
          <a:p>
            <a:pPr eaLnBrk="1" hangingPunct="1">
              <a:buNone/>
            </a:pPr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DeitelPowerPointTemplate</Template>
  <TotalTime>435</TotalTime>
  <Words>1273</Words>
  <Application>Microsoft Office PowerPoint</Application>
  <PresentationFormat>On-screen Show (4:3)</PresentationFormat>
  <Paragraphs>123</Paragraphs>
  <Slides>24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AGaramond</vt:lpstr>
      <vt:lpstr>Arial</vt:lpstr>
      <vt:lpstr>Calibri</vt:lpstr>
      <vt:lpstr>Goudy Sans Medium</vt:lpstr>
      <vt:lpstr>Lucida Console</vt:lpstr>
      <vt:lpstr>Lucida Sans Unicode</vt:lpstr>
      <vt:lpstr>LucidaSansTypewriter</vt:lpstr>
      <vt:lpstr>Times New Roman</vt:lpstr>
      <vt:lpstr>Verdana</vt:lpstr>
      <vt:lpstr>Wingdings</vt:lpstr>
      <vt:lpstr>Wingdings 2</vt:lpstr>
      <vt:lpstr>Wingdings 3</vt:lpstr>
      <vt:lpstr>Concourse</vt:lpstr>
      <vt:lpstr>Chapter 26 Multithreading </vt:lpstr>
      <vt:lpstr>26.1  Introduction</vt:lpstr>
      <vt:lpstr>26.1  Introduction (cont.)</vt:lpstr>
      <vt:lpstr>26.2  Thread States: Life Cycle of a Thread</vt:lpstr>
      <vt:lpstr>26.2  Thread States: Life Cycle of a Thread (cont.)</vt:lpstr>
      <vt:lpstr>PowerPoint Presentation</vt:lpstr>
      <vt:lpstr>26.2  Thread States: Life Cycle of a Thread (cont.)</vt:lpstr>
      <vt:lpstr>PowerPoint Presentation</vt:lpstr>
      <vt:lpstr>26.2  Thread States: Lifecycle of a Thread (cont.)</vt:lpstr>
      <vt:lpstr>26.2  Thread States: Lifecycle of a Thread (cont.)</vt:lpstr>
      <vt:lpstr>26.2  Thread States: Lifecycle of a Thread (cont.)</vt:lpstr>
      <vt:lpstr>26.2  Thread States: Lifecycle of a Thread (cont.)</vt:lpstr>
      <vt:lpstr>How to Program Threads in Java</vt:lpstr>
      <vt:lpstr>26.3  Creating and Executing Threads with Executor Framework</vt:lpstr>
      <vt:lpstr>26.3  Creating and Executing Threads with Executor Framework (cont.)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26.4  Thread Synchronization</vt:lpstr>
      <vt:lpstr>26.4  Thread Synchronization (cont.)</vt:lpstr>
      <vt:lpstr>26.4  Thread Synchronization (cont.)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26 Multithreading</dc:title>
  <dc:creator>Windows User</dc:creator>
  <cp:lastModifiedBy>José Reyes Álamo</cp:lastModifiedBy>
  <cp:revision>112</cp:revision>
  <dcterms:created xsi:type="dcterms:W3CDTF">2009-07-24T15:20:59Z</dcterms:created>
  <dcterms:modified xsi:type="dcterms:W3CDTF">2013-10-13T03:10:13Z</dcterms:modified>
</cp:coreProperties>
</file>