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413" r:id="rId4"/>
    <p:sldId id="265" r:id="rId5"/>
    <p:sldId id="266" r:id="rId6"/>
    <p:sldId id="313" r:id="rId7"/>
    <p:sldId id="314" r:id="rId8"/>
    <p:sldId id="267" r:id="rId9"/>
    <p:sldId id="268" r:id="rId10"/>
    <p:sldId id="269" r:id="rId11"/>
    <p:sldId id="270" r:id="rId12"/>
    <p:sldId id="271" r:id="rId13"/>
    <p:sldId id="275" r:id="rId14"/>
    <p:sldId id="277" r:id="rId15"/>
    <p:sldId id="319" r:id="rId16"/>
    <p:sldId id="278" r:id="rId17"/>
    <p:sldId id="279" r:id="rId18"/>
    <p:sldId id="321" r:id="rId19"/>
    <p:sldId id="322" r:id="rId20"/>
    <p:sldId id="323" r:id="rId21"/>
    <p:sldId id="281" r:id="rId22"/>
    <p:sldId id="374" r:id="rId23"/>
    <p:sldId id="282" r:id="rId24"/>
    <p:sldId id="377" r:id="rId25"/>
    <p:sldId id="283" r:id="rId26"/>
    <p:sldId id="381" r:id="rId27"/>
    <p:sldId id="284" r:id="rId28"/>
    <p:sldId id="384" r:id="rId29"/>
    <p:sldId id="285" r:id="rId30"/>
    <p:sldId id="386" r:id="rId31"/>
    <p:sldId id="387" r:id="rId32"/>
    <p:sldId id="286" r:id="rId33"/>
    <p:sldId id="288" r:id="rId34"/>
    <p:sldId id="414" r:id="rId35"/>
    <p:sldId id="415" r:id="rId36"/>
    <p:sldId id="41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77F4C40-2E29-4D4B-8559-5D7FF234352B}" type="datetimeFigureOut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2F7568-4CE5-445B-9E16-5BFACA19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5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50EEE2-EE9D-402E-852E-8D6976546BC9}" type="datetimeFigureOut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AB6427-F687-4121-9CD7-7AFF4B40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0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697C6-D26F-42B8-9B04-4C5E1739E1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0100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E57F1-7184-4117-87C1-6A671664D3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718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57C53-AEF8-48B9-970B-46F36F35EF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5047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A8CEF-B7DB-4E0C-B90F-14602E3156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891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DFF6A-B11A-4F06-82D7-CEE09724CC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0667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2157F-D31B-4820-925C-043DC50309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955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D2E6A-3B28-410C-9A23-27BA837A4F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921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9F8BE-648C-4F9B-B152-516BEDB7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359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52588-4219-4CE8-8E1A-CFA2C188D6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827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99B06-4DA8-4716-AAA9-DC44B278C0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731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D370CC-B766-42B0-8A15-F6C2380765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359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6734F-4ED4-484C-A939-2DC848C0D7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7985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9C4C3-00B5-45FB-99AF-B15E8DC057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071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2F2F9-1BFA-4E99-82CA-5D8B53C1DE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967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AA5E3-57B4-4E06-BBD5-C152E900A6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7009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198BB-27D2-45A5-8383-A2C15DFD6E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4135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109DF-3401-4C45-9DEB-35F9182FF0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4083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0A242A-3D23-4F2A-B3C9-0E48F47E50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1692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609C2-6BC5-4389-A86C-03FC212DF9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723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6820B-FDD5-4524-BA26-BE5C123280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314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0FF3B-E936-4EA3-BFCD-D6F400695A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364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8EAD5-1022-4C4E-B5F0-C63E5C3A13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834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63A41-55F0-42F9-94E9-34D1831B8A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357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B3C05-6004-47C7-885A-FAF453150D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082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230F7-7868-48BA-AC42-030FFD1EEA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235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09E76-62B7-45F6-8906-83A543BC6A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149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16BC2-9DB1-46A5-89BE-C03E8DF8F3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434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C06B34-DA0C-4FFB-A1F7-40A1C1D1F3B9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9C93A23-85C1-48D5-A9FD-5D12B60ED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F1C7-1717-4B36-9909-392EBCE697DF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F142-5A51-4DE2-AA35-E9345730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7F6F-0219-4AB6-BC28-2754B0924BEA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1CE3B-8AC2-47CE-8E23-6F12F5B61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E7DB2-1755-44A6-9249-DBEBD059FE13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C9EA-B965-4EC5-A8D1-2B58BAC9A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9A30D8-3DAD-467F-9F0E-F2FB613D4201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A6A423-5752-493F-A221-4ABAEE991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E821F-38BA-4084-837D-E26F8B084DCE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CEDE3-B115-4B51-AEED-72AFE4C68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9F0BAC-F3AC-4E48-A9C3-16C6133C0680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670852-D652-446E-95B4-A77806574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EF0DF2-FFD0-4E54-B507-93A3273758E5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4A380F-6EB8-4A94-B2C6-231F59403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599E6C-ED33-4909-BCAA-9DBAF0FC22F4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346D7A-BA64-4949-904E-CCFD798A5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5CCC8-ED9E-4C47-9238-8C886B75D070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6904-476B-4DB5-AC72-EAE0077B2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743329-0111-4D17-962E-7683EAC704DF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83A5AB-6EEB-4D43-840E-51DE1EEF8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D24EF1-5819-4CE1-A856-F12FFC8E2C3C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D2702B-A19F-455F-87B5-4E64C410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571D4-26F0-4FB4-8F85-060A1E553FB3}" type="datetime1">
              <a:rPr lang="en-US"/>
              <a:pPr>
                <a:defRPr/>
              </a:pPr>
              <a:t>10-Oct-13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DBD327A-C85B-4D83-8605-404B0C55A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22" r:id="rId7"/>
    <p:sldLayoutId id="2147483732" r:id="rId8"/>
    <p:sldLayoutId id="2147483733" r:id="rId9"/>
    <p:sldLayoutId id="2147483723" r:id="rId10"/>
    <p:sldLayoutId id="2147483724" r:id="rId11"/>
    <p:sldLayoutId id="214748372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10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Object-Oriented Programming: Polymorphism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Java™ How to Program, 9/e</a:t>
            </a:r>
          </a:p>
          <a:p>
            <a:pPr marR="0" eaLnBrk="1" hangingPunct="1"/>
            <a:r>
              <a:rPr lang="en-US" dirty="0" smtClean="0"/>
              <a:t>Presented by: Dr. José </a:t>
            </a:r>
            <a:r>
              <a:rPr lang="en-US" smtClean="0"/>
              <a:t>M. Reyes </a:t>
            </a:r>
            <a:r>
              <a:rPr lang="en-US" dirty="0" smtClean="0"/>
              <a:t>Álamo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Abstract Classes and Methods (Cont.)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Classes that can be used to instantiate objects are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concrete classes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Such classes provide implementations of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every method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they declare (including those inherited).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Concrete classes provide the specifics that make it reasonable to instantiate objects.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Not all hierarchies contain abstract classes.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Abstract Classes and Methods (Cont.)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Programmers often write client code that uses only abstract superclass types to reduce client code’s dependencies on a range of subclass types.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can write a method with a parameter of an abstract superclass type.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called, such a method can receive an object of any concrete class that directly or indirectly extends the superclass specified as the parameter’s type.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Abstract classes sometimes constitute several levels of a hierarchy.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Abstract Classes and Methods (Cont.)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You make a class abstract by declaring it with keyword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abstract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An abstract class contains one or more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abstract methods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An abstract method is one with keyword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abstract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in its declaration, as in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FF"/>
                </a:solidFill>
                <a:latin typeface="Lucida Console" pitchFamily="49" charset="0"/>
              </a:rPr>
              <a:t>	public abstract void 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draw(); </a:t>
            </a:r>
            <a:r>
              <a:rPr lang="en-US" sz="1800" dirty="0" smtClean="0">
                <a:solidFill>
                  <a:srgbClr val="00BF00"/>
                </a:solidFill>
                <a:latin typeface="Lucida Console" pitchFamily="49" charset="0"/>
              </a:rPr>
              <a:t>// abstract method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Abstract methods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 pitchFamily="18" charset="0"/>
              </a:rPr>
              <a:t>do not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provide implementations.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class that contains abstract methods must be an abstract class even if that class contains some concrete (non-abstract) methods.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Each concrete subclass of an abstract superclass, must provide </a:t>
            </a: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</a:rPr>
              <a:t>concrete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implementations of each of the </a:t>
            </a:r>
            <a:r>
              <a:rPr 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superclass’s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abstract methods.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Constructors and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methods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 pitchFamily="18" charset="0"/>
              </a:rPr>
              <a:t>cannot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be declared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abstract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10.5  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Case Study: Payroll System Using Polymorphism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1138"/>
            <a:ext cx="8763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Use an abstract method and polymorphism to perform payroll calculations based on the type of inheritance hierarchy headed by an employee.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Enhanced employee inheritance hierarchy requirements: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Salaried employees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paid a fixed weekly salary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Hourly employees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paid by the hour and receive overtime pay (i.e., 1.5 times their hourly salary rate) for all hours worked in excess of 40 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Commission employees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paid a percentage of their sales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Base-salaried commission employees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receive a base salary plus a percentage of their sales.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the current pay period employees will receive an additional 10% to their base salaries.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10.5  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Case Study: Payroll System Using Polymorphism (Cont.)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abstract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represents the general concept of an employee.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Subclasses: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SalariedEmployee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CommissionEmployee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HourlyEmployee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BasePlusCommissionEmployee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 (an indirect subclass)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Fig. 10.2 shows the inheritance hierarchy for our polymorphic employee-payroll application.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ch10imageslides_Page_11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10.5  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Case Study: Payroll System Using Polymorphism (Cont.)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Abstract superclass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declares the methods that are common down the hierarchy.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employee has a first name, a last name and a social security number defined in abstract superclass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59D9B3"/>
                </a:solidFill>
                <a:latin typeface="Arial"/>
              </a:rPr>
              <a:t>10.5.1 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Abstract Superclass </a:t>
            </a:r>
            <a:r>
              <a:rPr lang="en-US" smtClean="0">
                <a:solidFill>
                  <a:srgbClr val="33B38C"/>
                </a:solidFill>
                <a:latin typeface="Lucida Console"/>
              </a:rPr>
              <a:t>Employee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provides methods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toString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in addition to the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get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set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methods that manipulate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’s instance variables.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 applies to all employees, but each earnings calculation depends on the employee’s class.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abstract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method—there is not enough information to determine what amount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should return.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Each subclass overrides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with an appropriate implementation.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Iterate through the array of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 and call method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for each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subclass object.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Method calls processed polymorphically.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ch10imageslides_Page_13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ch10imageslides_Page_14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Polymorphism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Enables you to “program in the general” rather than “program in the specific.”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Polymorphism enables you to write programs that process objects that share the same superclass as if they’re all objects of that superclass, simplifying programming.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With polymorphism systems are easily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extensible.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ch10imageslides_Page_1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10.5.2 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Concrete Subclass </a:t>
            </a:r>
            <a:r>
              <a:rPr lang="en-US" dirty="0" err="1" smtClean="0">
                <a:solidFill>
                  <a:srgbClr val="33B38C"/>
                </a:solidFill>
                <a:latin typeface="Lucida Console"/>
              </a:rPr>
              <a:t>SalariedEmployee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5" name="Picture 1" descr="ch10imageslides_Page_19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7010400" cy="30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ch10imageslides_Page_2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10.5.3 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Concrete Subclass </a:t>
            </a:r>
            <a:r>
              <a:rPr lang="en-US" dirty="0" err="1" smtClean="0">
                <a:solidFill>
                  <a:srgbClr val="33B38C"/>
                </a:solidFill>
                <a:latin typeface="Lucida Console"/>
              </a:rPr>
              <a:t>HourlyEmployee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Copyright 1992-2012 by Pearson Education, Inc. All Rights Reserved.</a:t>
            </a:r>
          </a:p>
        </p:txBody>
      </p:sp>
      <p:pic>
        <p:nvPicPr>
          <p:cNvPr id="5" name="Picture 1" descr="ch10imageslides_Page_22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71704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ch10imageslides_Page_2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24171"/>
            <a:ext cx="7162800" cy="35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10.5.4 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Concrete Subclass </a:t>
            </a:r>
            <a:r>
              <a:rPr lang="en-US" dirty="0" err="1" smtClean="0">
                <a:solidFill>
                  <a:srgbClr val="33B38C"/>
                </a:solidFill>
                <a:latin typeface="Lucida Console"/>
              </a:rPr>
              <a:t>CommissionEmployee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5" name="Picture 1" descr="ch10imageslides_Page_26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6781800" cy="261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ch10imageslides_Page_2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4267200"/>
            <a:ext cx="7239001" cy="195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10.5.5 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Indirect Concrete Subclass </a:t>
            </a:r>
            <a:r>
              <a:rPr lang="en-US" dirty="0" err="1" smtClean="0">
                <a:solidFill>
                  <a:srgbClr val="33B38C"/>
                </a:solidFill>
                <a:latin typeface="Lucida Console"/>
              </a:rPr>
              <a:t>BasePlusCommissionEmployee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5" name="Picture 1" descr="ch10imageslides_Page_30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ch10imageslides_Page_3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7010400" cy="299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10.5.6 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Polymorphic Processing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Fig. 10.9 creates an object of each of the four concrete.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Manipulates these objects non-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polymorphically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via variables of each object’s own type, then polymorphically, using an array of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Finally, the program polymorphically determines and outputs the type of each object in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array.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10.2  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Polymorphism Examples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Example: Quadrilaterals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Rectangle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is derived from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then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Rectangle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object is a more specific version of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Any operation that can be performed on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can also be performed on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Rectangle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These operations can also be performed on other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s, such as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Square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s,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Parallelogram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 and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Trapezoid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Polymorphism occurs when a program invokes a method through a superclass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Quadrilateral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variable—at execution time, the correct subclass version of the method is called, based on the type of the reference stored in the superclass variable.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ch10imageslides_Page_3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ch10imageslides_Page_3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10.5.6 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Polymorphic Processing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All calls to method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toString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earnings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resolved at execution time, based on the type of the object to which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currentEmployee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refers.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dynamic binding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superclass reference can be used to invoke only methods of the superclass—the subclass method are invoked polymorphically.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Attempting to invoke a subclass-only method directly on a superclass reference is a compilation error.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Arial"/>
              </a:rPr>
              <a:t>10.5.7 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Summary of the Allowed Assignments Between Superclass and Subclass Variables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There are four ways to assign superclass and subclass references to variables of superclass and subclass types.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Assigning a superclass reference to a superclass variable is straightforward.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Assigning a subclass reference to a subclass variable is straightforward.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Assigning a subclass reference to a superclass variable is safe, because the subclass object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is an object of its superclass.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superclass variable can be used to refer only to superclass members.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this code refers to subclass-only members through the superclass variable, the compiler reports errors.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Attempting to assign a superclass reference to a subclass variable is a compilation error. 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OpenLab</a:t>
            </a:r>
            <a:r>
              <a:rPr lang="en-US" dirty="0" smtClean="0"/>
              <a:t> for new labs</a:t>
            </a:r>
          </a:p>
          <a:p>
            <a:r>
              <a:rPr lang="en-US" dirty="0" smtClean="0"/>
              <a:t>Check Blackboard for new quizzes</a:t>
            </a:r>
          </a:p>
          <a:p>
            <a:r>
              <a:rPr lang="en-US" dirty="0" smtClean="0"/>
              <a:t>Midterm on </a:t>
            </a:r>
            <a:r>
              <a:rPr lang="en-US" smtClean="0"/>
              <a:t>October </a:t>
            </a:r>
            <a:r>
              <a:rPr lang="en-US" smtClean="0"/>
              <a:t>28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r>
              <a:rPr lang="en-US" dirty="0" smtClean="0"/>
              <a:t>(two weeks)</a:t>
            </a:r>
          </a:p>
          <a:p>
            <a:pPr lvl="1"/>
            <a:r>
              <a:rPr lang="en-US" dirty="0" smtClean="0"/>
              <a:t>Official review next week</a:t>
            </a:r>
          </a:p>
          <a:p>
            <a:pPr lvl="1"/>
            <a:r>
              <a:rPr lang="en-US" dirty="0" smtClean="0"/>
              <a:t>Topics in the next slides</a:t>
            </a:r>
          </a:p>
          <a:p>
            <a:pPr lvl="1"/>
            <a:r>
              <a:rPr lang="en-US" dirty="0" smtClean="0"/>
              <a:t>Exam will include questions and programming problems</a:t>
            </a:r>
          </a:p>
          <a:p>
            <a:pPr lvl="1"/>
            <a:r>
              <a:rPr lang="en-US" b="1" dirty="0" smtClean="0"/>
              <a:t>Absolutely no electronic devices</a:t>
            </a:r>
            <a:r>
              <a:rPr lang="en-US" dirty="0" smtClean="0"/>
              <a:t>. You use one you’ll get 0 (zero).</a:t>
            </a:r>
          </a:p>
          <a:p>
            <a:pPr lvl="1"/>
            <a:r>
              <a:rPr lang="en-US" dirty="0" smtClean="0"/>
              <a:t>Study, do the quizzes, do the labs, ask questions.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800" dirty="0" smtClean="0">
                <a:solidFill>
                  <a:srgbClr val="3380E6"/>
                </a:solidFill>
                <a:latin typeface="Arial"/>
              </a:rPr>
              <a:t>Midterm Review Topics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8229600" cy="4572000"/>
          </a:xfrm>
        </p:spPr>
        <p:txBody>
          <a:bodyPr/>
          <a:lstStyle/>
          <a:p>
            <a:r>
              <a:rPr lang="en-US" dirty="0" smtClean="0"/>
              <a:t>Java basics</a:t>
            </a:r>
          </a:p>
          <a:p>
            <a:pPr lvl="1"/>
            <a:r>
              <a:rPr lang="en-US" dirty="0" smtClean="0"/>
              <a:t>Basic commands (i.e. if, while, switch, </a:t>
            </a:r>
            <a:r>
              <a:rPr lang="en-US" dirty="0" err="1" smtClean="0"/>
              <a:t>println</a:t>
            </a:r>
            <a:r>
              <a:rPr lang="en-US" dirty="0" smtClean="0"/>
              <a:t>, Scanner etc.)</a:t>
            </a:r>
          </a:p>
          <a:p>
            <a:pPr lvl="1"/>
            <a:r>
              <a:rPr lang="en-US" dirty="0" smtClean="0"/>
              <a:t>What is the Java Virtual Machine (JVM)</a:t>
            </a:r>
          </a:p>
          <a:p>
            <a:pPr lvl="1"/>
            <a:r>
              <a:rPr lang="en-US" dirty="0" smtClean="0"/>
              <a:t>Commands to compile and run an application</a:t>
            </a:r>
          </a:p>
          <a:p>
            <a:pPr lvl="1"/>
            <a:r>
              <a:rPr lang="en-US" dirty="0" smtClean="0"/>
              <a:t>Java Application Programming Interface (API)</a:t>
            </a:r>
          </a:p>
          <a:p>
            <a:r>
              <a:rPr lang="en-US" dirty="0" smtClean="0"/>
              <a:t>Data Types</a:t>
            </a:r>
          </a:p>
          <a:p>
            <a:pPr lvl="1"/>
            <a:r>
              <a:rPr lang="en-US" dirty="0" smtClean="0"/>
              <a:t>Primitive data types</a:t>
            </a:r>
          </a:p>
          <a:p>
            <a:pPr lvl="1"/>
            <a:r>
              <a:rPr lang="en-US" dirty="0" smtClean="0"/>
              <a:t>Reference data types</a:t>
            </a:r>
          </a:p>
          <a:p>
            <a:pPr lvl="1"/>
            <a:r>
              <a:rPr lang="en-US" dirty="0" smtClean="0"/>
              <a:t>Initial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Midterm Review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99" y="1066800"/>
            <a:ext cx="8229600" cy="4525962"/>
          </a:xfrm>
        </p:spPr>
        <p:txBody>
          <a:bodyPr/>
          <a:lstStyle/>
          <a:p>
            <a:r>
              <a:rPr lang="en-US" dirty="0" smtClean="0"/>
              <a:t>Object-Oriented programming</a:t>
            </a:r>
          </a:p>
          <a:p>
            <a:pPr lvl="1"/>
            <a:r>
              <a:rPr lang="en-US" dirty="0" smtClean="0"/>
              <a:t>What is a class</a:t>
            </a:r>
          </a:p>
          <a:p>
            <a:pPr lvl="1"/>
            <a:r>
              <a:rPr lang="en-US" dirty="0" smtClean="0"/>
              <a:t>What is an object</a:t>
            </a:r>
          </a:p>
          <a:p>
            <a:pPr lvl="1"/>
            <a:r>
              <a:rPr lang="en-US" dirty="0" smtClean="0"/>
              <a:t>Static data and why the main method is static</a:t>
            </a:r>
          </a:p>
          <a:p>
            <a:pPr lvl="1"/>
            <a:r>
              <a:rPr lang="en-US" dirty="0" smtClean="0"/>
              <a:t>What are fields</a:t>
            </a:r>
          </a:p>
          <a:p>
            <a:pPr lvl="1"/>
            <a:r>
              <a:rPr lang="en-US" dirty="0" smtClean="0"/>
              <a:t>What are methods</a:t>
            </a:r>
          </a:p>
          <a:p>
            <a:pPr lvl="1"/>
            <a:r>
              <a:rPr lang="en-US" dirty="0" smtClean="0"/>
              <a:t>What is a constructor</a:t>
            </a:r>
          </a:p>
          <a:p>
            <a:pPr lvl="1"/>
            <a:r>
              <a:rPr lang="en-US" dirty="0" smtClean="0"/>
              <a:t>Method overloading</a:t>
            </a:r>
          </a:p>
          <a:p>
            <a:pPr lvl="1"/>
            <a:r>
              <a:rPr lang="en-US" dirty="0" smtClean="0"/>
              <a:t>Encapsulation</a:t>
            </a:r>
          </a:p>
          <a:p>
            <a:pPr lvl="1"/>
            <a:r>
              <a:rPr lang="en-US" dirty="0" smtClean="0"/>
              <a:t>Inheritance</a:t>
            </a:r>
          </a:p>
          <a:p>
            <a:pPr lvl="1"/>
            <a:r>
              <a:rPr lang="en-US" dirty="0" smtClean="0"/>
              <a:t>Polymorphism</a:t>
            </a:r>
          </a:p>
          <a:p>
            <a:pPr lvl="2"/>
            <a:r>
              <a:rPr lang="en-US" dirty="0" smtClean="0"/>
              <a:t>Abstract classes</a:t>
            </a:r>
          </a:p>
          <a:p>
            <a:pPr lvl="2"/>
            <a:r>
              <a:rPr lang="es-PR" dirty="0" smtClean="0"/>
              <a:t>Interfaces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Demonstrating Polymorphic Behavior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 the next example, we aim a superclass reference at a subclass object.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Invoking a method on a subclass object via a superclass reference invokes the subclass functionality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type of the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referenced object, not the type of the variable, determines which method is called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This example demonstrates that an object of a subclass can be treated as an object of its superclass, enabling various interesting manipulations.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program can create an array of superclass variables that refer to objects of many subclass types.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Allowed because each subclass object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is an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object of its superclass.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10.3  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Demonstrating Polymorphic Behavior (Cont.)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superclass object cannot be treated as a subclass object, because a superclass object is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not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 object of any of its subclasses.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is-a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relationship applies only up the hierarchy from a subclass to its direct (and indirect)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superclasses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h10imageslides_Page_0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5A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10.3  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Before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h10imageslides_Page_06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5A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10.3  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Now With Polymorphism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10.3  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Demonstrating Polymorphic Behavior (Cont.)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a superclass variable contains a reference to a subclass object, and that reference is used to call a method, the subclass version of the method is called.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Java compiler allows this “crossover” because an object of a subclass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is an object of its superclass (but not vice versa).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the compiler encounters a method call made through a variable, the compiler determines if the method can be called by checking the variable’s class type.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If that class contains the proper method declaration (or inherits one), the call is compiled.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At execution time, the type of the object to which the variable refers determines the actual method to use.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This process is called dynamic binding.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10.4  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Abstract Classes and Methods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Abstract classes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Sometimes it’s useful to declare classes for which you never intend to create objects.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Used only as superclasses in inheritance hierarchies, so they are sometimes called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abstract superclasses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Cannot be used to instantiate objects—abstract classes are </a:t>
            </a:r>
            <a:r>
              <a:rPr lang="en-US" sz="2100" b="1" i="1" dirty="0" smtClean="0">
                <a:solidFill>
                  <a:srgbClr val="000000"/>
                </a:solidFill>
                <a:latin typeface="Times New Roman" pitchFamily="18" charset="0"/>
              </a:rPr>
              <a:t>incomplete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b="1" i="1" dirty="0" smtClean="0">
                <a:solidFill>
                  <a:srgbClr val="000000"/>
                </a:solidFill>
                <a:latin typeface="Times New Roman" pitchFamily="18" charset="0"/>
              </a:rPr>
              <a:t>Subclasses must declare the “missing pieces”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to become “concrete” classes, from which you can instantiate objects; otherwise, these subclasses too, will be abstract.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 abstract class provides a superclass from which other classes can inherit and thus share a common design.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330</TotalTime>
  <Words>1679</Words>
  <Application>Microsoft Office PowerPoint</Application>
  <PresentationFormat>On-screen Show (4:3)</PresentationFormat>
  <Paragraphs>189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Goudy Sans Medium</vt:lpstr>
      <vt:lpstr>Lucida Console</vt:lpstr>
      <vt:lpstr>Lucida Sans Unicode</vt:lpstr>
      <vt:lpstr>LucidaSansTypewriter</vt:lpstr>
      <vt:lpstr>Times New Roman</vt:lpstr>
      <vt:lpstr>Verdana</vt:lpstr>
      <vt:lpstr>Wingdings</vt:lpstr>
      <vt:lpstr>Wingdings 2</vt:lpstr>
      <vt:lpstr>Wingdings 3</vt:lpstr>
      <vt:lpstr>Concourse</vt:lpstr>
      <vt:lpstr>Chapter 10 Object-Oriented Programming: Polymorphism</vt:lpstr>
      <vt:lpstr>10.1  Introduction</vt:lpstr>
      <vt:lpstr>10.2  Polymorphism Examples </vt:lpstr>
      <vt:lpstr>10.3  Demonstrating Polymorphic Behavior</vt:lpstr>
      <vt:lpstr>10.3  Demonstrating Polymorphic Behavior (Cont.)</vt:lpstr>
      <vt:lpstr>PowerPoint Presentation</vt:lpstr>
      <vt:lpstr>PowerPoint Presentation</vt:lpstr>
      <vt:lpstr>10.3  Demonstrating Polymorphic Behavior (Cont.)</vt:lpstr>
      <vt:lpstr>10.4  Abstract Classes and Methods</vt:lpstr>
      <vt:lpstr>10.4  Abstract Classes and Methods (Cont.)</vt:lpstr>
      <vt:lpstr>10.4  Abstract Classes and Methods (Cont.)</vt:lpstr>
      <vt:lpstr>10.4  Abstract Classes and Methods (Cont.)</vt:lpstr>
      <vt:lpstr>10.5  Case Study: Payroll System Using Polymorphism</vt:lpstr>
      <vt:lpstr>10.5  Case Study: Payroll System Using Polymorphism (Cont.)</vt:lpstr>
      <vt:lpstr>PowerPoint Presentation</vt:lpstr>
      <vt:lpstr>10.5  Case Study: Payroll System Using Polymorphism (Cont.)</vt:lpstr>
      <vt:lpstr>10.5.1 Abstract Superclass Employee </vt:lpstr>
      <vt:lpstr>PowerPoint Presentation</vt:lpstr>
      <vt:lpstr>PowerPoint Presentation</vt:lpstr>
      <vt:lpstr>PowerPoint Presentation</vt:lpstr>
      <vt:lpstr>10.5.2 Concrete Subclass SalariedEmployee </vt:lpstr>
      <vt:lpstr>PowerPoint Presentation</vt:lpstr>
      <vt:lpstr>10.5.3 Concrete Subclass HourlyEmployee </vt:lpstr>
      <vt:lpstr>PowerPoint Presentation</vt:lpstr>
      <vt:lpstr>10.5.4 Concrete Subclass CommissionEmployee </vt:lpstr>
      <vt:lpstr>PowerPoint Presentation</vt:lpstr>
      <vt:lpstr>10.5.5 Indirect Concrete Subclass BasePlusCommissionEmployee </vt:lpstr>
      <vt:lpstr>PowerPoint Presentation</vt:lpstr>
      <vt:lpstr>10.5.6 Polymorphic Processing</vt:lpstr>
      <vt:lpstr>PowerPoint Presentation</vt:lpstr>
      <vt:lpstr>PowerPoint Presentation</vt:lpstr>
      <vt:lpstr>10.5.6 Polymorphic Processing</vt:lpstr>
      <vt:lpstr>10.5.7 Summary of the Allowed Assignments Between Superclass and Subclass Variables</vt:lpstr>
      <vt:lpstr>Assignments</vt:lpstr>
      <vt:lpstr>Midterm Review Topics</vt:lpstr>
      <vt:lpstr>Midterm Review Topics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Programming: Polymorphism</dc:title>
  <dc:creator>paul</dc:creator>
  <cp:lastModifiedBy>José Reyes Álamo</cp:lastModifiedBy>
  <cp:revision>84</cp:revision>
  <dcterms:created xsi:type="dcterms:W3CDTF">2009-05-09T20:21:15Z</dcterms:created>
  <dcterms:modified xsi:type="dcterms:W3CDTF">2013-10-10T21:03:40Z</dcterms:modified>
</cp:coreProperties>
</file>