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1"/>
  </p:notesMasterIdLst>
  <p:sldIdLst>
    <p:sldId id="401" r:id="rId2"/>
    <p:sldId id="403" r:id="rId3"/>
    <p:sldId id="405" r:id="rId4"/>
    <p:sldId id="407" r:id="rId5"/>
    <p:sldId id="408" r:id="rId6"/>
    <p:sldId id="409" r:id="rId7"/>
    <p:sldId id="410" r:id="rId8"/>
    <p:sldId id="412" r:id="rId9"/>
    <p:sldId id="413" r:id="rId10"/>
    <p:sldId id="415" r:id="rId11"/>
    <p:sldId id="419" r:id="rId12"/>
    <p:sldId id="421" r:id="rId13"/>
    <p:sldId id="426" r:id="rId14"/>
    <p:sldId id="433" r:id="rId15"/>
    <p:sldId id="437" r:id="rId16"/>
    <p:sldId id="434" r:id="rId17"/>
    <p:sldId id="499" r:id="rId18"/>
    <p:sldId id="500" r:id="rId19"/>
    <p:sldId id="501" r:id="rId20"/>
    <p:sldId id="429" r:id="rId21"/>
    <p:sldId id="432" r:id="rId22"/>
    <p:sldId id="436" r:id="rId23"/>
    <p:sldId id="427" r:id="rId24"/>
    <p:sldId id="454" r:id="rId25"/>
    <p:sldId id="456" r:id="rId26"/>
    <p:sldId id="459" r:id="rId27"/>
    <p:sldId id="460" r:id="rId28"/>
    <p:sldId id="461" r:id="rId29"/>
    <p:sldId id="462" r:id="rId30"/>
    <p:sldId id="465" r:id="rId31"/>
    <p:sldId id="466" r:id="rId32"/>
    <p:sldId id="467" r:id="rId33"/>
    <p:sldId id="468" r:id="rId34"/>
    <p:sldId id="469" r:id="rId35"/>
    <p:sldId id="470" r:id="rId36"/>
    <p:sldId id="472" r:id="rId37"/>
    <p:sldId id="473" r:id="rId38"/>
    <p:sldId id="479" r:id="rId39"/>
    <p:sldId id="480" r:id="rId40"/>
    <p:sldId id="482" r:id="rId41"/>
    <p:sldId id="483" r:id="rId42"/>
    <p:sldId id="484" r:id="rId43"/>
    <p:sldId id="487" r:id="rId44"/>
    <p:sldId id="488" r:id="rId45"/>
    <p:sldId id="489" r:id="rId46"/>
    <p:sldId id="490" r:id="rId47"/>
    <p:sldId id="491" r:id="rId48"/>
    <p:sldId id="492" r:id="rId49"/>
    <p:sldId id="498"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40" autoAdjust="0"/>
  </p:normalViewPr>
  <p:slideViewPr>
    <p:cSldViewPr>
      <p:cViewPr varScale="1">
        <p:scale>
          <a:sx n="70" d="100"/>
          <a:sy n="70" d="100"/>
        </p:scale>
        <p:origin x="1326" y="72"/>
      </p:cViewPr>
      <p:guideLst>
        <p:guide orient="horz" pos="2160"/>
        <p:guide pos="2880"/>
      </p:guideLst>
    </p:cSldViewPr>
  </p:slideViewPr>
  <p:outlineViewPr>
    <p:cViewPr>
      <p:scale>
        <a:sx n="33" d="100"/>
        <a:sy n="33" d="100"/>
      </p:scale>
      <p:origin x="54" y="44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D93606A-CE02-4255-BB91-4671F581CFF8}" type="datetimeFigureOut">
              <a:rPr lang="en-US"/>
              <a:pPr>
                <a:defRPr/>
              </a:pPr>
              <a:t>12-Sep-13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70A30DB-34E3-4A29-9615-A6F206468424}" type="slidenum">
              <a:rPr lang="en-US"/>
              <a:pPr>
                <a:defRPr/>
              </a:pPr>
              <a:t>‹#›</a:t>
            </a:fld>
            <a:endParaRPr lang="en-US"/>
          </a:p>
        </p:txBody>
      </p:sp>
    </p:spTree>
    <p:extLst>
      <p:ext uri="{BB962C8B-B14F-4D97-AF65-F5344CB8AC3E}">
        <p14:creationId xmlns:p14="http://schemas.microsoft.com/office/powerpoint/2010/main" val="3113547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38F6F8-FED5-4425-83F1-6824BD79C83C}"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96140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ECA9BC-2A6A-4A85-9F94-4BC1122AAF23}"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41656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558798-2E65-4F9A-A35F-1B7FD68D87A7}"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97324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E3ED7-AF16-4955-9D32-AFF9D2729542}"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54910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363612-4280-4CE2-BD0F-DEC620E25491}"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02568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0A6870-65EB-48B3-825E-4486AF7F52BF}"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12013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3FBFED-8CEB-4E56-BBD0-37C306D2DB62}"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61914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EEA16-7544-4554-B8F5-273A4FA845BF}"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01003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B1FC63-00AC-4091-AA60-5D3CF8251298}"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986849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D51BF-6501-48A9-80E9-8C84E202B60E}"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54814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B43B8B-4FA0-4F59-AEA3-3D78B124AF81}"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07419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47CAF0-36D8-46B9-BD2A-0C4B60DD5796}"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79739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63C531-D29E-4FCF-8F39-2ED2360BBEB9}"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681570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94E1BD-4805-4D85-A8A5-B135830D3E66}"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30211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333B4-0BCC-4155-9005-A0550CD3C864}"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52043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46C98C-C8E5-4412-A1BA-D98F7F567B5E}"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04866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BE73B6-29C5-4167-B468-362555832FD4}"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487955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ACC5B-723E-493A-8FBB-4E25397D2834}"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96310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A6C887-2DD4-4000-AAB5-3F10CDA1987B}"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9305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E9BA9A-D34D-412A-8180-CA4A5822D8B3}"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83242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A20A48-E562-4B9F-A815-7D7821DF085C}"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724397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7CDD41-A181-4B03-8F80-CCB544AA2A5B}"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82760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9378BC-76E5-4860-B590-9A9FA35D3649}"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428466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35E1AF-0864-4A43-B934-FCF8FB9CF095}"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432170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D903C-EE93-489A-8037-D74198409F8A}"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551184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820A0A-8447-4A21-B2CF-E9C5973D8C88}"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621554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426A64-7793-49D3-A113-C062556DAF06}"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62495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EB659D-BE1F-436E-B797-796617D56359}"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376798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E407C-C450-4634-8FAC-3F4002EB8ED8}"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888244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C820A3-2A05-4EC3-8A9A-1818F9128908}"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99811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53836E-CD43-4068-9A3A-9257F4377336}"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103077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5FB237-299E-4A3E-A754-5B04DDA8F5AE}" type="slidenum">
              <a:rPr lang="en-US" smtClean="0">
                <a:latin typeface="Arial" pitchFamily="34" charset="0"/>
                <a:cs typeface="Arial" pitchFamily="34" charset="0"/>
              </a:rPr>
              <a:pPr/>
              <a:t>46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637579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111A82-87B0-4306-B318-341ACA5664BD}" type="slidenum">
              <a:rPr lang="en-US" smtClean="0">
                <a:latin typeface="Arial" pitchFamily="34" charset="0"/>
                <a:cs typeface="Arial" pitchFamily="34" charset="0"/>
              </a:rPr>
              <a:pPr/>
              <a:t>47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96079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F22E06-BF22-4DF5-AE36-C719FBC29048}"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994972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802214-E789-4C70-AA88-20FE84EC4EBE}"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40017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AFF732-E22A-411D-9CE3-2C3708791F40}"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6599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B6E5A2-8AB0-4326-AB51-B403B5F372C7}"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34969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4118E0-B702-457C-8448-70DC3370FA6E}"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74682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714EC8-931B-4DE4-B967-5C1338119E39}"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08694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6F0BA3-7481-4C94-BE13-F5862F2C526E}"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54129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9BA89F-757E-40E6-80DA-219070888FC3}"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243754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F923DF29-A9B7-4E44-8DE2-B189B8EBB6C5}" type="datetime1">
              <a:rPr lang="en-US"/>
              <a:pPr>
                <a:defRPr/>
              </a:pPr>
              <a:t>12-Sep-13</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extLst/>
          </a:lstStyle>
          <a:p>
            <a:pPr>
              <a:defRPr/>
            </a:pPr>
            <a:fld id="{E038C70D-BCC2-4D1A-84AA-E36FA603BE82}"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a:solidFill>
                  <a:srgbClr val="E8F0F4"/>
                </a:solidFill>
              </a:defRPr>
            </a:lvl1pPr>
          </a:lstStyle>
          <a:p>
            <a:pPr>
              <a:defRPr/>
            </a:pPr>
            <a:r>
              <a:rPr lang="en-US"/>
              <a:t>©1992-2012 by Pearson Education, Inc.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BA2E10C-3B6D-4A97-BEE6-F31585177BE3}" type="datetime1">
              <a:rPr lang="en-US"/>
              <a:pPr>
                <a:defRPr/>
              </a:pPr>
              <a:t>12-Sep-13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D27BA280-71D7-445F-BE37-89C63F66B1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C8D4E0F-08F2-424C-B40E-B2FF52F26B25}" type="datetime1">
              <a:rPr lang="en-US"/>
              <a:pPr>
                <a:defRPr/>
              </a:pPr>
              <a:t>12-Sep-13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6A04EF77-619F-4DA7-9BAC-EC136C0521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AE52CB-1E37-4923-960F-35E1D8DAA2C0}" type="datetime1">
              <a:rPr lang="en-US"/>
              <a:pPr>
                <a:defRPr/>
              </a:pPr>
              <a:t>12-Sep-13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534A2630-646D-4D8A-A4D6-7DE86F57BB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extLst/>
          </a:lstStyle>
          <a:p>
            <a:pPr>
              <a:defRPr/>
            </a:pPr>
            <a:fld id="{37563618-BC01-498F-87A8-483B8C2B4CCF}" type="datetime1">
              <a:rPr lang="en-US"/>
              <a:pPr>
                <a:defRPr/>
              </a:pPr>
              <a:t>12-Sep-13</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lstStyle>
          <a:p>
            <a:pPr>
              <a:defRPr/>
            </a:pPr>
            <a:r>
              <a:rPr lang="en-US"/>
              <a:t>©1992-2012 by Pearson Education, Inc. All Rights Reserved.</a:t>
            </a:r>
          </a:p>
        </p:txBody>
      </p:sp>
      <p:sp>
        <p:nvSpPr>
          <p:cNvPr id="9" name="Slide Number Placeholder 5"/>
          <p:cNvSpPr>
            <a:spLocks noGrp="1"/>
          </p:cNvSpPr>
          <p:nvPr>
            <p:ph type="sldNum" sz="quarter" idx="12"/>
          </p:nvPr>
        </p:nvSpPr>
        <p:spPr/>
        <p:txBody>
          <a:bodyPr/>
          <a:lstStyle>
            <a:lvl1pPr>
              <a:defRPr/>
            </a:lvl1pPr>
            <a:extLst/>
          </a:lstStyle>
          <a:p>
            <a:pPr>
              <a:defRPr/>
            </a:pPr>
            <a:fld id="{C739AFBD-5210-4678-B9CC-50BE539094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417C45B-988D-4F6E-91B4-4F05C88070ED}" type="datetime1">
              <a:rPr lang="en-US"/>
              <a:pPr>
                <a:defRPr/>
              </a:pPr>
              <a:t>12-Sep-13</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8" name="Slide Number Placeholder 5"/>
          <p:cNvSpPr>
            <a:spLocks noGrp="1"/>
          </p:cNvSpPr>
          <p:nvPr>
            <p:ph type="sldNum" sz="quarter" idx="12"/>
          </p:nvPr>
        </p:nvSpPr>
        <p:spPr/>
        <p:txBody>
          <a:bodyPr/>
          <a:lstStyle>
            <a:lvl1pPr>
              <a:defRPr/>
            </a:lvl1pPr>
            <a:extLst/>
          </a:lstStyle>
          <a:p>
            <a:pPr>
              <a:defRPr/>
            </a:pPr>
            <a:fld id="{C1D99CBD-8412-4D8B-B9AC-342249A020D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D1E35EE-203B-4FE9-8960-1624DE822B3C}" type="datetime1">
              <a:rPr lang="en-US"/>
              <a:pPr>
                <a:defRPr/>
              </a:pPr>
              <a:t>12-Sep-13</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72380E89-2F58-4EAE-BFDD-17F32198919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234D85F-9B13-4F32-B44F-ADCCE6B36FB8}" type="datetime1">
              <a:rPr lang="en-US"/>
              <a:pPr>
                <a:defRPr/>
              </a:pPr>
              <a:t>12-Sep-13</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9" name="Slide Number Placeholder 8"/>
          <p:cNvSpPr>
            <a:spLocks noGrp="1"/>
          </p:cNvSpPr>
          <p:nvPr>
            <p:ph type="sldNum" sz="quarter" idx="12"/>
          </p:nvPr>
        </p:nvSpPr>
        <p:spPr/>
        <p:txBody>
          <a:bodyPr/>
          <a:lstStyle>
            <a:lvl1pPr>
              <a:defRPr/>
            </a:lvl1pPr>
            <a:extLst/>
          </a:lstStyle>
          <a:p>
            <a:pPr>
              <a:defRPr/>
            </a:pPr>
            <a:fld id="{AFA8F598-374F-422F-B163-7B85B1CAB3D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B3260AFC-CF6F-4E80-B1AF-0FBD854A0595}" type="datetime1">
              <a:rPr lang="en-US"/>
              <a:pPr>
                <a:defRPr/>
              </a:pPr>
              <a:t>12-Sep-13</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5" name="Slide Number Placeholder 4"/>
          <p:cNvSpPr>
            <a:spLocks noGrp="1"/>
          </p:cNvSpPr>
          <p:nvPr>
            <p:ph type="sldNum" sz="quarter" idx="12"/>
          </p:nvPr>
        </p:nvSpPr>
        <p:spPr/>
        <p:txBody>
          <a:bodyPr/>
          <a:lstStyle>
            <a:lvl1pPr>
              <a:defRPr/>
            </a:lvl1pPr>
            <a:extLst/>
          </a:lstStyle>
          <a:p>
            <a:pPr>
              <a:defRPr/>
            </a:pPr>
            <a:fld id="{1DF9FA54-A218-48C6-9C1C-608686E6A78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E46F62C-AFA4-40F4-A8D0-9B3BB8E4F348}" type="datetime1">
              <a:rPr lang="en-US"/>
              <a:pPr>
                <a:defRPr/>
              </a:pPr>
              <a:t>12-Sep-13</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4" name="Slide Number Placeholder 17"/>
          <p:cNvSpPr>
            <a:spLocks noGrp="1"/>
          </p:cNvSpPr>
          <p:nvPr>
            <p:ph type="sldNum" sz="quarter" idx="12"/>
          </p:nvPr>
        </p:nvSpPr>
        <p:spPr/>
        <p:txBody>
          <a:bodyPr/>
          <a:lstStyle>
            <a:lvl1pPr>
              <a:defRPr/>
            </a:lvl1pPr>
          </a:lstStyle>
          <a:p>
            <a:pPr>
              <a:defRPr/>
            </a:pPr>
            <a:fld id="{4D3EDBA9-87C2-4C03-90AB-6C86DB76BA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7C64B44C-344B-4EB0-B280-800ECFDFF6FA}" type="datetime1">
              <a:rPr lang="en-US"/>
              <a:pPr>
                <a:defRPr/>
              </a:pPr>
              <a:t>12-Sep-13</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©1992-2012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763DF9CF-2154-4CAB-A0EC-7D5FAD47968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705E3A4-EE4B-4553-9CEF-5BE4FEBB9B98}" type="datetime1">
              <a:rPr lang="en-US"/>
              <a:pPr>
                <a:defRPr/>
              </a:pPr>
              <a:t>12-Sep-13</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a:lvl1pPr>
          </a:lstStyle>
          <a:p>
            <a:pPr>
              <a:defRPr/>
            </a:pPr>
            <a:r>
              <a:rPr lang="en-US"/>
              <a:t>©1992-2012 by Pearson Education, Inc. All Rights Reserved.</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84580C5-0182-46C3-AC1F-D11D7CB921A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D9C8B592-507E-497E-8122-30B5DF63282E}" type="datetime1">
              <a:rPr lang="en-US"/>
              <a:pPr>
                <a:defRPr/>
              </a:pPr>
              <a:t>12-Sep-13</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cs typeface="Arial" charset="0"/>
              </a:defRPr>
            </a:lvl1pPr>
          </a:lstStyle>
          <a:p>
            <a:pPr>
              <a:defRPr/>
            </a:pPr>
            <a:r>
              <a:rPr lang="en-US"/>
              <a:t>©1992-2012 by Pearson Education,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DA96A16-5249-4C34-BB2F-C99C85F0C65D}"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62" r:id="rId7"/>
    <p:sldLayoutId id="2147483772" r:id="rId8"/>
    <p:sldLayoutId id="2147483773" r:id="rId9"/>
    <p:sldLayoutId id="2147483763" r:id="rId10"/>
    <p:sldLayoutId id="2147483764" r:id="rId11"/>
    <p:sldLayoutId id="2147483765"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rgbClr val="3380E6"/>
                </a:solidFill>
                <a:latin typeface="Goudy Sans Medium"/>
              </a:rPr>
              <a:t/>
            </a:r>
            <a:br>
              <a:rPr lang="en-US" dirty="0" smtClean="0">
                <a:solidFill>
                  <a:srgbClr val="3380E6"/>
                </a:solidFill>
                <a:latin typeface="Goudy Sans Medium"/>
              </a:rPr>
            </a:br>
            <a:r>
              <a:rPr lang="en-US" dirty="0" smtClean="0">
                <a:solidFill>
                  <a:srgbClr val="3380E6"/>
                </a:solidFill>
                <a:latin typeface="Goudy Sans Medium"/>
              </a:rPr>
              <a:t>CET 3640 – Lecture 2</a:t>
            </a:r>
            <a:br>
              <a:rPr lang="en-US" dirty="0" smtClean="0">
                <a:solidFill>
                  <a:srgbClr val="3380E6"/>
                </a:solidFill>
                <a:latin typeface="Goudy Sans Medium"/>
              </a:rPr>
            </a:br>
            <a:r>
              <a:rPr lang="en-US" dirty="0" smtClean="0">
                <a:solidFill>
                  <a:srgbClr val="3380E6"/>
                </a:solidFill>
                <a:latin typeface="Goudy Sans Medium"/>
              </a:rPr>
              <a:t> Java Syntax</a:t>
            </a:r>
            <a:br>
              <a:rPr lang="en-US" dirty="0" smtClean="0">
                <a:solidFill>
                  <a:srgbClr val="3380E6"/>
                </a:solidFill>
                <a:latin typeface="Goudy Sans Medium"/>
              </a:rPr>
            </a:br>
            <a:r>
              <a:rPr lang="en-US" dirty="0" smtClean="0">
                <a:solidFill>
                  <a:srgbClr val="3380E6"/>
                </a:solidFill>
                <a:latin typeface="Goudy Sans Medium"/>
              </a:rPr>
              <a:t>Chapters </a:t>
            </a:r>
            <a:r>
              <a:rPr lang="en-US" smtClean="0">
                <a:solidFill>
                  <a:srgbClr val="3380E6"/>
                </a:solidFill>
                <a:latin typeface="Goudy Sans Medium"/>
              </a:rPr>
              <a:t>2, 4, 5 </a:t>
            </a:r>
            <a:endParaRPr lang="en-US" dirty="0" smtClean="0">
              <a:solidFill>
                <a:srgbClr val="3380E6"/>
              </a:solidFill>
              <a:latin typeface="Goudy Sans Medium"/>
            </a:endParaRPr>
          </a:p>
        </p:txBody>
      </p:sp>
      <p:sp>
        <p:nvSpPr>
          <p:cNvPr id="10243" name="Subtitle 3"/>
          <p:cNvSpPr>
            <a:spLocks noGrp="1"/>
          </p:cNvSpPr>
          <p:nvPr>
            <p:ph type="subTitle" idx="1"/>
          </p:nvPr>
        </p:nvSpPr>
        <p:spPr>
          <a:xfrm>
            <a:off x="685800" y="3611563"/>
            <a:ext cx="7772400" cy="1200150"/>
          </a:xfrm>
        </p:spPr>
        <p:txBody>
          <a:bodyPr/>
          <a:lstStyle/>
          <a:p>
            <a:pPr marR="0" eaLnBrk="1" hangingPunct="1"/>
            <a:r>
              <a:rPr lang="en-US" smtClean="0"/>
              <a:t>Java™ How to Program, 9/e</a:t>
            </a:r>
          </a:p>
        </p:txBody>
      </p:sp>
      <p:sp>
        <p:nvSpPr>
          <p:cNvPr id="10244" name="Footer Placeholder 3"/>
          <p:cNvSpPr>
            <a:spLocks noGrp="1"/>
          </p:cNvSpPr>
          <p:nvPr>
            <p:ph type="ftr" sz="quarter" idx="12"/>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Our First Program in Java: Printing a Line of Text (Cont.)</a:t>
            </a:r>
          </a:p>
        </p:txBody>
      </p:sp>
      <p:sp>
        <p:nvSpPr>
          <p:cNvPr id="20483" name="Text Placeholder 2"/>
          <p:cNvSpPr>
            <a:spLocks noGrp="1"/>
          </p:cNvSpPr>
          <p:nvPr>
            <p:ph type="body" idx="1"/>
          </p:nvPr>
        </p:nvSpPr>
        <p:spPr/>
        <p:txBody>
          <a:bodyPr/>
          <a:lstStyle/>
          <a:p>
            <a:pPr eaLnBrk="1" hangingPunct="1"/>
            <a:r>
              <a:rPr lang="en-US" sz="2500" dirty="0" smtClean="0">
                <a:solidFill>
                  <a:srgbClr val="000000"/>
                </a:solidFill>
                <a:latin typeface="Times New Roman" pitchFamily="18" charset="0"/>
              </a:rPr>
              <a:t>Compiling and Executing Your First Java Application</a:t>
            </a:r>
          </a:p>
          <a:p>
            <a:pPr lvl="1" eaLnBrk="1" hangingPunct="1"/>
            <a:r>
              <a:rPr lang="en-US" sz="2100" dirty="0" smtClean="0">
                <a:solidFill>
                  <a:srgbClr val="000000"/>
                </a:solidFill>
                <a:latin typeface="Times New Roman" pitchFamily="18" charset="0"/>
              </a:rPr>
              <a:t>Open a command window and change to the directory where the program is stored. </a:t>
            </a:r>
          </a:p>
          <a:p>
            <a:pPr lvl="1" eaLnBrk="1" hangingPunct="1"/>
            <a:r>
              <a:rPr lang="en-US" sz="2100" dirty="0" smtClean="0">
                <a:solidFill>
                  <a:srgbClr val="000000"/>
                </a:solidFill>
                <a:latin typeface="Times New Roman" pitchFamily="18" charset="0"/>
              </a:rPr>
              <a:t>To compile the program, type</a:t>
            </a:r>
          </a:p>
          <a:p>
            <a:pPr lvl="2" eaLnBrk="1" hangingPunct="1">
              <a:buFont typeface="Wingdings 2" pitchFamily="18" charset="2"/>
              <a:buNone/>
            </a:pPr>
            <a:r>
              <a:rPr lang="en-US" sz="1900" dirty="0" smtClean="0">
                <a:solidFill>
                  <a:srgbClr val="000000"/>
                </a:solidFill>
                <a:latin typeface="Lucida Console" pitchFamily="49" charset="0"/>
              </a:rPr>
              <a:t>	</a:t>
            </a:r>
            <a:r>
              <a:rPr lang="en-US" sz="1900" dirty="0" err="1" smtClean="0">
                <a:solidFill>
                  <a:srgbClr val="000000"/>
                </a:solidFill>
                <a:latin typeface="Lucida Console" pitchFamily="49" charset="0"/>
              </a:rPr>
              <a:t>javac</a:t>
            </a:r>
            <a:r>
              <a:rPr lang="en-US" sz="1900" dirty="0" smtClean="0">
                <a:solidFill>
                  <a:srgbClr val="000000"/>
                </a:solidFill>
                <a:latin typeface="Lucida Console" pitchFamily="49" charset="0"/>
              </a:rPr>
              <a:t> Welcome1.java</a:t>
            </a:r>
          </a:p>
          <a:p>
            <a:pPr lvl="1" eaLnBrk="1" hangingPunct="1"/>
            <a:r>
              <a:rPr lang="en-US" sz="2100" dirty="0" smtClean="0">
                <a:solidFill>
                  <a:srgbClr val="000000"/>
                </a:solidFill>
                <a:latin typeface="Times New Roman" pitchFamily="18" charset="0"/>
              </a:rPr>
              <a:t>If the program contains no syntax errors, preceding command creates </a:t>
            </a:r>
            <a:r>
              <a:rPr lang="en-US" sz="2100" dirty="0" err="1" smtClean="0">
                <a:solidFill>
                  <a:srgbClr val="000000"/>
                </a:solidFill>
                <a:latin typeface="Times New Roman" pitchFamily="18" charset="0"/>
              </a:rPr>
              <a:t>a</a:t>
            </a:r>
            <a:r>
              <a:rPr lang="en-US" sz="2100" dirty="0" err="1" smtClean="0">
                <a:solidFill>
                  <a:srgbClr val="000000"/>
                </a:solidFill>
                <a:latin typeface="Lucida Console" pitchFamily="49" charset="0"/>
              </a:rPr>
              <a:t>.class</a:t>
            </a:r>
            <a:r>
              <a:rPr lang="en-US" sz="2100" dirty="0" smtClean="0">
                <a:solidFill>
                  <a:srgbClr val="000000"/>
                </a:solidFill>
                <a:latin typeface="Times New Roman" pitchFamily="18" charset="0"/>
              </a:rPr>
              <a:t> file (known as the </a:t>
            </a:r>
            <a:r>
              <a:rPr lang="en-US" sz="2100" dirty="0" smtClean="0">
                <a:solidFill>
                  <a:srgbClr val="0000FF"/>
                </a:solidFill>
                <a:latin typeface="Times New Roman" pitchFamily="18" charset="0"/>
              </a:rPr>
              <a:t>class file</a:t>
            </a:r>
            <a:r>
              <a:rPr lang="en-US" sz="2100" dirty="0" smtClean="0">
                <a:solidFill>
                  <a:srgbClr val="000000"/>
                </a:solidFill>
                <a:latin typeface="Times New Roman" pitchFamily="18" charset="0"/>
              </a:rPr>
              <a:t>). </a:t>
            </a:r>
          </a:p>
          <a:p>
            <a:pPr lvl="1" eaLnBrk="1" hangingPunct="1"/>
            <a:r>
              <a:rPr lang="en-US" sz="2100" dirty="0" smtClean="0">
                <a:solidFill>
                  <a:srgbClr val="000000"/>
                </a:solidFill>
                <a:latin typeface="Times New Roman" pitchFamily="18" charset="0"/>
              </a:rPr>
              <a:t>To run the program, type </a:t>
            </a:r>
          </a:p>
          <a:p>
            <a:pPr lvl="2" eaLnBrk="1" hangingPunct="1">
              <a:buNone/>
            </a:pPr>
            <a:r>
              <a:rPr lang="en-US" sz="1900" dirty="0" smtClean="0">
                <a:solidFill>
                  <a:srgbClr val="000000"/>
                </a:solidFill>
                <a:latin typeface="Times New Roman" pitchFamily="18" charset="0"/>
              </a:rPr>
              <a:t>	</a:t>
            </a:r>
            <a:r>
              <a:rPr lang="en-US" sz="1900" dirty="0" smtClean="0">
                <a:solidFill>
                  <a:srgbClr val="000000"/>
                </a:solidFill>
                <a:latin typeface="Lucida Console" pitchFamily="49" charset="0"/>
              </a:rPr>
              <a:t>java Welcome</a:t>
            </a:r>
          </a:p>
          <a:p>
            <a:pPr lvl="1" eaLnBrk="1" hangingPunct="1"/>
            <a:r>
              <a:rPr lang="en-US" dirty="0" smtClean="0">
                <a:solidFill>
                  <a:srgbClr val="000000"/>
                </a:solidFill>
                <a:latin typeface="Times New Roman" pitchFamily="18" charset="0"/>
              </a:rPr>
              <a:t>The JVM calls method </a:t>
            </a: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 in </a:t>
            </a:r>
            <a:r>
              <a:rPr lang="en-US" sz="2400" dirty="0" smtClean="0">
                <a:solidFill>
                  <a:srgbClr val="000000"/>
                </a:solidFill>
                <a:latin typeface="Lucida Console" pitchFamily="49" charset="0"/>
              </a:rPr>
              <a:t>Welcome </a:t>
            </a:r>
            <a:r>
              <a:rPr lang="en-US" dirty="0" smtClean="0">
                <a:solidFill>
                  <a:srgbClr val="000000"/>
                </a:solidFill>
                <a:latin typeface="Times New Roman" pitchFamily="18" charset="0"/>
              </a:rPr>
              <a:t>to execute the program.</a:t>
            </a:r>
          </a:p>
          <a:p>
            <a:pPr lvl="1" eaLnBrk="1" hangingPunct="1"/>
            <a:endParaRPr lang="en-US" dirty="0" smtClean="0">
              <a:solidFill>
                <a:srgbClr val="000000"/>
              </a:solidFill>
              <a:latin typeface="Times New Roman" pitchFamily="18" charset="0"/>
            </a:endParaRPr>
          </a:p>
        </p:txBody>
      </p:sp>
      <p:sp>
        <p:nvSpPr>
          <p:cNvPr id="2048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h02imageslides_Page_2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22531"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h02imageslides_Page_25.png"/>
          <p:cNvPicPr>
            <a:picLocks noGrp="1" noChangeAspect="1"/>
          </p:cNvPicPr>
          <p:nvPr isPhoto="1"/>
        </p:nvPicPr>
        <p:blipFill>
          <a:blip r:embed="rId2" cstate="print"/>
          <a:srcRect/>
          <a:stretch>
            <a:fillRect/>
          </a:stretch>
        </p:blipFill>
        <p:spPr bwMode="auto">
          <a:xfrm>
            <a:off x="0" y="1524000"/>
            <a:ext cx="9144000" cy="5551487"/>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US" dirty="0"/>
          </a:p>
        </p:txBody>
      </p:sp>
      <p:sp>
        <p:nvSpPr>
          <p:cNvPr id="4" name="Title 3"/>
          <p:cNvSpPr>
            <a:spLocks noGrp="1"/>
          </p:cNvSpPr>
          <p:nvPr>
            <p:ph type="title"/>
          </p:nvPr>
        </p:nvSpPr>
        <p:spPr/>
        <p:txBody>
          <a:bodyPr>
            <a:normAutofit fontScale="90000"/>
          </a:bodyPr>
          <a:lstStyle/>
          <a:p>
            <a:r>
              <a:rPr lang="en-US" dirty="0" smtClean="0"/>
              <a:t>Escape Sequences (Same as C++)</a:t>
            </a:r>
            <a:endParaRPr lang="en-US" dirty="0"/>
          </a:p>
        </p:txBody>
      </p:sp>
      <p:sp>
        <p:nvSpPr>
          <p:cNvPr id="23555"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a:t>
            </a:r>
          </a:p>
        </p:txBody>
      </p:sp>
      <p:sp>
        <p:nvSpPr>
          <p:cNvPr id="24579" name="Text Placeholder 2"/>
          <p:cNvSpPr>
            <a:spLocks noGrp="1"/>
          </p:cNvSpPr>
          <p:nvPr>
            <p:ph type="body" idx="1"/>
          </p:nvPr>
        </p:nvSpPr>
        <p:spPr/>
        <p:txBody>
          <a:bodyPr/>
          <a:lstStyle/>
          <a:p>
            <a:pPr eaLnBrk="1" hangingPunct="1"/>
            <a:r>
              <a:rPr lang="en-US" smtClean="0">
                <a:solidFill>
                  <a:srgbClr val="0000FF"/>
                </a:solidFill>
                <a:latin typeface="Times New Roman" pitchFamily="18" charset="0"/>
              </a:rPr>
              <a:t>Integers</a:t>
            </a:r>
            <a:r>
              <a:rPr lang="en-US" smtClean="0">
                <a:solidFill>
                  <a:srgbClr val="000000"/>
                </a:solidFill>
                <a:latin typeface="Times New Roman" pitchFamily="18" charset="0"/>
              </a:rPr>
              <a:t> </a:t>
            </a:r>
          </a:p>
          <a:p>
            <a:pPr lvl="1" eaLnBrk="1" hangingPunct="1"/>
            <a:r>
              <a:rPr lang="en-US" smtClean="0">
                <a:solidFill>
                  <a:srgbClr val="000000"/>
                </a:solidFill>
                <a:latin typeface="Times New Roman" pitchFamily="18" charset="0"/>
              </a:rPr>
              <a:t>Whole numbers, like –22, 7, 0 and 1024)</a:t>
            </a:r>
          </a:p>
          <a:p>
            <a:pPr eaLnBrk="1" hangingPunct="1"/>
            <a:r>
              <a:rPr lang="en-US" smtClean="0">
                <a:solidFill>
                  <a:srgbClr val="000000"/>
                </a:solidFill>
                <a:latin typeface="Times New Roman" pitchFamily="18" charset="0"/>
              </a:rPr>
              <a:t>Programs remember numbers and other data in the computer’s memory and access that data through program elements called </a:t>
            </a:r>
            <a:r>
              <a:rPr lang="en-US" smtClean="0">
                <a:solidFill>
                  <a:srgbClr val="0000FF"/>
                </a:solidFill>
                <a:latin typeface="Times New Roman" pitchFamily="18" charset="0"/>
              </a:rPr>
              <a:t>variables</a:t>
            </a:r>
            <a:r>
              <a:rPr lang="en-US" smtClean="0">
                <a:solidFill>
                  <a:srgbClr val="000000"/>
                </a:solidFill>
                <a:latin typeface="Times New Roman" pitchFamily="18" charset="0"/>
              </a:rPr>
              <a:t>. </a:t>
            </a:r>
          </a:p>
        </p:txBody>
      </p:sp>
      <p:sp>
        <p:nvSpPr>
          <p:cNvPr id="2458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28675" name="Text Placeholder 2"/>
          <p:cNvSpPr>
            <a:spLocks noGrp="1"/>
          </p:cNvSpPr>
          <p:nvPr>
            <p:ph type="body" idx="1"/>
          </p:nvPr>
        </p:nvSpPr>
        <p:spPr/>
        <p:txBody>
          <a:bodyPr/>
          <a:lstStyle/>
          <a:p>
            <a:pPr eaLnBrk="1" hangingPunct="1"/>
            <a:r>
              <a:rPr lang="en-US" sz="2500" smtClean="0">
                <a:solidFill>
                  <a:srgbClr val="000000"/>
                </a:solidFill>
                <a:latin typeface="Times New Roman" pitchFamily="18" charset="0"/>
              </a:rPr>
              <a:t>Variable declaration statements </a:t>
            </a:r>
          </a:p>
          <a:p>
            <a:pPr lvl="2" eaLnBrk="1" hangingPunct="1">
              <a:buFont typeface="Wingdings 2" pitchFamily="18" charset="2"/>
              <a:buNone/>
            </a:pPr>
            <a:r>
              <a:rPr lang="en-US" sz="1900" smtClean="0">
                <a:solidFill>
                  <a:srgbClr val="0000FF"/>
                </a:solidFill>
                <a:latin typeface="Lucida Console" pitchFamily="49" charset="0"/>
              </a:rPr>
              <a:t>	int</a:t>
            </a:r>
            <a:r>
              <a:rPr lang="en-US" sz="1900" smtClean="0">
                <a:solidFill>
                  <a:srgbClr val="000000"/>
                </a:solidFill>
                <a:latin typeface="Lucida Console" pitchFamily="49" charset="0"/>
              </a:rPr>
              <a:t> number1; </a:t>
            </a:r>
            <a:r>
              <a:rPr lang="en-US" sz="1900" smtClean="0">
                <a:solidFill>
                  <a:srgbClr val="00BF00"/>
                </a:solidFill>
                <a:latin typeface="Lucida Console" pitchFamily="49" charset="0"/>
              </a:rPr>
              <a:t>// first number to add</a:t>
            </a:r>
            <a:br>
              <a:rPr lang="en-US" sz="1900" smtClean="0">
                <a:solidFill>
                  <a:srgbClr val="00BF00"/>
                </a:solidFill>
                <a:latin typeface="Lucida Console" pitchFamily="49" charset="0"/>
              </a:rPr>
            </a:br>
            <a:r>
              <a:rPr lang="en-US" sz="1900" smtClean="0">
                <a:solidFill>
                  <a:srgbClr val="0000FF"/>
                </a:solidFill>
                <a:latin typeface="Lucida Console" pitchFamily="49" charset="0"/>
              </a:rPr>
              <a:t>int</a:t>
            </a:r>
            <a:r>
              <a:rPr lang="en-US" sz="1900" smtClean="0">
                <a:solidFill>
                  <a:srgbClr val="000000"/>
                </a:solidFill>
                <a:latin typeface="Lucida Console" pitchFamily="49" charset="0"/>
              </a:rPr>
              <a:t> number2; </a:t>
            </a:r>
            <a:r>
              <a:rPr lang="en-US" sz="1900" smtClean="0">
                <a:solidFill>
                  <a:srgbClr val="00BF00"/>
                </a:solidFill>
                <a:latin typeface="Lucida Console" pitchFamily="49" charset="0"/>
              </a:rPr>
              <a:t>// second number to add</a:t>
            </a:r>
            <a:br>
              <a:rPr lang="en-US" sz="1900" smtClean="0">
                <a:solidFill>
                  <a:srgbClr val="00BF00"/>
                </a:solidFill>
                <a:latin typeface="Lucida Console" pitchFamily="49" charset="0"/>
              </a:rPr>
            </a:br>
            <a:r>
              <a:rPr lang="en-US" sz="1900" smtClean="0">
                <a:solidFill>
                  <a:srgbClr val="0000FF"/>
                </a:solidFill>
                <a:latin typeface="Lucida Console" pitchFamily="49" charset="0"/>
              </a:rPr>
              <a:t>int</a:t>
            </a:r>
            <a:r>
              <a:rPr lang="en-US" sz="1900" smtClean="0">
                <a:solidFill>
                  <a:srgbClr val="000000"/>
                </a:solidFill>
                <a:latin typeface="Lucida Console" pitchFamily="49" charset="0"/>
              </a:rPr>
              <a:t> sum; </a:t>
            </a:r>
            <a:r>
              <a:rPr lang="en-US" sz="1900" smtClean="0">
                <a:solidFill>
                  <a:srgbClr val="00BF00"/>
                </a:solidFill>
                <a:latin typeface="Lucida Console" pitchFamily="49" charset="0"/>
              </a:rPr>
              <a:t>// sum of number1 and number2</a:t>
            </a:r>
          </a:p>
          <a:p>
            <a:pPr eaLnBrk="1" hangingPunct="1">
              <a:buFont typeface="Wingdings 3" pitchFamily="18" charset="2"/>
              <a:buNone/>
            </a:pPr>
            <a:r>
              <a:rPr lang="en-US" sz="2500" smtClean="0">
                <a:solidFill>
                  <a:srgbClr val="000000"/>
                </a:solidFill>
                <a:latin typeface="Times New Roman" pitchFamily="18" charset="0"/>
              </a:rPr>
              <a:t>	declare that variables </a:t>
            </a:r>
            <a:r>
              <a:rPr lang="en-US" sz="2500" smtClean="0">
                <a:solidFill>
                  <a:srgbClr val="000000"/>
                </a:solidFill>
                <a:latin typeface="Lucida Console" pitchFamily="49" charset="0"/>
              </a:rPr>
              <a:t>number1</a:t>
            </a:r>
            <a:r>
              <a:rPr lang="en-US" sz="2500" smtClean="0">
                <a:solidFill>
                  <a:srgbClr val="000000"/>
                </a:solidFill>
                <a:latin typeface="Times New Roman" pitchFamily="18" charset="0"/>
              </a:rPr>
              <a:t>, </a:t>
            </a:r>
            <a:r>
              <a:rPr lang="en-US" sz="2500" smtClean="0">
                <a:solidFill>
                  <a:srgbClr val="000000"/>
                </a:solidFill>
                <a:latin typeface="Lucida Console" pitchFamily="49" charset="0"/>
              </a:rPr>
              <a:t>number2</a:t>
            </a:r>
            <a:r>
              <a:rPr lang="en-US" sz="2500" smtClean="0">
                <a:solidFill>
                  <a:srgbClr val="000000"/>
                </a:solidFill>
                <a:latin typeface="Times New Roman" pitchFamily="18" charset="0"/>
              </a:rPr>
              <a:t> and </a:t>
            </a:r>
            <a:r>
              <a:rPr lang="en-US" sz="2500" smtClean="0">
                <a:solidFill>
                  <a:srgbClr val="000000"/>
                </a:solidFill>
                <a:latin typeface="Lucida Console" pitchFamily="49" charset="0"/>
              </a:rPr>
              <a:t>sum</a:t>
            </a:r>
            <a:r>
              <a:rPr lang="en-US" sz="2500" smtClean="0">
                <a:solidFill>
                  <a:srgbClr val="000000"/>
                </a:solidFill>
                <a:latin typeface="Times New Roman" pitchFamily="18" charset="0"/>
              </a:rPr>
              <a:t> hold data of type </a:t>
            </a:r>
            <a:r>
              <a:rPr lang="en-US" sz="2500" smtClean="0">
                <a:solidFill>
                  <a:srgbClr val="0000FF"/>
                </a:solidFill>
                <a:latin typeface="LucidaSansTypewriter"/>
              </a:rPr>
              <a:t>int</a:t>
            </a:r>
          </a:p>
          <a:p>
            <a:pPr lvl="1" eaLnBrk="1" hangingPunct="1"/>
            <a:r>
              <a:rPr lang="en-US" sz="2100" smtClean="0">
                <a:solidFill>
                  <a:srgbClr val="000000"/>
                </a:solidFill>
                <a:latin typeface="Times New Roman" pitchFamily="18" charset="0"/>
              </a:rPr>
              <a:t>They can hold integer. </a:t>
            </a:r>
          </a:p>
          <a:p>
            <a:pPr lvl="1" eaLnBrk="1" hangingPunct="1"/>
            <a:r>
              <a:rPr lang="en-US" sz="2100" smtClean="0">
                <a:solidFill>
                  <a:srgbClr val="000000"/>
                </a:solidFill>
                <a:latin typeface="Times New Roman" pitchFamily="18" charset="0"/>
              </a:rPr>
              <a:t>Range of values for an </a:t>
            </a:r>
            <a:r>
              <a:rPr lang="en-US" sz="2100" smtClean="0">
                <a:solidFill>
                  <a:srgbClr val="000000"/>
                </a:solidFill>
                <a:latin typeface="Lucida Console" pitchFamily="49" charset="0"/>
              </a:rPr>
              <a:t>int</a:t>
            </a:r>
            <a:r>
              <a:rPr lang="en-US" sz="2100" smtClean="0">
                <a:solidFill>
                  <a:srgbClr val="000000"/>
                </a:solidFill>
                <a:latin typeface="Times New Roman" pitchFamily="18" charset="0"/>
              </a:rPr>
              <a:t> is –2,147,483,648 to +2,147,483,647. </a:t>
            </a:r>
          </a:p>
          <a:p>
            <a:pPr lvl="1" eaLnBrk="1" hangingPunct="1"/>
            <a:r>
              <a:rPr lang="en-US" sz="2100" smtClean="0">
                <a:solidFill>
                  <a:srgbClr val="000000"/>
                </a:solidFill>
                <a:latin typeface="Times New Roman" pitchFamily="18" charset="0"/>
              </a:rPr>
              <a:t>Actual </a:t>
            </a:r>
            <a:r>
              <a:rPr lang="en-US" sz="2100" smtClean="0">
                <a:solidFill>
                  <a:srgbClr val="000000"/>
                </a:solidFill>
                <a:latin typeface="Lucida Console" pitchFamily="49" charset="0"/>
              </a:rPr>
              <a:t>int</a:t>
            </a:r>
            <a:r>
              <a:rPr lang="en-US" sz="2100" smtClean="0">
                <a:solidFill>
                  <a:srgbClr val="000000"/>
                </a:solidFill>
                <a:latin typeface="Times New Roman" pitchFamily="18" charset="0"/>
              </a:rPr>
              <a:t> values may not contain commas. </a:t>
            </a:r>
          </a:p>
          <a:p>
            <a:pPr eaLnBrk="1" hangingPunct="1"/>
            <a:r>
              <a:rPr lang="en-US" sz="2500" smtClean="0">
                <a:solidFill>
                  <a:srgbClr val="000000"/>
                </a:solidFill>
                <a:latin typeface="Times New Roman" pitchFamily="18" charset="0"/>
              </a:rPr>
              <a:t>Several variables of the same type may be declared in one declaration with the variable names separated by commas.</a:t>
            </a:r>
          </a:p>
        </p:txBody>
      </p:sp>
      <p:sp>
        <p:nvSpPr>
          <p:cNvPr id="2867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31747" name="Text Placeholder 2"/>
          <p:cNvSpPr>
            <a:spLocks noGrp="1"/>
          </p:cNvSpPr>
          <p:nvPr>
            <p:ph type="body" idx="1"/>
          </p:nvPr>
        </p:nvSpPr>
        <p:spPr>
          <a:xfrm>
            <a:off x="457200" y="1481138"/>
            <a:ext cx="8458200" cy="4525962"/>
          </a:xfrm>
        </p:spPr>
        <p:txBody>
          <a:bodyPr/>
          <a:lstStyle/>
          <a:p>
            <a:pPr eaLnBrk="1" hangingPunct="1"/>
            <a:r>
              <a:rPr lang="en-US" smtClean="0">
                <a:solidFill>
                  <a:srgbClr val="000000"/>
                </a:solidFill>
                <a:latin typeface="Times New Roman" pitchFamily="18" charset="0"/>
              </a:rPr>
              <a:t>Arithmetic</a:t>
            </a:r>
          </a:p>
          <a:p>
            <a:pPr lvl="2" eaLnBrk="1" hangingPunct="1">
              <a:buFont typeface="Wingdings 2" pitchFamily="18" charset="2"/>
              <a:buNone/>
            </a:pPr>
            <a:r>
              <a:rPr lang="en-US" sz="1700" smtClean="0">
                <a:solidFill>
                  <a:srgbClr val="000000"/>
                </a:solidFill>
                <a:latin typeface="Lucida Console" pitchFamily="49" charset="0"/>
              </a:rPr>
              <a:t>sum = number1 + number2; </a:t>
            </a:r>
            <a:r>
              <a:rPr lang="en-US" sz="1700" smtClean="0">
                <a:solidFill>
                  <a:srgbClr val="00BF00"/>
                </a:solidFill>
                <a:latin typeface="Lucida Console" pitchFamily="49" charset="0"/>
              </a:rPr>
              <a:t>// add numbers</a:t>
            </a:r>
          </a:p>
          <a:p>
            <a:pPr lvl="1" eaLnBrk="1" hangingPunct="1"/>
            <a:r>
              <a:rPr lang="en-US" smtClean="0">
                <a:solidFill>
                  <a:srgbClr val="000000"/>
                </a:solidFill>
                <a:latin typeface="Times New Roman" pitchFamily="18" charset="0"/>
              </a:rPr>
              <a:t>Assignment statement that calculates the sum of the variables </a:t>
            </a:r>
            <a:r>
              <a:rPr lang="en-US" smtClean="0">
                <a:solidFill>
                  <a:srgbClr val="000000"/>
                </a:solidFill>
                <a:latin typeface="Lucida Console" pitchFamily="49" charset="0"/>
              </a:rPr>
              <a:t>number1</a:t>
            </a:r>
            <a:r>
              <a:rPr lang="en-US" smtClean="0">
                <a:solidFill>
                  <a:srgbClr val="000000"/>
                </a:solidFill>
                <a:latin typeface="Times New Roman" pitchFamily="18" charset="0"/>
              </a:rPr>
              <a:t> and </a:t>
            </a:r>
            <a:r>
              <a:rPr lang="en-US" smtClean="0">
                <a:solidFill>
                  <a:srgbClr val="000000"/>
                </a:solidFill>
                <a:latin typeface="Lucida Console" pitchFamily="49" charset="0"/>
              </a:rPr>
              <a:t>number2</a:t>
            </a:r>
            <a:r>
              <a:rPr lang="en-US" smtClean="0">
                <a:solidFill>
                  <a:srgbClr val="000000"/>
                </a:solidFill>
                <a:latin typeface="Times New Roman" pitchFamily="18" charset="0"/>
              </a:rPr>
              <a:t> then assigns the result to variable </a:t>
            </a:r>
            <a:r>
              <a:rPr lang="en-US" smtClean="0">
                <a:solidFill>
                  <a:srgbClr val="000000"/>
                </a:solidFill>
                <a:latin typeface="Lucida Console" pitchFamily="49" charset="0"/>
              </a:rPr>
              <a:t>sum</a:t>
            </a:r>
            <a:r>
              <a:rPr lang="en-US" smtClean="0">
                <a:solidFill>
                  <a:srgbClr val="000000"/>
                </a:solidFill>
                <a:latin typeface="Times New Roman" pitchFamily="18" charset="0"/>
              </a:rPr>
              <a:t> by using the assignment operator, </a:t>
            </a:r>
            <a:r>
              <a:rPr lang="en-US" smtClean="0">
                <a:solidFill>
                  <a:srgbClr val="000000"/>
                </a:solidFill>
                <a:latin typeface="Lucida Console" pitchFamily="49" charset="0"/>
              </a:rPr>
              <a:t>=</a:t>
            </a:r>
            <a:r>
              <a:rPr lang="en-US" smtClean="0">
                <a:solidFill>
                  <a:srgbClr val="000000"/>
                </a:solidFill>
                <a:latin typeface="Times New Roman" pitchFamily="18" charset="0"/>
              </a:rPr>
              <a:t>. </a:t>
            </a:r>
          </a:p>
          <a:p>
            <a:pPr lvl="1" eaLnBrk="1" hangingPunct="1"/>
            <a:r>
              <a:rPr lang="en-US" smtClean="0">
                <a:solidFill>
                  <a:srgbClr val="000000"/>
                </a:solidFill>
                <a:latin typeface="Times New Roman" pitchFamily="18" charset="0"/>
              </a:rPr>
              <a:t>“</a:t>
            </a:r>
            <a:r>
              <a:rPr lang="en-US" smtClean="0">
                <a:solidFill>
                  <a:srgbClr val="000000"/>
                </a:solidFill>
                <a:latin typeface="Lucida Console" pitchFamily="49" charset="0"/>
              </a:rPr>
              <a:t>sum</a:t>
            </a:r>
            <a:r>
              <a:rPr lang="en-US" smtClean="0">
                <a:solidFill>
                  <a:srgbClr val="000000"/>
                </a:solidFill>
                <a:latin typeface="Times New Roman" pitchFamily="18" charset="0"/>
              </a:rPr>
              <a:t> gets the value of </a:t>
            </a:r>
            <a:r>
              <a:rPr lang="en-US" smtClean="0">
                <a:solidFill>
                  <a:srgbClr val="000000"/>
                </a:solidFill>
                <a:latin typeface="Lucida Console" pitchFamily="49" charset="0"/>
              </a:rPr>
              <a:t>number1</a:t>
            </a:r>
            <a:r>
              <a:rPr lang="en-US" smtClean="0">
                <a:solidFill>
                  <a:srgbClr val="000000"/>
                </a:solidFill>
                <a:latin typeface="Times New Roman" pitchFamily="18" charset="0"/>
              </a:rPr>
              <a:t> </a:t>
            </a:r>
            <a:r>
              <a:rPr lang="en-US" smtClean="0">
                <a:solidFill>
                  <a:srgbClr val="000000"/>
                </a:solidFill>
                <a:latin typeface="Lucida Console" pitchFamily="49" charset="0"/>
              </a:rPr>
              <a:t>+</a:t>
            </a:r>
            <a:r>
              <a:rPr lang="en-US" smtClean="0">
                <a:solidFill>
                  <a:srgbClr val="000000"/>
                </a:solidFill>
                <a:latin typeface="Times New Roman" pitchFamily="18" charset="0"/>
              </a:rPr>
              <a:t> </a:t>
            </a:r>
            <a:r>
              <a:rPr lang="en-US" smtClean="0">
                <a:solidFill>
                  <a:srgbClr val="000000"/>
                </a:solidFill>
                <a:latin typeface="Lucida Console" pitchFamily="49" charset="0"/>
              </a:rPr>
              <a:t>number2</a:t>
            </a:r>
            <a:r>
              <a:rPr lang="en-US" smtClean="0">
                <a:solidFill>
                  <a:srgbClr val="000000"/>
                </a:solidFill>
                <a:latin typeface="Times New Roman" pitchFamily="18" charset="0"/>
              </a:rPr>
              <a:t>.” </a:t>
            </a:r>
          </a:p>
          <a:p>
            <a:pPr lvl="1" eaLnBrk="1" hangingPunct="1"/>
            <a:r>
              <a:rPr lang="en-US" smtClean="0">
                <a:solidFill>
                  <a:srgbClr val="000000"/>
                </a:solidFill>
                <a:latin typeface="Times New Roman" pitchFamily="18" charset="0"/>
              </a:rPr>
              <a:t>Portions of statements that contain calculations are called </a:t>
            </a:r>
            <a:r>
              <a:rPr lang="en-US" smtClean="0">
                <a:solidFill>
                  <a:srgbClr val="0000FF"/>
                </a:solidFill>
                <a:latin typeface="Times New Roman" pitchFamily="18" charset="0"/>
              </a:rPr>
              <a:t>expressions</a:t>
            </a:r>
            <a:r>
              <a:rPr lang="en-US" smtClean="0">
                <a:solidFill>
                  <a:srgbClr val="000000"/>
                </a:solidFill>
                <a:latin typeface="Times New Roman" pitchFamily="18" charset="0"/>
              </a:rPr>
              <a:t>. </a:t>
            </a:r>
          </a:p>
          <a:p>
            <a:pPr lvl="1" eaLnBrk="1" hangingPunct="1"/>
            <a:endParaRPr lang="en-US" smtClean="0">
              <a:solidFill>
                <a:srgbClr val="000000"/>
              </a:solidFill>
              <a:latin typeface="Times New Roman" pitchFamily="18" charset="0"/>
            </a:endParaRPr>
          </a:p>
        </p:txBody>
      </p:sp>
      <p:sp>
        <p:nvSpPr>
          <p:cNvPr id="3174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h02imageslides_Page_3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29699"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pic>
        <p:nvPicPr>
          <p:cNvPr id="29700" name="Picture 4"/>
          <p:cNvPicPr>
            <a:picLocks noChangeAspect="1" noChangeArrowheads="1"/>
          </p:cNvPicPr>
          <p:nvPr/>
        </p:nvPicPr>
        <p:blipFill>
          <a:blip r:embed="rId3" cstate="print"/>
          <a:srcRect/>
          <a:stretch>
            <a:fillRect/>
          </a:stretch>
        </p:blipFill>
        <p:spPr bwMode="auto">
          <a:xfrm>
            <a:off x="381000" y="3048000"/>
            <a:ext cx="8458200" cy="25320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ch02imageslides_Page_4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2771"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ch02imageslides_Page_4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3795"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h02imageslides_Page_5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4819"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Our First Program in Java: Hello World</a:t>
            </a:r>
          </a:p>
        </p:txBody>
      </p:sp>
      <p:sp>
        <p:nvSpPr>
          <p:cNvPr id="11267" name="Text Placeholder 2"/>
          <p:cNvSpPr>
            <a:spLocks noGrp="1"/>
          </p:cNvSpPr>
          <p:nvPr>
            <p:ph type="body" idx="1"/>
          </p:nvPr>
        </p:nvSpPr>
        <p:spPr>
          <a:xfrm>
            <a:off x="457200" y="1219200"/>
            <a:ext cx="8229600" cy="4525963"/>
          </a:xfrm>
        </p:spPr>
        <p:txBody>
          <a:bodyPr/>
          <a:lstStyle/>
          <a:p>
            <a:pPr eaLnBrk="1" hangingPunct="1"/>
            <a:r>
              <a:rPr lang="en-US" dirty="0" smtClean="0">
                <a:solidFill>
                  <a:srgbClr val="000000"/>
                </a:solidFill>
                <a:latin typeface="Times New Roman" pitchFamily="18" charset="0"/>
              </a:rPr>
              <a:t>Java </a:t>
            </a:r>
            <a:r>
              <a:rPr lang="en-US" dirty="0" smtClean="0">
                <a:solidFill>
                  <a:srgbClr val="0000FF"/>
                </a:solidFill>
                <a:latin typeface="Times New Roman" pitchFamily="18" charset="0"/>
              </a:rPr>
              <a:t>application</a:t>
            </a:r>
            <a:r>
              <a:rPr lang="en-US" dirty="0" smtClean="0">
                <a:solidFill>
                  <a:srgbClr val="000000"/>
                </a:solidFill>
                <a:latin typeface="Times New Roman" pitchFamily="18" charset="0"/>
              </a:rPr>
              <a:t> </a:t>
            </a:r>
          </a:p>
          <a:p>
            <a:pPr lvl="1" eaLnBrk="1" hangingPunct="1"/>
            <a:r>
              <a:rPr lang="en-US" dirty="0" smtClean="0">
                <a:solidFill>
                  <a:srgbClr val="000000"/>
                </a:solidFill>
                <a:latin typeface="Times New Roman" pitchFamily="18" charset="0"/>
              </a:rPr>
              <a:t>A computer program that executes when you use the </a:t>
            </a:r>
            <a:r>
              <a:rPr lang="en-US" dirty="0" smtClean="0">
                <a:solidFill>
                  <a:srgbClr val="0000FF"/>
                </a:solidFill>
                <a:latin typeface="Times New Roman" pitchFamily="18" charset="0"/>
              </a:rPr>
              <a:t>java command</a:t>
            </a:r>
            <a:r>
              <a:rPr lang="en-US" dirty="0" smtClean="0">
                <a:solidFill>
                  <a:srgbClr val="000000"/>
                </a:solidFill>
                <a:latin typeface="Times New Roman" pitchFamily="18" charset="0"/>
              </a:rPr>
              <a:t> to launch the Java Virtual Machine (JVM). </a:t>
            </a:r>
          </a:p>
        </p:txBody>
      </p:sp>
      <p:sp>
        <p:nvSpPr>
          <p:cNvPr id="1126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pic>
        <p:nvPicPr>
          <p:cNvPr id="11269" name="Picture 2"/>
          <p:cNvPicPr>
            <a:picLocks noChangeAspect="1" noChangeArrowheads="1"/>
          </p:cNvPicPr>
          <p:nvPr/>
        </p:nvPicPr>
        <p:blipFill>
          <a:blip r:embed="rId3" cstate="print"/>
          <a:srcRect/>
          <a:stretch>
            <a:fillRect/>
          </a:stretch>
        </p:blipFill>
        <p:spPr bwMode="auto">
          <a:xfrm>
            <a:off x="381000" y="2667000"/>
            <a:ext cx="8458200" cy="34417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26627" name="Text Placeholder 2"/>
          <p:cNvSpPr>
            <a:spLocks noGrp="1"/>
          </p:cNvSpPr>
          <p:nvPr>
            <p:ph type="body" idx="1"/>
          </p:nvPr>
        </p:nvSpPr>
        <p:spPr/>
        <p:txBody>
          <a:bodyPr/>
          <a:lstStyle/>
          <a:p>
            <a:pPr eaLnBrk="1" hangingPunct="1"/>
            <a:r>
              <a:rPr lang="en-US" dirty="0" smtClean="0">
                <a:solidFill>
                  <a:srgbClr val="0000FF"/>
                </a:solidFill>
                <a:latin typeface="LucidaSansTypewriter"/>
              </a:rPr>
              <a:t>import</a:t>
            </a:r>
            <a:r>
              <a:rPr lang="en-US" dirty="0" smtClean="0">
                <a:solidFill>
                  <a:srgbClr val="000000"/>
                </a:solidFill>
                <a:latin typeface="Times New Roman" pitchFamily="18" charset="0"/>
              </a:rPr>
              <a:t> </a:t>
            </a:r>
            <a:r>
              <a:rPr lang="en-US" dirty="0" smtClean="0">
                <a:solidFill>
                  <a:srgbClr val="0000FF"/>
                </a:solidFill>
                <a:latin typeface="Times New Roman" pitchFamily="18" charset="0"/>
              </a:rPr>
              <a:t>declaration</a:t>
            </a:r>
            <a:r>
              <a:rPr lang="en-US" dirty="0" smtClean="0">
                <a:solidFill>
                  <a:srgbClr val="000000"/>
                </a:solidFill>
                <a:latin typeface="Times New Roman" pitchFamily="18" charset="0"/>
              </a:rPr>
              <a:t> </a:t>
            </a:r>
          </a:p>
          <a:p>
            <a:pPr lvl="1" eaLnBrk="1" hangingPunct="1"/>
            <a:r>
              <a:rPr lang="en-US" dirty="0" smtClean="0">
                <a:solidFill>
                  <a:srgbClr val="000000"/>
                </a:solidFill>
                <a:latin typeface="Times New Roman" pitchFamily="18" charset="0"/>
              </a:rPr>
              <a:t>Helps the compiler locate a class that is used in this program. </a:t>
            </a:r>
          </a:p>
          <a:p>
            <a:pPr lvl="1" eaLnBrk="1" hangingPunct="1"/>
            <a:r>
              <a:rPr lang="en-US" dirty="0" smtClean="0">
                <a:solidFill>
                  <a:srgbClr val="000000"/>
                </a:solidFill>
                <a:latin typeface="Times New Roman" pitchFamily="18" charset="0"/>
              </a:rPr>
              <a:t>Rich set of predefined classes that you can reuse rather than “reinventing the wheel.”</a:t>
            </a:r>
          </a:p>
          <a:p>
            <a:pPr lvl="1" eaLnBrk="1" hangingPunct="1"/>
            <a:r>
              <a:rPr lang="en-US" dirty="0" smtClean="0">
                <a:solidFill>
                  <a:srgbClr val="000000"/>
                </a:solidFill>
                <a:latin typeface="Times New Roman" pitchFamily="18" charset="0"/>
              </a:rPr>
              <a:t>Classes are grouped into </a:t>
            </a:r>
            <a:r>
              <a:rPr lang="en-US" dirty="0" smtClean="0">
                <a:solidFill>
                  <a:srgbClr val="0000FF"/>
                </a:solidFill>
                <a:latin typeface="Times New Roman" pitchFamily="18" charset="0"/>
              </a:rPr>
              <a:t>packages</a:t>
            </a:r>
            <a:r>
              <a:rPr lang="en-US" dirty="0" smtClean="0">
                <a:solidFill>
                  <a:srgbClr val="000000"/>
                </a:solidFill>
                <a:latin typeface="Times New Roman" pitchFamily="18" charset="0"/>
              </a:rPr>
              <a:t>—named groups of related classes—and are collectively referred to as the </a:t>
            </a:r>
            <a:r>
              <a:rPr lang="en-US" dirty="0" smtClean="0">
                <a:solidFill>
                  <a:srgbClr val="0000FF"/>
                </a:solidFill>
                <a:latin typeface="Times New Roman" pitchFamily="18" charset="0"/>
              </a:rPr>
              <a:t>Java class library</a:t>
            </a:r>
            <a:r>
              <a:rPr lang="en-US" dirty="0" smtClean="0">
                <a:solidFill>
                  <a:srgbClr val="000000"/>
                </a:solidFill>
                <a:latin typeface="Times New Roman" pitchFamily="18" charset="0"/>
              </a:rPr>
              <a:t>, or the </a:t>
            </a:r>
            <a:r>
              <a:rPr lang="en-US" dirty="0" smtClean="0">
                <a:solidFill>
                  <a:srgbClr val="0000FF"/>
                </a:solidFill>
                <a:latin typeface="Times New Roman" pitchFamily="18" charset="0"/>
              </a:rPr>
              <a:t>Java Application Programming Interface </a:t>
            </a:r>
            <a:r>
              <a:rPr lang="en-US" dirty="0" smtClean="0">
                <a:solidFill>
                  <a:srgbClr val="000000"/>
                </a:solidFill>
                <a:latin typeface="Times New Roman" pitchFamily="18" charset="0"/>
              </a:rPr>
              <a:t>(</a:t>
            </a:r>
            <a:r>
              <a:rPr lang="en-US" dirty="0" smtClean="0">
                <a:solidFill>
                  <a:srgbClr val="0000FF"/>
                </a:solidFill>
                <a:latin typeface="Times New Roman" pitchFamily="18" charset="0"/>
              </a:rPr>
              <a:t>Java API</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You use </a:t>
            </a:r>
            <a:r>
              <a:rPr lang="en-US" dirty="0" smtClean="0">
                <a:solidFill>
                  <a:srgbClr val="000000"/>
                </a:solidFill>
                <a:latin typeface="Lucida Console" pitchFamily="49" charset="0"/>
              </a:rPr>
              <a:t>import</a:t>
            </a:r>
            <a:r>
              <a:rPr lang="en-US" dirty="0" smtClean="0">
                <a:solidFill>
                  <a:srgbClr val="000000"/>
                </a:solidFill>
                <a:latin typeface="Times New Roman" pitchFamily="18" charset="0"/>
              </a:rPr>
              <a:t> declarations to identify the predefined classes used in a Java program.</a:t>
            </a:r>
          </a:p>
        </p:txBody>
      </p:sp>
      <p:sp>
        <p:nvSpPr>
          <p:cNvPr id="2662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27651" name="Text Placeholder 2"/>
          <p:cNvSpPr>
            <a:spLocks noGrp="1"/>
          </p:cNvSpPr>
          <p:nvPr>
            <p:ph type="body" idx="1"/>
          </p:nvPr>
        </p:nvSpPr>
        <p:spPr>
          <a:xfrm>
            <a:off x="228600" y="1481138"/>
            <a:ext cx="8915400" cy="4525962"/>
          </a:xfrm>
        </p:spPr>
        <p:txBody>
          <a:bodyPr/>
          <a:lstStyle/>
          <a:p>
            <a:pPr eaLnBrk="1" hangingPunct="1">
              <a:lnSpc>
                <a:spcPct val="90000"/>
              </a:lnSpc>
            </a:pPr>
            <a:r>
              <a:rPr lang="en-US" dirty="0" smtClean="0">
                <a:solidFill>
                  <a:srgbClr val="0000FF"/>
                </a:solidFill>
                <a:latin typeface="LucidaSansTypewriter"/>
              </a:rPr>
              <a:t>Scanner</a:t>
            </a:r>
            <a:r>
              <a:rPr lang="en-US" dirty="0" smtClean="0">
                <a:solidFill>
                  <a:srgbClr val="000000"/>
                </a:solidFill>
                <a:latin typeface="Times New Roman" pitchFamily="18" charset="0"/>
              </a:rPr>
              <a:t> </a:t>
            </a:r>
          </a:p>
          <a:p>
            <a:pPr lvl="1" eaLnBrk="1" hangingPunct="1">
              <a:lnSpc>
                <a:spcPct val="80000"/>
              </a:lnSpc>
            </a:pPr>
            <a:r>
              <a:rPr lang="en-US" sz="2000" dirty="0" smtClean="0">
                <a:solidFill>
                  <a:srgbClr val="000000"/>
                </a:solidFill>
                <a:latin typeface="Times New Roman" pitchFamily="18" charset="0"/>
              </a:rPr>
              <a:t>Enables a program to read data for use in a program. </a:t>
            </a:r>
          </a:p>
          <a:p>
            <a:pPr lvl="1" eaLnBrk="1" hangingPunct="1">
              <a:lnSpc>
                <a:spcPct val="80000"/>
              </a:lnSpc>
            </a:pPr>
            <a:r>
              <a:rPr lang="en-US" sz="2000" dirty="0" smtClean="0">
                <a:solidFill>
                  <a:srgbClr val="000000"/>
                </a:solidFill>
                <a:latin typeface="Times New Roman" pitchFamily="18" charset="0"/>
              </a:rPr>
              <a:t>Data can come from many sources, such as keyboard or a file. </a:t>
            </a:r>
          </a:p>
          <a:p>
            <a:pPr lvl="1" eaLnBrk="1" hangingPunct="1">
              <a:lnSpc>
                <a:spcPct val="80000"/>
              </a:lnSpc>
            </a:pPr>
            <a:r>
              <a:rPr lang="en-US" sz="2000" dirty="0" smtClean="0">
                <a:solidFill>
                  <a:srgbClr val="000000"/>
                </a:solidFill>
                <a:latin typeface="Times New Roman" pitchFamily="18" charset="0"/>
              </a:rPr>
              <a:t>Before using a </a:t>
            </a:r>
            <a:r>
              <a:rPr lang="en-US" sz="2000" dirty="0" smtClean="0">
                <a:solidFill>
                  <a:srgbClr val="000000"/>
                </a:solidFill>
                <a:latin typeface="Lucida Console" pitchFamily="49" charset="0"/>
              </a:rPr>
              <a:t>Scanner</a:t>
            </a:r>
            <a:r>
              <a:rPr lang="en-US" sz="2000" dirty="0" smtClean="0">
                <a:solidFill>
                  <a:srgbClr val="000000"/>
                </a:solidFill>
                <a:latin typeface="Times New Roman" pitchFamily="18" charset="0"/>
              </a:rPr>
              <a:t>, you must create it and specify the source of the data. </a:t>
            </a:r>
            <a:endParaRPr lang="en-US" sz="2500" dirty="0" smtClean="0">
              <a:solidFill>
                <a:srgbClr val="0000FF"/>
              </a:solidFill>
              <a:latin typeface="Times New Roman" pitchFamily="18" charset="0"/>
            </a:endParaRPr>
          </a:p>
          <a:p>
            <a:pPr eaLnBrk="1" hangingPunct="1">
              <a:lnSpc>
                <a:spcPct val="90000"/>
              </a:lnSpc>
            </a:pPr>
            <a:r>
              <a:rPr lang="en-US" sz="2500" dirty="0" smtClean="0">
                <a:solidFill>
                  <a:srgbClr val="0000FF"/>
                </a:solidFill>
                <a:latin typeface="Times New Roman" pitchFamily="18" charset="0"/>
              </a:rPr>
              <a:t>Variable declaration statement</a:t>
            </a:r>
          </a:p>
          <a:p>
            <a:pPr lvl="2" eaLnBrk="1" hangingPunct="1">
              <a:lnSpc>
                <a:spcPct val="90000"/>
              </a:lnSpc>
              <a:buFont typeface="Wingdings 2" pitchFamily="18" charset="2"/>
              <a:buNone/>
            </a:pPr>
            <a:r>
              <a:rPr lang="en-US" sz="1900" dirty="0" smtClean="0">
                <a:solidFill>
                  <a:srgbClr val="000000"/>
                </a:solidFill>
                <a:latin typeface="Lucida Console" pitchFamily="49" charset="0"/>
              </a:rPr>
              <a:t>Scanner input = </a:t>
            </a:r>
            <a:r>
              <a:rPr lang="en-US" sz="1900" dirty="0" smtClean="0">
                <a:solidFill>
                  <a:srgbClr val="0000FF"/>
                </a:solidFill>
                <a:latin typeface="Lucida Console" pitchFamily="49" charset="0"/>
              </a:rPr>
              <a:t>new</a:t>
            </a:r>
            <a:r>
              <a:rPr lang="en-US" sz="1900" dirty="0" smtClean="0">
                <a:solidFill>
                  <a:srgbClr val="000000"/>
                </a:solidFill>
                <a:latin typeface="Lucida Console" pitchFamily="49" charset="0"/>
              </a:rPr>
              <a:t> Scanner( </a:t>
            </a:r>
            <a:r>
              <a:rPr lang="en-US" sz="1900" dirty="0" err="1" smtClean="0">
                <a:solidFill>
                  <a:srgbClr val="000000"/>
                </a:solidFill>
                <a:latin typeface="Lucida Console" pitchFamily="49" charset="0"/>
              </a:rPr>
              <a:t>System.in</a:t>
            </a:r>
            <a:r>
              <a:rPr lang="en-US" sz="1900" dirty="0" smtClean="0">
                <a:solidFill>
                  <a:srgbClr val="000000"/>
                </a:solidFill>
                <a:latin typeface="Lucida Console" pitchFamily="49" charset="0"/>
              </a:rPr>
              <a:t> );</a:t>
            </a:r>
          </a:p>
          <a:p>
            <a:pPr lvl="1" eaLnBrk="1" hangingPunct="1">
              <a:lnSpc>
                <a:spcPct val="90000"/>
              </a:lnSpc>
            </a:pPr>
            <a:r>
              <a:rPr lang="en-US" sz="2100" dirty="0" smtClean="0">
                <a:solidFill>
                  <a:srgbClr val="000000"/>
                </a:solidFill>
                <a:latin typeface="Times New Roman" pitchFamily="18" charset="0"/>
              </a:rPr>
              <a:t>Specifies the name (</a:t>
            </a:r>
            <a:r>
              <a:rPr lang="en-US" sz="2100" dirty="0" smtClean="0">
                <a:solidFill>
                  <a:srgbClr val="000000"/>
                </a:solidFill>
                <a:latin typeface="Lucida Console" pitchFamily="49" charset="0"/>
              </a:rPr>
              <a:t>input</a:t>
            </a:r>
            <a:r>
              <a:rPr lang="en-US" sz="2100" dirty="0" smtClean="0">
                <a:solidFill>
                  <a:srgbClr val="000000"/>
                </a:solidFill>
                <a:latin typeface="Times New Roman" pitchFamily="18" charset="0"/>
              </a:rPr>
              <a:t>) and type (</a:t>
            </a:r>
            <a:r>
              <a:rPr lang="en-US" sz="2100" dirty="0" smtClean="0">
                <a:solidFill>
                  <a:srgbClr val="000000"/>
                </a:solidFill>
                <a:latin typeface="Lucida Console" pitchFamily="49" charset="0"/>
              </a:rPr>
              <a:t>Scanner</a:t>
            </a:r>
            <a:r>
              <a:rPr lang="en-US" sz="2100" dirty="0" smtClean="0">
                <a:solidFill>
                  <a:srgbClr val="000000"/>
                </a:solidFill>
                <a:latin typeface="Times New Roman" pitchFamily="18" charset="0"/>
              </a:rPr>
              <a:t>) of the variable.</a:t>
            </a:r>
          </a:p>
          <a:p>
            <a:pPr eaLnBrk="1" hangingPunct="1">
              <a:lnSpc>
                <a:spcPct val="80000"/>
              </a:lnSpc>
            </a:pPr>
            <a:r>
              <a:rPr lang="en-US" sz="2300" dirty="0" smtClean="0">
                <a:solidFill>
                  <a:srgbClr val="000000"/>
                </a:solidFill>
                <a:latin typeface="Times New Roman" pitchFamily="18" charset="0"/>
              </a:rPr>
              <a:t>The equals sign (</a:t>
            </a:r>
            <a:r>
              <a:rPr lang="en-US" sz="2300" dirty="0" smtClean="0">
                <a:solidFill>
                  <a:srgbClr val="000000"/>
                </a:solidFill>
                <a:latin typeface="Lucida Console" pitchFamily="49" charset="0"/>
              </a:rPr>
              <a:t>=</a:t>
            </a:r>
            <a:r>
              <a:rPr lang="en-US" sz="2300" dirty="0" smtClean="0">
                <a:solidFill>
                  <a:srgbClr val="000000"/>
                </a:solidFill>
                <a:latin typeface="Times New Roman" pitchFamily="18" charset="0"/>
              </a:rPr>
              <a:t>) indicates that the variable should be </a:t>
            </a:r>
            <a:r>
              <a:rPr lang="en-US" sz="2300" dirty="0" smtClean="0">
                <a:solidFill>
                  <a:srgbClr val="0000FF"/>
                </a:solidFill>
                <a:latin typeface="Times New Roman" pitchFamily="18" charset="0"/>
              </a:rPr>
              <a:t>initialized</a:t>
            </a:r>
            <a:r>
              <a:rPr lang="en-US" sz="2300" dirty="0" smtClean="0">
                <a:solidFill>
                  <a:srgbClr val="000000"/>
                </a:solidFill>
                <a:latin typeface="Times New Roman" pitchFamily="18" charset="0"/>
              </a:rPr>
              <a:t> with the result of the expression to the right of the equals sign. </a:t>
            </a:r>
          </a:p>
          <a:p>
            <a:pPr eaLnBrk="1" hangingPunct="1">
              <a:lnSpc>
                <a:spcPct val="80000"/>
              </a:lnSpc>
            </a:pPr>
            <a:r>
              <a:rPr lang="en-US" sz="2300" dirty="0" smtClean="0">
                <a:solidFill>
                  <a:srgbClr val="000000"/>
                </a:solidFill>
                <a:latin typeface="Times New Roman" pitchFamily="18" charset="0"/>
              </a:rPr>
              <a:t>The </a:t>
            </a:r>
            <a:r>
              <a:rPr lang="en-US" sz="2300" dirty="0" smtClean="0">
                <a:solidFill>
                  <a:srgbClr val="0000FF"/>
                </a:solidFill>
                <a:latin typeface="LucidaSansTypewriter"/>
              </a:rPr>
              <a:t>new</a:t>
            </a:r>
            <a:r>
              <a:rPr lang="en-US" sz="2300" dirty="0" smtClean="0">
                <a:solidFill>
                  <a:srgbClr val="000000"/>
                </a:solidFill>
                <a:latin typeface="Times New Roman" pitchFamily="18" charset="0"/>
              </a:rPr>
              <a:t> keyword creates an object.</a:t>
            </a:r>
          </a:p>
          <a:p>
            <a:pPr eaLnBrk="1" hangingPunct="1">
              <a:lnSpc>
                <a:spcPct val="80000"/>
              </a:lnSpc>
            </a:pPr>
            <a:r>
              <a:rPr lang="en-US" sz="2300" dirty="0" smtClean="0">
                <a:solidFill>
                  <a:srgbClr val="0000FF"/>
                </a:solidFill>
                <a:latin typeface="Times New Roman" pitchFamily="18" charset="0"/>
              </a:rPr>
              <a:t>Standard input object</a:t>
            </a:r>
            <a:r>
              <a:rPr lang="en-US" sz="2300" dirty="0" smtClean="0">
                <a:solidFill>
                  <a:srgbClr val="000000"/>
                </a:solidFill>
                <a:latin typeface="Times New Roman" pitchFamily="18" charset="0"/>
              </a:rPr>
              <a:t>, </a:t>
            </a:r>
            <a:r>
              <a:rPr lang="en-US" sz="2300" dirty="0" err="1" smtClean="0">
                <a:solidFill>
                  <a:srgbClr val="0000FF"/>
                </a:solidFill>
                <a:latin typeface="LucidaSansTypewriter"/>
              </a:rPr>
              <a:t>System.in</a:t>
            </a:r>
            <a:r>
              <a:rPr lang="en-US" sz="2300" dirty="0" smtClean="0">
                <a:solidFill>
                  <a:srgbClr val="000000"/>
                </a:solidFill>
                <a:latin typeface="Times New Roman" pitchFamily="18" charset="0"/>
              </a:rPr>
              <a:t>, enables applications to read bytes of information typed by the user. </a:t>
            </a:r>
          </a:p>
          <a:p>
            <a:pPr eaLnBrk="1" hangingPunct="1">
              <a:lnSpc>
                <a:spcPct val="80000"/>
              </a:lnSpc>
            </a:pPr>
            <a:r>
              <a:rPr lang="en-US" sz="2300" dirty="0" smtClean="0">
                <a:solidFill>
                  <a:srgbClr val="000000"/>
                </a:solidFill>
                <a:latin typeface="Lucida Console" pitchFamily="49" charset="0"/>
              </a:rPr>
              <a:t>Scanner</a:t>
            </a:r>
            <a:r>
              <a:rPr lang="en-US" sz="2300" dirty="0" smtClean="0">
                <a:solidFill>
                  <a:srgbClr val="000000"/>
                </a:solidFill>
                <a:latin typeface="Times New Roman" pitchFamily="18" charset="0"/>
              </a:rPr>
              <a:t> object translates bytes into types that can be used in a program. </a:t>
            </a:r>
          </a:p>
        </p:txBody>
      </p:sp>
      <p:sp>
        <p:nvSpPr>
          <p:cNvPr id="2765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2.5  </a:t>
            </a:r>
            <a:r>
              <a:rPr lang="en-US" smtClean="0">
                <a:solidFill>
                  <a:srgbClr val="3380E6"/>
                </a:solidFill>
                <a:latin typeface="Arial"/>
              </a:rPr>
              <a:t>Another Application: Adding Integers (Cont.)</a:t>
            </a:r>
          </a:p>
        </p:txBody>
      </p:sp>
      <p:sp>
        <p:nvSpPr>
          <p:cNvPr id="30723" name="Text Placeholder 2"/>
          <p:cNvSpPr>
            <a:spLocks noGrp="1"/>
          </p:cNvSpPr>
          <p:nvPr>
            <p:ph type="body" idx="1"/>
          </p:nvPr>
        </p:nvSpPr>
        <p:spPr>
          <a:xfrm>
            <a:off x="457200" y="1481138"/>
            <a:ext cx="8305800" cy="4525962"/>
          </a:xfrm>
        </p:spPr>
        <p:txBody>
          <a:bodyPr/>
          <a:lstStyle/>
          <a:p>
            <a:pPr eaLnBrk="1" hangingPunct="1">
              <a:lnSpc>
                <a:spcPct val="90000"/>
              </a:lnSpc>
            </a:pPr>
            <a:r>
              <a:rPr lang="en-US" smtClean="0">
                <a:solidFill>
                  <a:srgbClr val="000000"/>
                </a:solidFill>
                <a:latin typeface="Lucida Console" pitchFamily="49" charset="0"/>
              </a:rPr>
              <a:t>Scanner</a:t>
            </a:r>
            <a:r>
              <a:rPr lang="en-US" smtClean="0">
                <a:solidFill>
                  <a:srgbClr val="000000"/>
                </a:solidFill>
                <a:latin typeface="Times New Roman" pitchFamily="18" charset="0"/>
              </a:rPr>
              <a:t> method </a:t>
            </a:r>
            <a:r>
              <a:rPr lang="en-US" smtClean="0">
                <a:solidFill>
                  <a:srgbClr val="000000"/>
                </a:solidFill>
                <a:latin typeface="Lucida Console" pitchFamily="49" charset="0"/>
              </a:rPr>
              <a:t>nextInt</a:t>
            </a:r>
            <a:r>
              <a:rPr lang="en-US" smtClean="0">
                <a:solidFill>
                  <a:srgbClr val="000000"/>
                </a:solidFill>
                <a:latin typeface="Times New Roman" pitchFamily="18" charset="0"/>
              </a:rPr>
              <a:t> </a:t>
            </a:r>
          </a:p>
          <a:p>
            <a:pPr lvl="2" eaLnBrk="1" hangingPunct="1">
              <a:lnSpc>
                <a:spcPct val="90000"/>
              </a:lnSpc>
              <a:buFont typeface="Wingdings 2" pitchFamily="18" charset="2"/>
              <a:buNone/>
            </a:pPr>
            <a:r>
              <a:rPr lang="en-US" sz="1800" smtClean="0">
                <a:solidFill>
                  <a:srgbClr val="000000"/>
                </a:solidFill>
                <a:latin typeface="Lucida Console" pitchFamily="49" charset="0"/>
              </a:rPr>
              <a:t>number1 = input.nextInt(); </a:t>
            </a:r>
            <a:r>
              <a:rPr lang="en-US" sz="1800" smtClean="0">
                <a:solidFill>
                  <a:srgbClr val="00BF00"/>
                </a:solidFill>
                <a:latin typeface="Lucida Console" pitchFamily="49" charset="0"/>
              </a:rPr>
              <a:t>// read first number from user</a:t>
            </a:r>
          </a:p>
          <a:p>
            <a:pPr lvl="1" eaLnBrk="1" hangingPunct="1">
              <a:lnSpc>
                <a:spcPct val="90000"/>
              </a:lnSpc>
            </a:pPr>
            <a:r>
              <a:rPr lang="en-US" smtClean="0">
                <a:solidFill>
                  <a:srgbClr val="000000"/>
                </a:solidFill>
                <a:latin typeface="Times New Roman" pitchFamily="18" charset="0"/>
              </a:rPr>
              <a:t>Obtains an integer from the user at the keyboard. </a:t>
            </a:r>
          </a:p>
          <a:p>
            <a:pPr lvl="1" eaLnBrk="1" hangingPunct="1">
              <a:lnSpc>
                <a:spcPct val="90000"/>
              </a:lnSpc>
            </a:pPr>
            <a:r>
              <a:rPr lang="en-US" smtClean="0">
                <a:solidFill>
                  <a:srgbClr val="000000"/>
                </a:solidFill>
                <a:latin typeface="Times New Roman" pitchFamily="18" charset="0"/>
              </a:rPr>
              <a:t>Program waits for the user to type the number and press the Enter key to submit the number to the program. </a:t>
            </a:r>
          </a:p>
          <a:p>
            <a:pPr eaLnBrk="1" hangingPunct="1">
              <a:lnSpc>
                <a:spcPct val="90000"/>
              </a:lnSpc>
            </a:pPr>
            <a:r>
              <a:rPr lang="en-US" smtClean="0">
                <a:solidFill>
                  <a:srgbClr val="000000"/>
                </a:solidFill>
                <a:latin typeface="Times New Roman" pitchFamily="18" charset="0"/>
              </a:rPr>
              <a:t>The result of the call to method </a:t>
            </a:r>
            <a:r>
              <a:rPr lang="en-US" smtClean="0">
                <a:solidFill>
                  <a:srgbClr val="000000"/>
                </a:solidFill>
                <a:latin typeface="Lucida Console" pitchFamily="49" charset="0"/>
              </a:rPr>
              <a:t>nextInt</a:t>
            </a:r>
            <a:r>
              <a:rPr lang="en-US" smtClean="0">
                <a:solidFill>
                  <a:srgbClr val="000000"/>
                </a:solidFill>
                <a:latin typeface="Times New Roman" pitchFamily="18" charset="0"/>
              </a:rPr>
              <a:t> is placed in variable </a:t>
            </a:r>
            <a:r>
              <a:rPr lang="en-US" smtClean="0">
                <a:solidFill>
                  <a:srgbClr val="000000"/>
                </a:solidFill>
                <a:latin typeface="Lucida Console" pitchFamily="49" charset="0"/>
              </a:rPr>
              <a:t>number1</a:t>
            </a:r>
            <a:r>
              <a:rPr lang="en-US" smtClean="0">
                <a:solidFill>
                  <a:srgbClr val="000000"/>
                </a:solidFill>
                <a:latin typeface="Times New Roman" pitchFamily="18" charset="0"/>
              </a:rPr>
              <a:t> by using the “ </a:t>
            </a:r>
            <a:r>
              <a:rPr lang="en-US" smtClean="0">
                <a:solidFill>
                  <a:srgbClr val="0000FF"/>
                </a:solidFill>
                <a:latin typeface="LucidaSansTypewriter"/>
              </a:rPr>
              <a:t>=“</a:t>
            </a:r>
            <a:r>
              <a:rPr lang="en-US" smtClean="0">
                <a:solidFill>
                  <a:srgbClr val="000000"/>
                </a:solidFill>
                <a:latin typeface="Times New Roman" pitchFamily="18" charset="0"/>
              </a:rPr>
              <a:t> operator. </a:t>
            </a:r>
          </a:p>
          <a:p>
            <a:pPr lvl="1" eaLnBrk="1" hangingPunct="1">
              <a:lnSpc>
                <a:spcPct val="90000"/>
              </a:lnSpc>
            </a:pPr>
            <a:r>
              <a:rPr lang="en-US" smtClean="0">
                <a:solidFill>
                  <a:srgbClr val="000000"/>
                </a:solidFill>
                <a:latin typeface="Times New Roman" pitchFamily="18" charset="0"/>
              </a:rPr>
              <a:t>“</a:t>
            </a:r>
            <a:r>
              <a:rPr lang="en-US" smtClean="0">
                <a:solidFill>
                  <a:srgbClr val="000000"/>
                </a:solidFill>
                <a:latin typeface="Lucida Console" pitchFamily="49" charset="0"/>
              </a:rPr>
              <a:t>number1</a:t>
            </a:r>
            <a:r>
              <a:rPr lang="en-US" smtClean="0">
                <a:solidFill>
                  <a:srgbClr val="000000"/>
                </a:solidFill>
                <a:latin typeface="Times New Roman" pitchFamily="18" charset="0"/>
              </a:rPr>
              <a:t> gets the value of </a:t>
            </a:r>
            <a:r>
              <a:rPr lang="en-US" smtClean="0">
                <a:solidFill>
                  <a:srgbClr val="000000"/>
                </a:solidFill>
                <a:latin typeface="Lucida Console" pitchFamily="49" charset="0"/>
              </a:rPr>
              <a:t>input.nextInt()</a:t>
            </a:r>
            <a:r>
              <a:rPr lang="en-US" smtClean="0">
                <a:solidFill>
                  <a:srgbClr val="000000"/>
                </a:solidFill>
                <a:latin typeface="Times New Roman" pitchFamily="18" charset="0"/>
              </a:rPr>
              <a:t>.” </a:t>
            </a:r>
          </a:p>
          <a:p>
            <a:pPr lvl="1" eaLnBrk="1" hangingPunct="1">
              <a:lnSpc>
                <a:spcPct val="90000"/>
              </a:lnSpc>
            </a:pPr>
            <a:endParaRPr lang="en-US" smtClean="0">
              <a:solidFill>
                <a:srgbClr val="000000"/>
              </a:solidFill>
              <a:latin typeface="Times New Roman" pitchFamily="18" charset="0"/>
            </a:endParaRPr>
          </a:p>
        </p:txBody>
      </p:sp>
      <p:sp>
        <p:nvSpPr>
          <p:cNvPr id="3072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ch02imageslides_Page_31.png"/>
          <p:cNvPicPr>
            <a:picLocks noGrp="1" noChangeAspect="1"/>
          </p:cNvPicPr>
          <p:nvPr isPhoto="1"/>
        </p:nvPicPr>
        <p:blipFill>
          <a:blip r:embed="rId3" cstate="print"/>
          <a:srcRect/>
          <a:stretch>
            <a:fillRect/>
          </a:stretch>
        </p:blipFill>
        <p:spPr bwMode="auto">
          <a:xfrm>
            <a:off x="0" y="0"/>
            <a:ext cx="9144000" cy="5551488"/>
          </a:xfrm>
          <a:prstGeom prst="rect">
            <a:avLst/>
          </a:prstGeom>
          <a:noFill/>
          <a:ln w="9525">
            <a:noFill/>
            <a:miter lim="800000"/>
            <a:headEnd/>
            <a:tailEnd/>
          </a:ln>
        </p:spPr>
      </p:pic>
      <p:sp>
        <p:nvSpPr>
          <p:cNvPr id="2560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pic>
        <p:nvPicPr>
          <p:cNvPr id="25604" name="Picture 2"/>
          <p:cNvPicPr>
            <a:picLocks noChangeAspect="1" noChangeArrowheads="1"/>
          </p:cNvPicPr>
          <p:nvPr/>
        </p:nvPicPr>
        <p:blipFill>
          <a:blip r:embed="rId4" cstate="print"/>
          <a:srcRect/>
          <a:stretch>
            <a:fillRect/>
          </a:stretch>
        </p:blipFill>
        <p:spPr bwMode="auto">
          <a:xfrm>
            <a:off x="152400" y="4702175"/>
            <a:ext cx="6934200" cy="21558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24B5A1"/>
                </a:solidFill>
                <a:latin typeface="Arial" pitchFamily="34" charset="0"/>
                <a:cs typeface="Arial" pitchFamily="34" charset="0"/>
              </a:rPr>
              <a:t>4.4</a:t>
            </a:r>
            <a:r>
              <a:rPr lang="en-US" dirty="0" smtClean="0">
                <a:solidFill>
                  <a:srgbClr val="24B5A1"/>
                </a:solidFill>
                <a:latin typeface="Goudy Sans Medium"/>
              </a:rPr>
              <a:t>  </a:t>
            </a:r>
            <a:r>
              <a:rPr lang="en-US" dirty="0" smtClean="0">
                <a:solidFill>
                  <a:srgbClr val="3380E6"/>
                </a:solidFill>
                <a:latin typeface="Arial"/>
              </a:rPr>
              <a:t>Control Structures</a:t>
            </a:r>
          </a:p>
        </p:txBody>
      </p:sp>
      <p:sp>
        <p:nvSpPr>
          <p:cNvPr id="35843" name="Text Placeholder 2"/>
          <p:cNvSpPr>
            <a:spLocks noGrp="1"/>
          </p:cNvSpPr>
          <p:nvPr>
            <p:ph type="body" idx="1"/>
          </p:nvPr>
        </p:nvSpPr>
        <p:spPr/>
        <p:txBody>
          <a:bodyPr/>
          <a:lstStyle/>
          <a:p>
            <a:pPr eaLnBrk="1" hangingPunct="1">
              <a:lnSpc>
                <a:spcPct val="80000"/>
              </a:lnSpc>
            </a:pPr>
            <a:r>
              <a:rPr lang="en-US" sz="2500" dirty="0" smtClean="0">
                <a:solidFill>
                  <a:srgbClr val="000000"/>
                </a:solidFill>
                <a:latin typeface="Lucida Console" pitchFamily="49" charset="0"/>
              </a:rPr>
              <a:t>if, if/else</a:t>
            </a:r>
            <a:r>
              <a:rPr lang="en-US" sz="2500" dirty="0" smtClean="0">
                <a:solidFill>
                  <a:srgbClr val="000000"/>
                </a:solidFill>
                <a:latin typeface="Times New Roman" pitchFamily="18" charset="0"/>
              </a:rPr>
              <a:t> statements: </a:t>
            </a:r>
          </a:p>
          <a:p>
            <a:pPr eaLnBrk="1" hangingPunct="1">
              <a:lnSpc>
                <a:spcPct val="80000"/>
              </a:lnSpc>
            </a:pPr>
            <a:r>
              <a:rPr lang="en-US" sz="2500" dirty="0" smtClean="0">
                <a:solidFill>
                  <a:srgbClr val="000000"/>
                </a:solidFill>
                <a:latin typeface="Lucida Console" pitchFamily="49" charset="0"/>
              </a:rPr>
              <a:t>switch</a:t>
            </a:r>
            <a:r>
              <a:rPr lang="en-US" sz="2500" dirty="0" smtClean="0">
                <a:solidFill>
                  <a:srgbClr val="000000"/>
                </a:solidFill>
                <a:latin typeface="Times New Roman" pitchFamily="18" charset="0"/>
              </a:rPr>
              <a:t> statement</a:t>
            </a:r>
          </a:p>
          <a:p>
            <a:pPr eaLnBrk="1" hangingPunct="1"/>
            <a:r>
              <a:rPr lang="en-US" sz="2500" dirty="0" smtClean="0">
                <a:solidFill>
                  <a:srgbClr val="000000"/>
                </a:solidFill>
                <a:latin typeface="Lucida Console" pitchFamily="49" charset="0"/>
              </a:rPr>
              <a:t>while</a:t>
            </a:r>
            <a:r>
              <a:rPr lang="en-US" sz="2500" dirty="0" smtClean="0">
                <a:solidFill>
                  <a:srgbClr val="000000"/>
                </a:solidFill>
                <a:latin typeface="Times New Roman" pitchFamily="18" charset="0"/>
              </a:rPr>
              <a:t> loop </a:t>
            </a:r>
          </a:p>
          <a:p>
            <a:pPr eaLnBrk="1" hangingPunct="1"/>
            <a:r>
              <a:rPr lang="en-US" sz="2500" dirty="0" smtClean="0">
                <a:solidFill>
                  <a:srgbClr val="000000"/>
                </a:solidFill>
                <a:latin typeface="Lucida Console" pitchFamily="49" charset="0"/>
              </a:rPr>
              <a:t>for</a:t>
            </a:r>
            <a:r>
              <a:rPr lang="en-US" sz="2500" dirty="0" smtClean="0">
                <a:solidFill>
                  <a:srgbClr val="000000"/>
                </a:solidFill>
                <a:latin typeface="Times New Roman" pitchFamily="18" charset="0"/>
              </a:rPr>
              <a:t> loop</a:t>
            </a:r>
          </a:p>
          <a:p>
            <a:pPr eaLnBrk="1" hangingPunct="1"/>
            <a:r>
              <a:rPr lang="en-US" sz="2500" dirty="0" smtClean="0">
                <a:solidFill>
                  <a:srgbClr val="000000"/>
                </a:solidFill>
                <a:latin typeface="Lucida Console" pitchFamily="49" charset="0"/>
              </a:rPr>
              <a:t>do</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while</a:t>
            </a:r>
            <a:endParaRPr lang="en-US" sz="2500" dirty="0" smtClean="0">
              <a:solidFill>
                <a:srgbClr val="000000"/>
              </a:solidFill>
              <a:latin typeface="Times New Roman" pitchFamily="18" charset="0"/>
            </a:endParaRPr>
          </a:p>
        </p:txBody>
      </p:sp>
      <p:sp>
        <p:nvSpPr>
          <p:cNvPr id="3584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24B5A1"/>
                </a:solidFill>
                <a:latin typeface="Arial" pitchFamily="34" charset="0"/>
                <a:cs typeface="Arial" pitchFamily="34" charset="0"/>
              </a:rPr>
              <a:t>4.5</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 Single-Selection Statement</a:t>
            </a:r>
          </a:p>
        </p:txBody>
      </p:sp>
      <p:sp>
        <p:nvSpPr>
          <p:cNvPr id="36867" name="Text Placeholder 2"/>
          <p:cNvSpPr>
            <a:spLocks noGrp="1"/>
          </p:cNvSpPr>
          <p:nvPr>
            <p:ph type="body" idx="1"/>
          </p:nvPr>
        </p:nvSpPr>
        <p:spPr/>
        <p:txBody>
          <a:bodyPr/>
          <a:lstStyle/>
          <a:p>
            <a:pPr eaLnBrk="1" hangingPunct="1">
              <a:lnSpc>
                <a:spcPct val="90000"/>
              </a:lnSpc>
            </a:pPr>
            <a:r>
              <a:rPr lang="en-US" sz="2500" smtClean="0">
                <a:solidFill>
                  <a:srgbClr val="000000"/>
                </a:solidFill>
                <a:latin typeface="Times New Roman" pitchFamily="18" charset="0"/>
              </a:rPr>
              <a:t>An </a:t>
            </a:r>
            <a:r>
              <a:rPr lang="en-US" sz="2500" i="1" smtClean="0">
                <a:solidFill>
                  <a:srgbClr val="000000"/>
                </a:solidFill>
                <a:latin typeface="Times New Roman" pitchFamily="18" charset="0"/>
              </a:rPr>
              <a:t>if</a:t>
            </a:r>
            <a:r>
              <a:rPr lang="en-US" sz="2500" smtClean="0">
                <a:solidFill>
                  <a:srgbClr val="000000"/>
                </a:solidFill>
                <a:latin typeface="Times New Roman" pitchFamily="18" charset="0"/>
              </a:rPr>
              <a:t> statement in Java:</a:t>
            </a:r>
          </a:p>
          <a:p>
            <a:pPr lvl="2" eaLnBrk="1" hangingPunct="1">
              <a:lnSpc>
                <a:spcPct val="90000"/>
              </a:lnSpc>
              <a:buFont typeface="Wingdings 2" pitchFamily="18" charset="2"/>
              <a:buNone/>
            </a:pPr>
            <a:r>
              <a:rPr lang="en-US" sz="1900" smtClean="0">
                <a:solidFill>
                  <a:srgbClr val="0000FF"/>
                </a:solidFill>
                <a:latin typeface="Lucida Console" pitchFamily="49" charset="0"/>
              </a:rPr>
              <a:t>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60</a:t>
            </a:r>
            <a:r>
              <a:rPr lang="en-US" sz="1900" smtClean="0">
                <a:solidFill>
                  <a:srgbClr val="000000"/>
                </a:solidFill>
                <a:latin typeface="Lucida Console" pitchFamily="49" charset="0"/>
              </a:rPr>
              <a:t> )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"Passed"</a:t>
            </a:r>
            <a:r>
              <a:rPr lang="en-US" sz="1900" smtClean="0">
                <a:solidFill>
                  <a:srgbClr val="000000"/>
                </a:solidFill>
                <a:latin typeface="Lucida Console" pitchFamily="49" charset="0"/>
              </a:rPr>
              <a:t> );</a:t>
            </a:r>
          </a:p>
          <a:p>
            <a:pPr eaLnBrk="1" hangingPunct="1">
              <a:lnSpc>
                <a:spcPct val="90000"/>
              </a:lnSpc>
            </a:pPr>
            <a:r>
              <a:rPr lang="en-US" sz="2500" smtClean="0">
                <a:solidFill>
                  <a:srgbClr val="000000"/>
                </a:solidFill>
                <a:latin typeface="Times New Roman" pitchFamily="18" charset="0"/>
              </a:rPr>
              <a:t>An </a:t>
            </a:r>
            <a:r>
              <a:rPr lang="en-US" sz="2500" i="1" smtClean="0">
                <a:solidFill>
                  <a:srgbClr val="000000"/>
                </a:solidFill>
                <a:latin typeface="Times New Roman" pitchFamily="18" charset="0"/>
              </a:rPr>
              <a:t>If…Else </a:t>
            </a:r>
            <a:r>
              <a:rPr lang="en-US" sz="2500" smtClean="0">
                <a:solidFill>
                  <a:srgbClr val="000000"/>
                </a:solidFill>
                <a:latin typeface="Times New Roman" pitchFamily="18" charset="0"/>
              </a:rPr>
              <a:t>statement in Java:</a:t>
            </a:r>
          </a:p>
          <a:p>
            <a:pPr lvl="2" eaLnBrk="1" hangingPunct="1">
              <a:lnSpc>
                <a:spcPct val="90000"/>
              </a:lnSpc>
              <a:buFont typeface="Wingdings 2" pitchFamily="18" charset="2"/>
              <a:buNone/>
            </a:pPr>
            <a:r>
              <a:rPr lang="en-US" sz="1900" smtClean="0">
                <a:solidFill>
                  <a:srgbClr val="0000FF"/>
                </a:solidFill>
                <a:latin typeface="Lucida Console" pitchFamily="49" charset="0"/>
              </a:rPr>
              <a:t>	if</a:t>
            </a:r>
            <a:r>
              <a:rPr lang="en-US" sz="1900" smtClean="0">
                <a:solidFill>
                  <a:srgbClr val="000000"/>
                </a:solidFill>
                <a:latin typeface="Lucida Console" pitchFamily="49" charset="0"/>
              </a:rPr>
              <a:t> ( grade &gt;= </a:t>
            </a:r>
            <a:r>
              <a:rPr lang="en-US" sz="1900" smtClean="0">
                <a:solidFill>
                  <a:srgbClr val="128AFF"/>
                </a:solidFill>
                <a:latin typeface="Lucida Console" pitchFamily="49" charset="0"/>
              </a:rPr>
              <a:t>60</a:t>
            </a:r>
            <a:r>
              <a:rPr lang="en-US" sz="1900" smtClean="0">
                <a:solidFill>
                  <a:srgbClr val="000000"/>
                </a:solidFill>
                <a:latin typeface="Lucida Console" pitchFamily="49" charset="0"/>
              </a:rPr>
              <a:t> )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"Passed"</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a:t>
            </a:r>
            <a:br>
              <a:rPr lang="en-US" sz="1900" smtClean="0">
                <a:solidFill>
                  <a:srgbClr val="0000FF"/>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"Failed"</a:t>
            </a:r>
            <a:r>
              <a:rPr lang="en-US" sz="1900" smtClean="0">
                <a:solidFill>
                  <a:srgbClr val="000000"/>
                </a:solidFill>
                <a:latin typeface="Lucida Console" pitchFamily="49" charset="0"/>
              </a:rPr>
              <a:t> );</a:t>
            </a:r>
          </a:p>
          <a:p>
            <a:pPr lvl="2" eaLnBrk="1" hangingPunct="1">
              <a:lnSpc>
                <a:spcPct val="90000"/>
              </a:lnSpc>
              <a:buFont typeface="Wingdings 2" pitchFamily="18" charset="2"/>
              <a:buNone/>
            </a:pPr>
            <a:endParaRPr lang="en-US" sz="1900" smtClean="0">
              <a:solidFill>
                <a:srgbClr val="000000"/>
              </a:solidFill>
              <a:latin typeface="Lucida Console" pitchFamily="49" charset="0"/>
            </a:endParaRPr>
          </a:p>
        </p:txBody>
      </p:sp>
      <p:sp>
        <p:nvSpPr>
          <p:cNvPr id="3686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4.6</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a:t>
            </a:r>
            <a:r>
              <a:rPr lang="en-US" dirty="0" smtClean="0">
                <a:solidFill>
                  <a:srgbClr val="3380E6"/>
                </a:solidFill>
                <a:latin typeface="Lucida Console"/>
              </a:rPr>
              <a:t>else</a:t>
            </a:r>
            <a:r>
              <a:rPr lang="en-US" dirty="0" smtClean="0">
                <a:solidFill>
                  <a:srgbClr val="3380E6"/>
                </a:solidFill>
                <a:latin typeface="Arial"/>
              </a:rPr>
              <a:t> Double-Selection Statement (Cont.)</a:t>
            </a:r>
          </a:p>
        </p:txBody>
      </p:sp>
      <p:sp>
        <p:nvSpPr>
          <p:cNvPr id="37891" name="Text Placeholder 2"/>
          <p:cNvSpPr>
            <a:spLocks noGrp="1"/>
          </p:cNvSpPr>
          <p:nvPr>
            <p:ph type="body" idx="1"/>
          </p:nvPr>
        </p:nvSpPr>
        <p:spPr/>
        <p:txBody>
          <a:bodyPr/>
          <a:lstStyle/>
          <a:p>
            <a:pPr eaLnBrk="1" hangingPunct="1">
              <a:lnSpc>
                <a:spcPct val="80000"/>
              </a:lnSpc>
            </a:pPr>
            <a:r>
              <a:rPr lang="en-US" sz="2300" smtClean="0">
                <a:solidFill>
                  <a:srgbClr val="000000"/>
                </a:solidFill>
                <a:latin typeface="Times New Roman" pitchFamily="18" charset="0"/>
              </a:rPr>
              <a:t>Nested </a:t>
            </a:r>
            <a:r>
              <a:rPr lang="en-US" sz="2300" i="1" smtClean="0">
                <a:solidFill>
                  <a:srgbClr val="000000"/>
                </a:solidFill>
                <a:latin typeface="Times New Roman" pitchFamily="18" charset="0"/>
              </a:rPr>
              <a:t>If…else </a:t>
            </a:r>
            <a:r>
              <a:rPr lang="en-US" sz="2300" smtClean="0">
                <a:solidFill>
                  <a:srgbClr val="000000"/>
                </a:solidFill>
                <a:latin typeface="Times New Roman" pitchFamily="18" charset="0"/>
              </a:rPr>
              <a:t>statements in Java</a:t>
            </a:r>
          </a:p>
          <a:p>
            <a:pPr lvl="2" eaLnBrk="1" hangingPunct="1">
              <a:lnSpc>
                <a:spcPct val="80000"/>
              </a:lnSpc>
              <a:buFont typeface="Wingdings 2" pitchFamily="18" charset="2"/>
              <a:buNone/>
            </a:pPr>
            <a:r>
              <a:rPr lang="en-US" sz="1800" smtClean="0">
                <a:solidFill>
                  <a:srgbClr val="0000FF"/>
                </a:solidFill>
                <a:latin typeface="Lucida Console" pitchFamily="49" charset="0"/>
              </a:rPr>
              <a:t>	if</a:t>
            </a:r>
            <a:r>
              <a:rPr lang="en-US" sz="1800" smtClean="0">
                <a:solidFill>
                  <a:srgbClr val="000000"/>
                </a:solidFill>
                <a:latin typeface="Lucida Console" pitchFamily="49" charset="0"/>
              </a:rPr>
              <a:t> ( studentGrade &gt;= </a:t>
            </a:r>
            <a:r>
              <a:rPr lang="en-US" sz="1800" smtClean="0">
                <a:solidFill>
                  <a:srgbClr val="128AFF"/>
                </a:solidFill>
                <a:latin typeface="Lucida Console" pitchFamily="49" charset="0"/>
              </a:rPr>
              <a:t>90</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"A"</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FF"/>
                </a:solidFill>
                <a:latin typeface="Lucida Console" pitchFamily="49" charset="0"/>
              </a:rPr>
              <a:t>else</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studentGrade &gt;= </a:t>
            </a:r>
            <a:r>
              <a:rPr lang="en-US" sz="1800" smtClean="0">
                <a:solidFill>
                  <a:srgbClr val="128AFF"/>
                </a:solidFill>
                <a:latin typeface="Lucida Console" pitchFamily="49" charset="0"/>
              </a:rPr>
              <a:t>80</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"B"</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else</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studentGrade &gt;= </a:t>
            </a:r>
            <a:r>
              <a:rPr lang="en-US" sz="1800" smtClean="0">
                <a:solidFill>
                  <a:srgbClr val="128AFF"/>
                </a:solidFill>
                <a:latin typeface="Lucida Console" pitchFamily="49" charset="0"/>
              </a:rPr>
              <a:t>70</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"C"</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else</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studentGrade &gt;= </a:t>
            </a:r>
            <a:r>
              <a:rPr lang="en-US" sz="1800" smtClean="0">
                <a:solidFill>
                  <a:srgbClr val="128AFF"/>
                </a:solidFill>
                <a:latin typeface="Lucida Console" pitchFamily="49" charset="0"/>
              </a:rPr>
              <a:t>60</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"D"</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else</a:t>
            </a:r>
            <a:br>
              <a:rPr lang="en-US" sz="1800" smtClean="0">
                <a:solidFill>
                  <a:srgbClr val="0000FF"/>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"F"</a:t>
            </a:r>
            <a:r>
              <a:rPr lang="en-US" sz="1800" smtClean="0">
                <a:solidFill>
                  <a:srgbClr val="000000"/>
                </a:solidFill>
                <a:latin typeface="Lucida Console" pitchFamily="49" charset="0"/>
              </a:rPr>
              <a:t> );</a:t>
            </a:r>
          </a:p>
        </p:txBody>
      </p:sp>
      <p:sp>
        <p:nvSpPr>
          <p:cNvPr id="3789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4.6</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a:t>
            </a:r>
            <a:r>
              <a:rPr lang="en-US" dirty="0" smtClean="0">
                <a:solidFill>
                  <a:srgbClr val="3380E6"/>
                </a:solidFill>
                <a:latin typeface="Lucida Console"/>
              </a:rPr>
              <a:t>else</a:t>
            </a:r>
            <a:r>
              <a:rPr lang="en-US" dirty="0" smtClean="0">
                <a:solidFill>
                  <a:srgbClr val="3380E6"/>
                </a:solidFill>
                <a:latin typeface="Arial"/>
              </a:rPr>
              <a:t> Double-Selection Statement (Cont.)</a:t>
            </a:r>
          </a:p>
        </p:txBody>
      </p:sp>
      <p:sp>
        <p:nvSpPr>
          <p:cNvPr id="38915" name="Text Placeholder 2"/>
          <p:cNvSpPr>
            <a:spLocks noGrp="1"/>
          </p:cNvSpPr>
          <p:nvPr>
            <p:ph type="body" idx="1"/>
          </p:nvPr>
        </p:nvSpPr>
        <p:spPr/>
        <p:txBody>
          <a:bodyPr/>
          <a:lstStyle/>
          <a:p>
            <a:pPr eaLnBrk="1" hangingPunct="1">
              <a:lnSpc>
                <a:spcPct val="90000"/>
              </a:lnSpc>
            </a:pPr>
            <a:r>
              <a:rPr lang="en-US" sz="2500" smtClean="0">
                <a:solidFill>
                  <a:srgbClr val="000000"/>
                </a:solidFill>
                <a:latin typeface="Times New Roman" pitchFamily="18" charset="0"/>
              </a:rPr>
              <a:t>A more elegant way to write a nested </a:t>
            </a:r>
            <a:r>
              <a:rPr lang="en-US" sz="2500" smtClean="0">
                <a:solidFill>
                  <a:srgbClr val="000000"/>
                </a:solidFill>
                <a:latin typeface="Lucida Console" pitchFamily="49" charset="0"/>
              </a:rPr>
              <a:t>if</a:t>
            </a:r>
            <a:r>
              <a:rPr lang="en-US" sz="2500" smtClean="0">
                <a:solidFill>
                  <a:srgbClr val="000000"/>
                </a:solidFill>
                <a:latin typeface="Times New Roman" pitchFamily="18" charset="0"/>
              </a:rPr>
              <a:t>…</a:t>
            </a:r>
            <a:r>
              <a:rPr lang="en-US" sz="2500" smtClean="0">
                <a:solidFill>
                  <a:srgbClr val="000000"/>
                </a:solidFill>
                <a:latin typeface="Lucida Console" pitchFamily="49" charset="0"/>
              </a:rPr>
              <a:t>else</a:t>
            </a:r>
            <a:r>
              <a:rPr lang="en-US" sz="2500" smtClean="0">
                <a:solidFill>
                  <a:srgbClr val="000000"/>
                </a:solidFill>
                <a:latin typeface="Times New Roman" pitchFamily="18" charset="0"/>
              </a:rPr>
              <a:t> statement</a:t>
            </a:r>
          </a:p>
          <a:p>
            <a:pPr lvl="2" eaLnBrk="1" hangingPunct="1">
              <a:lnSpc>
                <a:spcPct val="90000"/>
              </a:lnSpc>
              <a:buFont typeface="Wingdings 2" pitchFamily="18" charset="2"/>
              <a:buNone/>
            </a:pPr>
            <a:r>
              <a:rPr lang="en-US" sz="1900" smtClean="0">
                <a:solidFill>
                  <a:srgbClr val="0000FF"/>
                </a:solidFill>
                <a:latin typeface="Lucida Console" pitchFamily="49" charset="0"/>
              </a:rPr>
              <a:t>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90</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"A" </a:t>
            </a: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80</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"B"</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70</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a:t>
            </a:r>
            <a:r>
              <a:rPr lang="en-US" sz="1900" smtClean="0">
                <a:solidFill>
                  <a:srgbClr val="128AFF"/>
                </a:solidFill>
                <a:latin typeface="Lucida Console" pitchFamily="49" charset="0"/>
              </a:rPr>
              <a:t> "C" </a:t>
            </a: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 if</a:t>
            </a:r>
            <a:r>
              <a:rPr lang="en-US" sz="1900" smtClean="0">
                <a:solidFill>
                  <a:srgbClr val="000000"/>
                </a:solidFill>
                <a:latin typeface="Lucida Console" pitchFamily="49" charset="0"/>
              </a:rPr>
              <a:t> ( studentGrade &gt;= </a:t>
            </a:r>
            <a:r>
              <a:rPr lang="en-US" sz="1900" smtClean="0">
                <a:solidFill>
                  <a:srgbClr val="128AFF"/>
                </a:solidFill>
                <a:latin typeface="Lucida Console" pitchFamily="49" charset="0"/>
              </a:rPr>
              <a:t>60</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"D"</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a:t>
            </a:r>
            <a:br>
              <a:rPr lang="en-US" sz="1900" smtClean="0">
                <a:solidFill>
                  <a:srgbClr val="0000FF"/>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"F"</a:t>
            </a:r>
            <a:r>
              <a:rPr lang="en-US" sz="1900" smtClean="0">
                <a:solidFill>
                  <a:srgbClr val="000000"/>
                </a:solidFill>
                <a:latin typeface="Lucida Console" pitchFamily="49" charset="0"/>
              </a:rPr>
              <a:t> );</a:t>
            </a:r>
          </a:p>
          <a:p>
            <a:pPr eaLnBrk="1" hangingPunct="1">
              <a:lnSpc>
                <a:spcPct val="90000"/>
              </a:lnSpc>
            </a:pPr>
            <a:r>
              <a:rPr lang="en-US" sz="2500" smtClean="0">
                <a:solidFill>
                  <a:srgbClr val="000000"/>
                </a:solidFill>
                <a:latin typeface="Times New Roman" pitchFamily="18" charset="0"/>
              </a:rPr>
              <a:t>The two forms are identical except for the spacing and indentation, which the compiler ignores. </a:t>
            </a:r>
          </a:p>
        </p:txBody>
      </p:sp>
      <p:sp>
        <p:nvSpPr>
          <p:cNvPr id="3891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4.6</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a:t>
            </a:r>
            <a:r>
              <a:rPr lang="en-US" dirty="0" smtClean="0">
                <a:solidFill>
                  <a:srgbClr val="3380E6"/>
                </a:solidFill>
                <a:latin typeface="Lucida Console"/>
              </a:rPr>
              <a:t>else</a:t>
            </a:r>
            <a:r>
              <a:rPr lang="en-US" dirty="0" smtClean="0">
                <a:solidFill>
                  <a:srgbClr val="3380E6"/>
                </a:solidFill>
                <a:latin typeface="Arial"/>
              </a:rPr>
              <a:t> Double-Selection Statement (Cont.)</a:t>
            </a:r>
          </a:p>
        </p:txBody>
      </p:sp>
      <p:sp>
        <p:nvSpPr>
          <p:cNvPr id="39939" name="Text Placeholder 2"/>
          <p:cNvSpPr>
            <a:spLocks noGrp="1"/>
          </p:cNvSpPr>
          <p:nvPr>
            <p:ph type="body" idx="1"/>
          </p:nvPr>
        </p:nvSpPr>
        <p:spPr/>
        <p:txBody>
          <a:bodyPr/>
          <a:lstStyle/>
          <a:p>
            <a:pPr eaLnBrk="1" hangingPunct="1">
              <a:lnSpc>
                <a:spcPct val="80000"/>
              </a:lnSpc>
            </a:pPr>
            <a:r>
              <a:rPr lang="en-US" sz="2300" smtClean="0">
                <a:solidFill>
                  <a:srgbClr val="000000"/>
                </a:solidFill>
                <a:latin typeface="Times New Roman" pitchFamily="18" charset="0"/>
              </a:rPr>
              <a:t>The Java compiler always associates an </a:t>
            </a:r>
            <a:r>
              <a:rPr lang="en-US" sz="2300" smtClean="0">
                <a:solidFill>
                  <a:srgbClr val="000000"/>
                </a:solidFill>
                <a:latin typeface="Lucida Console" pitchFamily="49" charset="0"/>
              </a:rPr>
              <a:t>else</a:t>
            </a:r>
            <a:r>
              <a:rPr lang="en-US" sz="2300" smtClean="0">
                <a:solidFill>
                  <a:srgbClr val="000000"/>
                </a:solidFill>
                <a:latin typeface="Times New Roman" pitchFamily="18" charset="0"/>
              </a:rPr>
              <a:t> with the immediately preceding </a:t>
            </a:r>
            <a:r>
              <a:rPr lang="en-US" sz="2300" smtClean="0">
                <a:solidFill>
                  <a:srgbClr val="000000"/>
                </a:solidFill>
                <a:latin typeface="Lucida Console" pitchFamily="49" charset="0"/>
              </a:rPr>
              <a:t>if</a:t>
            </a:r>
            <a:r>
              <a:rPr lang="en-US" sz="2300" smtClean="0">
                <a:solidFill>
                  <a:srgbClr val="000000"/>
                </a:solidFill>
                <a:latin typeface="Times New Roman" pitchFamily="18" charset="0"/>
              </a:rPr>
              <a:t> unless told to do otherwise by the placement of braces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and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t>
            </a:r>
          </a:p>
          <a:p>
            <a:pPr eaLnBrk="1" hangingPunct="1">
              <a:lnSpc>
                <a:spcPct val="80000"/>
              </a:lnSpc>
            </a:pPr>
            <a:r>
              <a:rPr lang="en-US" sz="2300" smtClean="0">
                <a:solidFill>
                  <a:srgbClr val="000000"/>
                </a:solidFill>
                <a:latin typeface="Times New Roman" pitchFamily="18" charset="0"/>
              </a:rPr>
              <a:t>The following code is not what it appears:</a:t>
            </a:r>
          </a:p>
          <a:p>
            <a:pPr lvl="2" eaLnBrk="1" hangingPunct="1">
              <a:lnSpc>
                <a:spcPct val="80000"/>
              </a:lnSpc>
              <a:buFont typeface="Wingdings 2" pitchFamily="18" charset="2"/>
              <a:buNone/>
            </a:pPr>
            <a:r>
              <a:rPr lang="en-US" sz="1800" smtClean="0">
                <a:solidFill>
                  <a:srgbClr val="0000FF"/>
                </a:solidFill>
                <a:latin typeface="Lucida Console" pitchFamily="49" charset="0"/>
              </a:rPr>
              <a:t>	if</a:t>
            </a:r>
            <a:r>
              <a:rPr lang="en-US" sz="1800" smtClean="0">
                <a:solidFill>
                  <a:srgbClr val="000000"/>
                </a:solidFill>
                <a:latin typeface="Lucida Console" pitchFamily="49" charset="0"/>
              </a:rPr>
              <a:t> ( x &gt; </a:t>
            </a:r>
            <a:r>
              <a:rPr lang="en-US" sz="1800" smtClean="0">
                <a:solidFill>
                  <a:srgbClr val="128AFF"/>
                </a:solidFill>
                <a:latin typeface="Lucida Console" pitchFamily="49" charset="0"/>
              </a:rPr>
              <a:t>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y &gt; </a:t>
            </a:r>
            <a:r>
              <a:rPr lang="en-US" sz="1800" smtClean="0">
                <a:solidFill>
                  <a:srgbClr val="128AFF"/>
                </a:solidFill>
                <a:latin typeface="Lucida Console" pitchFamily="49" charset="0"/>
              </a:rPr>
              <a:t>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"x and y are &gt; 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FF"/>
                </a:solidFill>
                <a:latin typeface="Lucida Console" pitchFamily="49" charset="0"/>
              </a:rPr>
              <a:t>else</a:t>
            </a:r>
            <a:br>
              <a:rPr lang="en-US" sz="1800" smtClean="0">
                <a:solidFill>
                  <a:srgbClr val="0000FF"/>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"x is &lt;= 5" </a:t>
            </a:r>
            <a:r>
              <a:rPr lang="en-US" sz="1800" smtClean="0">
                <a:solidFill>
                  <a:srgbClr val="000000"/>
                </a:solidFill>
                <a:latin typeface="Lucida Console" pitchFamily="49" charset="0"/>
              </a:rPr>
              <a:t>);</a:t>
            </a:r>
          </a:p>
          <a:p>
            <a:pPr eaLnBrk="1" hangingPunct="1">
              <a:lnSpc>
                <a:spcPct val="80000"/>
              </a:lnSpc>
            </a:pPr>
            <a:r>
              <a:rPr lang="en-US" sz="2300" smtClean="0">
                <a:solidFill>
                  <a:srgbClr val="000000"/>
                </a:solidFill>
                <a:latin typeface="Times New Roman" pitchFamily="18" charset="0"/>
              </a:rPr>
              <a:t>Beware! This nested </a:t>
            </a:r>
            <a:r>
              <a:rPr lang="en-US" sz="2300" smtClean="0">
                <a:solidFill>
                  <a:srgbClr val="000000"/>
                </a:solidFill>
                <a:latin typeface="Lucida Console" pitchFamily="49" charset="0"/>
              </a:rPr>
              <a:t>if</a:t>
            </a:r>
            <a:r>
              <a:rPr lang="en-US" sz="2300" smtClean="0">
                <a:solidFill>
                  <a:srgbClr val="000000"/>
                </a:solidFill>
                <a:latin typeface="Times New Roman" pitchFamily="18" charset="0"/>
              </a:rPr>
              <a:t>…</a:t>
            </a:r>
            <a:r>
              <a:rPr lang="en-US" sz="2300" smtClean="0">
                <a:solidFill>
                  <a:srgbClr val="000000"/>
                </a:solidFill>
                <a:latin typeface="Lucida Console" pitchFamily="49" charset="0"/>
              </a:rPr>
              <a:t>else</a:t>
            </a:r>
            <a:r>
              <a:rPr lang="en-US" sz="2300" smtClean="0">
                <a:solidFill>
                  <a:srgbClr val="000000"/>
                </a:solidFill>
                <a:latin typeface="Times New Roman" pitchFamily="18" charset="0"/>
              </a:rPr>
              <a:t> statement does not execute as it appears. The compiler actually interprets the statement as </a:t>
            </a:r>
          </a:p>
          <a:p>
            <a:pPr lvl="2" eaLnBrk="1" hangingPunct="1">
              <a:lnSpc>
                <a:spcPct val="80000"/>
              </a:lnSpc>
              <a:buFont typeface="Wingdings 2" pitchFamily="18" charset="2"/>
              <a:buNone/>
            </a:pPr>
            <a:r>
              <a:rPr lang="en-US" sz="1800" smtClean="0">
                <a:solidFill>
                  <a:srgbClr val="0000FF"/>
                </a:solidFill>
                <a:latin typeface="Lucida Console" pitchFamily="49" charset="0"/>
              </a:rPr>
              <a:t>	if</a:t>
            </a:r>
            <a:r>
              <a:rPr lang="en-US" sz="1800" smtClean="0">
                <a:solidFill>
                  <a:srgbClr val="000000"/>
                </a:solidFill>
                <a:latin typeface="Lucida Console" pitchFamily="49" charset="0"/>
              </a:rPr>
              <a:t> ( x &gt; </a:t>
            </a:r>
            <a:r>
              <a:rPr lang="en-US" sz="1800" smtClean="0">
                <a:solidFill>
                  <a:srgbClr val="128AFF"/>
                </a:solidFill>
                <a:latin typeface="Lucida Console" pitchFamily="49" charset="0"/>
              </a:rPr>
              <a:t>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if</a:t>
            </a:r>
            <a:r>
              <a:rPr lang="en-US" sz="1800" smtClean="0">
                <a:solidFill>
                  <a:srgbClr val="000000"/>
                </a:solidFill>
                <a:latin typeface="Lucida Console" pitchFamily="49" charset="0"/>
              </a:rPr>
              <a:t> ( y &gt; </a:t>
            </a:r>
            <a:r>
              <a:rPr lang="en-US" sz="1800" smtClean="0">
                <a:solidFill>
                  <a:srgbClr val="128AFF"/>
                </a:solidFill>
                <a:latin typeface="Lucida Console" pitchFamily="49" charset="0"/>
              </a:rPr>
              <a:t>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"x and y are &gt; 5"</a:t>
            </a:r>
            <a:r>
              <a:rPr lang="en-US" sz="1800" smtClean="0">
                <a:solidFill>
                  <a:srgbClr val="000000"/>
                </a:solidFill>
                <a:latin typeface="Lucida Console" pitchFamily="49" charset="0"/>
              </a:rPr>
              <a:t> );</a:t>
            </a:r>
            <a:br>
              <a:rPr lang="en-US" sz="1800" smtClean="0">
                <a:solidFill>
                  <a:srgbClr val="000000"/>
                </a:solidFill>
                <a:latin typeface="Lucida Console" pitchFamily="49" charset="0"/>
              </a:rPr>
            </a:br>
            <a:r>
              <a:rPr lang="en-US" sz="1800" smtClean="0">
                <a:solidFill>
                  <a:srgbClr val="000000"/>
                </a:solidFill>
                <a:latin typeface="Lucida Console" pitchFamily="49" charset="0"/>
              </a:rPr>
              <a:t>   </a:t>
            </a:r>
            <a:r>
              <a:rPr lang="en-US" sz="1800" smtClean="0">
                <a:solidFill>
                  <a:srgbClr val="0000FF"/>
                </a:solidFill>
                <a:latin typeface="Lucida Console" pitchFamily="49" charset="0"/>
              </a:rPr>
              <a:t>else</a:t>
            </a:r>
            <a:br>
              <a:rPr lang="en-US" sz="1800" smtClean="0">
                <a:solidFill>
                  <a:srgbClr val="0000FF"/>
                </a:solidFill>
                <a:latin typeface="Lucida Console" pitchFamily="49" charset="0"/>
              </a:rPr>
            </a:br>
            <a:r>
              <a:rPr lang="en-US" sz="1800" smtClean="0">
                <a:solidFill>
                  <a:srgbClr val="000000"/>
                </a:solidFill>
                <a:latin typeface="Lucida Console" pitchFamily="49" charset="0"/>
              </a:rPr>
              <a:t>      System.out.println( </a:t>
            </a:r>
            <a:r>
              <a:rPr lang="en-US" sz="1800" smtClean="0">
                <a:solidFill>
                  <a:srgbClr val="128AFF"/>
                </a:solidFill>
                <a:latin typeface="Lucida Console" pitchFamily="49" charset="0"/>
              </a:rPr>
              <a:t>"x is &lt;= 5"</a:t>
            </a:r>
            <a:r>
              <a:rPr lang="en-US" sz="1800" smtClean="0">
                <a:solidFill>
                  <a:srgbClr val="000000"/>
                </a:solidFill>
                <a:latin typeface="Lucida Console" pitchFamily="49" charset="0"/>
              </a:rPr>
              <a:t> );</a:t>
            </a:r>
          </a:p>
        </p:txBody>
      </p:sp>
      <p:sp>
        <p:nvSpPr>
          <p:cNvPr id="3994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4.6</a:t>
            </a:r>
            <a:r>
              <a:rPr lang="en-US" dirty="0" smtClean="0">
                <a:solidFill>
                  <a:srgbClr val="24B5A1"/>
                </a:solidFill>
                <a:latin typeface="Goudy Sans Medium"/>
              </a:rPr>
              <a:t>  </a:t>
            </a:r>
            <a:r>
              <a:rPr lang="en-US" dirty="0" smtClean="0">
                <a:solidFill>
                  <a:srgbClr val="3380E6"/>
                </a:solidFill>
                <a:latin typeface="Lucida Console"/>
              </a:rPr>
              <a:t>if</a:t>
            </a:r>
            <a:r>
              <a:rPr lang="en-US" dirty="0" smtClean="0">
                <a:solidFill>
                  <a:srgbClr val="3380E6"/>
                </a:solidFill>
                <a:latin typeface="Arial"/>
              </a:rPr>
              <a:t>…</a:t>
            </a:r>
            <a:r>
              <a:rPr lang="en-US" dirty="0" smtClean="0">
                <a:solidFill>
                  <a:srgbClr val="3380E6"/>
                </a:solidFill>
                <a:latin typeface="Lucida Console"/>
              </a:rPr>
              <a:t>else</a:t>
            </a:r>
            <a:r>
              <a:rPr lang="en-US" dirty="0" smtClean="0">
                <a:solidFill>
                  <a:srgbClr val="3380E6"/>
                </a:solidFill>
                <a:latin typeface="Arial"/>
              </a:rPr>
              <a:t> Double-Selection Statement (Cont.)</a:t>
            </a:r>
          </a:p>
        </p:txBody>
      </p:sp>
      <p:sp>
        <p:nvSpPr>
          <p:cNvPr id="40963" name="Text Placeholder 2"/>
          <p:cNvSpPr>
            <a:spLocks noGrp="1"/>
          </p:cNvSpPr>
          <p:nvPr>
            <p:ph type="body" idx="1"/>
          </p:nvPr>
        </p:nvSpPr>
        <p:spPr/>
        <p:txBody>
          <a:bodyPr/>
          <a:lstStyle/>
          <a:p>
            <a:pPr eaLnBrk="1" hangingPunct="1">
              <a:lnSpc>
                <a:spcPct val="90000"/>
              </a:lnSpc>
            </a:pPr>
            <a:r>
              <a:rPr lang="en-US" sz="2500" smtClean="0">
                <a:solidFill>
                  <a:srgbClr val="000000"/>
                </a:solidFill>
                <a:latin typeface="Times New Roman" pitchFamily="18" charset="0"/>
              </a:rPr>
              <a:t>To force the nested </a:t>
            </a:r>
            <a:r>
              <a:rPr lang="en-US" sz="2500" smtClean="0">
                <a:solidFill>
                  <a:srgbClr val="000000"/>
                </a:solidFill>
                <a:latin typeface="Lucida Console" pitchFamily="49" charset="0"/>
              </a:rPr>
              <a:t>if</a:t>
            </a:r>
            <a:r>
              <a:rPr lang="en-US" sz="2500" smtClean="0">
                <a:solidFill>
                  <a:srgbClr val="000000"/>
                </a:solidFill>
                <a:latin typeface="Times New Roman" pitchFamily="18" charset="0"/>
              </a:rPr>
              <a:t>…</a:t>
            </a:r>
            <a:r>
              <a:rPr lang="en-US" sz="2500" smtClean="0">
                <a:solidFill>
                  <a:srgbClr val="000000"/>
                </a:solidFill>
                <a:latin typeface="Lucida Console" pitchFamily="49" charset="0"/>
              </a:rPr>
              <a:t>else</a:t>
            </a:r>
            <a:r>
              <a:rPr lang="en-US" sz="2500" smtClean="0">
                <a:solidFill>
                  <a:srgbClr val="000000"/>
                </a:solidFill>
                <a:latin typeface="Times New Roman" pitchFamily="18" charset="0"/>
              </a:rPr>
              <a:t> statement to execute as it was originally intended, we must write it as follows:</a:t>
            </a:r>
          </a:p>
          <a:p>
            <a:pPr lvl="2" eaLnBrk="1" hangingPunct="1">
              <a:lnSpc>
                <a:spcPct val="90000"/>
              </a:lnSpc>
              <a:buFont typeface="Wingdings 2" pitchFamily="18" charset="2"/>
              <a:buNone/>
            </a:pPr>
            <a:r>
              <a:rPr lang="en-US" sz="1900" smtClean="0">
                <a:solidFill>
                  <a:srgbClr val="0000FF"/>
                </a:solidFill>
                <a:latin typeface="Lucida Console" pitchFamily="49" charset="0"/>
              </a:rPr>
              <a:t>	if</a:t>
            </a:r>
            <a:r>
              <a:rPr lang="en-US" sz="1900" smtClean="0">
                <a:solidFill>
                  <a:srgbClr val="000000"/>
                </a:solidFill>
                <a:latin typeface="Lucida Console" pitchFamily="49" charset="0"/>
              </a:rPr>
              <a:t> ( x &gt; </a:t>
            </a:r>
            <a:r>
              <a:rPr lang="en-US" sz="1900" smtClean="0">
                <a:solidFill>
                  <a:srgbClr val="128AFF"/>
                </a:solidFill>
                <a:latin typeface="Lucida Console" pitchFamily="49" charset="0"/>
              </a:rPr>
              <a:t>5</a:t>
            </a:r>
            <a:r>
              <a:rPr lang="en-US" sz="1900" smtClean="0">
                <a:solidFill>
                  <a:srgbClr val="000000"/>
                </a:solidFill>
                <a:latin typeface="Lucida Console" pitchFamily="49" charset="0"/>
              </a:rPr>
              <a:t> )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a:t>
            </a:r>
            <a:r>
              <a:rPr lang="en-US" sz="1900" smtClean="0">
                <a:solidFill>
                  <a:srgbClr val="0000FF"/>
                </a:solidFill>
                <a:latin typeface="Lucida Console" pitchFamily="49" charset="0"/>
              </a:rPr>
              <a:t>if</a:t>
            </a:r>
            <a:r>
              <a:rPr lang="en-US" sz="1900" smtClean="0">
                <a:solidFill>
                  <a:srgbClr val="000000"/>
                </a:solidFill>
                <a:latin typeface="Lucida Console" pitchFamily="49" charset="0"/>
              </a:rPr>
              <a:t> ( y &gt; </a:t>
            </a:r>
            <a:r>
              <a:rPr lang="en-US" sz="1900" smtClean="0">
                <a:solidFill>
                  <a:srgbClr val="128AFF"/>
                </a:solidFill>
                <a:latin typeface="Lucida Console" pitchFamily="49" charset="0"/>
              </a:rPr>
              <a:t>5</a:t>
            </a:r>
            <a:r>
              <a:rPr lang="en-US" sz="1900" smtClean="0">
                <a:solidFill>
                  <a:srgbClr val="000000"/>
                </a:solidFill>
                <a:latin typeface="Lucida Console" pitchFamily="49" charset="0"/>
              </a:rPr>
              <a:t> )</a:t>
            </a:r>
            <a:br>
              <a:rPr lang="en-US" sz="1900" smtClean="0">
                <a:solidFill>
                  <a:srgbClr val="000000"/>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"x and y are &gt; 5" </a:t>
            </a: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00"/>
                </a:solidFill>
                <a:latin typeface="Lucida Console" pitchFamily="49" charset="0"/>
              </a:rPr>
              <a:t>}</a:t>
            </a:r>
            <a:br>
              <a:rPr lang="en-US" sz="1900" smtClean="0">
                <a:solidFill>
                  <a:srgbClr val="000000"/>
                </a:solidFill>
                <a:latin typeface="Lucida Console" pitchFamily="49" charset="0"/>
              </a:rPr>
            </a:br>
            <a:r>
              <a:rPr lang="en-US" sz="1900" smtClean="0">
                <a:solidFill>
                  <a:srgbClr val="0000FF"/>
                </a:solidFill>
                <a:latin typeface="Lucida Console" pitchFamily="49" charset="0"/>
              </a:rPr>
              <a:t>else</a:t>
            </a:r>
            <a:br>
              <a:rPr lang="en-US" sz="1900" smtClean="0">
                <a:solidFill>
                  <a:srgbClr val="0000FF"/>
                </a:solidFill>
                <a:latin typeface="Lucida Console" pitchFamily="49" charset="0"/>
              </a:rPr>
            </a:br>
            <a:r>
              <a:rPr lang="en-US" sz="1900" smtClean="0">
                <a:solidFill>
                  <a:srgbClr val="000000"/>
                </a:solidFill>
                <a:latin typeface="Lucida Console" pitchFamily="49" charset="0"/>
              </a:rPr>
              <a:t>   System.out.println( </a:t>
            </a:r>
            <a:r>
              <a:rPr lang="en-US" sz="1900" smtClean="0">
                <a:solidFill>
                  <a:srgbClr val="128AFF"/>
                </a:solidFill>
                <a:latin typeface="Lucida Console" pitchFamily="49" charset="0"/>
              </a:rPr>
              <a:t>"x is &lt;= 5"</a:t>
            </a:r>
            <a:r>
              <a:rPr lang="en-US" sz="1900" smtClean="0">
                <a:solidFill>
                  <a:srgbClr val="000000"/>
                </a:solidFill>
                <a:latin typeface="Lucida Console" pitchFamily="49" charset="0"/>
              </a:rPr>
              <a:t> );</a:t>
            </a:r>
          </a:p>
          <a:p>
            <a:pPr eaLnBrk="1" hangingPunct="1">
              <a:lnSpc>
                <a:spcPct val="90000"/>
              </a:lnSpc>
            </a:pPr>
            <a:r>
              <a:rPr lang="en-US" sz="2500" smtClean="0">
                <a:solidFill>
                  <a:srgbClr val="000000"/>
                </a:solidFill>
                <a:latin typeface="Times New Roman" pitchFamily="18" charset="0"/>
              </a:rPr>
              <a:t>The braces indicate that the second </a:t>
            </a:r>
            <a:r>
              <a:rPr lang="en-US" sz="2500" smtClean="0">
                <a:solidFill>
                  <a:srgbClr val="000000"/>
                </a:solidFill>
                <a:latin typeface="Lucida Console" pitchFamily="49" charset="0"/>
              </a:rPr>
              <a:t>if</a:t>
            </a:r>
            <a:r>
              <a:rPr lang="en-US" sz="2500" smtClean="0">
                <a:solidFill>
                  <a:srgbClr val="000000"/>
                </a:solidFill>
                <a:latin typeface="Times New Roman" pitchFamily="18" charset="0"/>
              </a:rPr>
              <a:t> is in the body of the first and that the </a:t>
            </a:r>
            <a:r>
              <a:rPr lang="en-US" sz="2500" smtClean="0">
                <a:solidFill>
                  <a:srgbClr val="000000"/>
                </a:solidFill>
                <a:latin typeface="Lucida Console" pitchFamily="49" charset="0"/>
              </a:rPr>
              <a:t>else</a:t>
            </a:r>
            <a:r>
              <a:rPr lang="en-US" sz="2500" smtClean="0">
                <a:solidFill>
                  <a:srgbClr val="000000"/>
                </a:solidFill>
                <a:latin typeface="Times New Roman" pitchFamily="18" charset="0"/>
              </a:rPr>
              <a:t> is associated with the </a:t>
            </a:r>
            <a:r>
              <a:rPr lang="en-US" sz="2500" i="1" smtClean="0">
                <a:solidFill>
                  <a:srgbClr val="000000"/>
                </a:solidFill>
                <a:latin typeface="Times New Roman" pitchFamily="18" charset="0"/>
              </a:rPr>
              <a:t>first </a:t>
            </a:r>
            <a:r>
              <a:rPr lang="en-US" sz="2500" i="1" smtClean="0">
                <a:solidFill>
                  <a:srgbClr val="000000"/>
                </a:solidFill>
                <a:latin typeface="Lucida Console" pitchFamily="49" charset="0"/>
              </a:rPr>
              <a:t>if</a:t>
            </a:r>
            <a:r>
              <a:rPr lang="en-US" sz="2500" i="1" smtClean="0">
                <a:solidFill>
                  <a:srgbClr val="000000"/>
                </a:solidFill>
                <a:latin typeface="Times New Roman" pitchFamily="18" charset="0"/>
              </a:rPr>
              <a:t>.</a:t>
            </a:r>
          </a:p>
        </p:txBody>
      </p:sp>
      <p:sp>
        <p:nvSpPr>
          <p:cNvPr id="4096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2291" name="Text Placeholder 2"/>
          <p:cNvSpPr>
            <a:spLocks noGrp="1"/>
          </p:cNvSpPr>
          <p:nvPr>
            <p:ph type="body" idx="1"/>
          </p:nvPr>
        </p:nvSpPr>
        <p:spPr/>
        <p:txBody>
          <a:bodyPr/>
          <a:lstStyle/>
          <a:p>
            <a:pPr eaLnBrk="1" hangingPunct="1"/>
            <a:r>
              <a:rPr lang="en-US" sz="2500" smtClean="0">
                <a:solidFill>
                  <a:srgbClr val="000000"/>
                </a:solidFill>
                <a:latin typeface="Times New Roman" pitchFamily="18" charset="0"/>
              </a:rPr>
              <a:t>Line Comments in Java</a:t>
            </a:r>
          </a:p>
          <a:p>
            <a:pPr lvl="1" eaLnBrk="1" hangingPunct="1"/>
            <a:r>
              <a:rPr lang="en-US" sz="2100" smtClean="0">
                <a:solidFill>
                  <a:srgbClr val="0000FF"/>
                </a:solidFill>
                <a:latin typeface="LucidaSansTypewriter"/>
              </a:rPr>
              <a:t>//</a:t>
            </a:r>
            <a:r>
              <a:rPr lang="en-US" sz="2100" smtClean="0">
                <a:solidFill>
                  <a:srgbClr val="000000"/>
                </a:solidFill>
                <a:latin typeface="Times New Roman" pitchFamily="18" charset="0"/>
              </a:rPr>
              <a:t> indicates that from that point what follows is a </a:t>
            </a:r>
            <a:r>
              <a:rPr lang="en-US" sz="2100" smtClean="0">
                <a:solidFill>
                  <a:srgbClr val="0000FF"/>
                </a:solidFill>
                <a:latin typeface="Times New Roman" pitchFamily="18" charset="0"/>
              </a:rPr>
              <a:t>comment</a:t>
            </a:r>
            <a:r>
              <a:rPr lang="en-US" sz="2100" smtClean="0">
                <a:solidFill>
                  <a:srgbClr val="000000"/>
                </a:solidFill>
                <a:latin typeface="Times New Roman" pitchFamily="18" charset="0"/>
              </a:rPr>
              <a:t>. </a:t>
            </a:r>
          </a:p>
          <a:p>
            <a:pPr eaLnBrk="1" hangingPunct="1"/>
            <a:r>
              <a:rPr lang="en-US" sz="2500" smtClean="0">
                <a:solidFill>
                  <a:srgbClr val="0000FF"/>
                </a:solidFill>
                <a:latin typeface="Times New Roman" pitchFamily="18" charset="0"/>
              </a:rPr>
              <a:t>Traditional or Block comment</a:t>
            </a:r>
            <a:r>
              <a:rPr lang="en-US" sz="2500" smtClean="0">
                <a:solidFill>
                  <a:srgbClr val="000000"/>
                </a:solidFill>
                <a:latin typeface="Times New Roman" pitchFamily="18" charset="0"/>
              </a:rPr>
              <a:t>, can be spread over several lines as in</a:t>
            </a:r>
          </a:p>
          <a:p>
            <a:pPr lvl="2" eaLnBrk="1" hangingPunct="1">
              <a:buFont typeface="Wingdings 2" pitchFamily="18" charset="2"/>
              <a:buNone/>
            </a:pPr>
            <a:r>
              <a:rPr lang="en-US" sz="1900" smtClean="0">
                <a:solidFill>
                  <a:srgbClr val="00BF00"/>
                </a:solidFill>
                <a:latin typeface="Lucida Console" pitchFamily="49" charset="0"/>
              </a:rPr>
              <a:t>	/* This is a traditional comment. It</a:t>
            </a:r>
            <a:br>
              <a:rPr lang="en-US" sz="1900" smtClean="0">
                <a:solidFill>
                  <a:srgbClr val="00BF00"/>
                </a:solidFill>
                <a:latin typeface="Lucida Console" pitchFamily="49" charset="0"/>
              </a:rPr>
            </a:br>
            <a:r>
              <a:rPr lang="en-US" sz="1900" smtClean="0">
                <a:solidFill>
                  <a:srgbClr val="00BF00"/>
                </a:solidFill>
                <a:latin typeface="Lucida Console" pitchFamily="49" charset="0"/>
              </a:rPr>
              <a:t>   can be split over multiple lines */</a:t>
            </a:r>
          </a:p>
          <a:p>
            <a:pPr lvl="1" eaLnBrk="1" hangingPunct="1"/>
            <a:r>
              <a:rPr lang="en-US" sz="2100" smtClean="0">
                <a:solidFill>
                  <a:srgbClr val="000000"/>
                </a:solidFill>
                <a:latin typeface="Times New Roman" pitchFamily="18" charset="0"/>
              </a:rPr>
              <a:t>This type of comment begins with </a:t>
            </a:r>
            <a:r>
              <a:rPr lang="en-US" sz="2100" smtClean="0">
                <a:solidFill>
                  <a:srgbClr val="0000FF"/>
                </a:solidFill>
                <a:latin typeface="Times New Roman" pitchFamily="18" charset="0"/>
              </a:rPr>
              <a:t>/*</a:t>
            </a:r>
            <a:r>
              <a:rPr lang="en-US" sz="2100" smtClean="0">
                <a:solidFill>
                  <a:srgbClr val="000000"/>
                </a:solidFill>
                <a:latin typeface="Times New Roman" pitchFamily="18" charset="0"/>
              </a:rPr>
              <a:t> and ends with </a:t>
            </a:r>
            <a:r>
              <a:rPr lang="en-US" sz="2100" smtClean="0">
                <a:solidFill>
                  <a:srgbClr val="0000FF"/>
                </a:solidFill>
                <a:latin typeface="Times New Roman" pitchFamily="18" charset="0"/>
              </a:rPr>
              <a:t>*/</a:t>
            </a:r>
            <a:r>
              <a:rPr lang="en-US" sz="2100" smtClean="0">
                <a:solidFill>
                  <a:srgbClr val="000000"/>
                </a:solidFill>
                <a:latin typeface="Times New Roman" pitchFamily="18" charset="0"/>
              </a:rPr>
              <a:t>. </a:t>
            </a:r>
          </a:p>
          <a:p>
            <a:pPr lvl="1" eaLnBrk="1" hangingPunct="1"/>
            <a:r>
              <a:rPr lang="en-US" sz="2100" smtClean="0">
                <a:solidFill>
                  <a:srgbClr val="000000"/>
                </a:solidFill>
                <a:latin typeface="Times New Roman" pitchFamily="18" charset="0"/>
              </a:rPr>
              <a:t>All text between the delimiters is ignored by the compiler. </a:t>
            </a:r>
          </a:p>
        </p:txBody>
      </p:sp>
      <p:sp>
        <p:nvSpPr>
          <p:cNvPr id="1229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24B5A1"/>
                </a:solidFill>
                <a:latin typeface="Arial" pitchFamily="34" charset="0"/>
                <a:cs typeface="Arial" pitchFamily="34" charset="0"/>
              </a:rPr>
              <a:t>4.7</a:t>
            </a:r>
            <a:r>
              <a:rPr lang="en-US" dirty="0" smtClean="0">
                <a:solidFill>
                  <a:srgbClr val="24B5A1"/>
                </a:solidFill>
                <a:latin typeface="Goudy Sans Medium"/>
              </a:rPr>
              <a:t>  </a:t>
            </a:r>
            <a:r>
              <a:rPr lang="en-US" dirty="0" smtClean="0">
                <a:solidFill>
                  <a:srgbClr val="3380E6"/>
                </a:solidFill>
                <a:latin typeface="Lucida Console"/>
              </a:rPr>
              <a:t>while</a:t>
            </a:r>
            <a:r>
              <a:rPr lang="en-US" dirty="0" smtClean="0">
                <a:solidFill>
                  <a:srgbClr val="3380E6"/>
                </a:solidFill>
                <a:latin typeface="Arial"/>
              </a:rPr>
              <a:t> Repetition Statement</a:t>
            </a:r>
          </a:p>
        </p:txBody>
      </p:sp>
      <p:sp>
        <p:nvSpPr>
          <p:cNvPr id="41987" name="Text Placeholder 2"/>
          <p:cNvSpPr>
            <a:spLocks noGrp="1"/>
          </p:cNvSpPr>
          <p:nvPr>
            <p:ph type="body" idx="1"/>
          </p:nvPr>
        </p:nvSpPr>
        <p:spPr/>
        <p:txBody>
          <a:bodyPr/>
          <a:lstStyle/>
          <a:p>
            <a:pPr eaLnBrk="1" hangingPunct="1">
              <a:lnSpc>
                <a:spcPct val="90000"/>
              </a:lnSpc>
            </a:pPr>
            <a:r>
              <a:rPr lang="en-US" sz="2500" dirty="0" smtClean="0">
                <a:solidFill>
                  <a:srgbClr val="000000"/>
                </a:solidFill>
                <a:latin typeface="Times New Roman" pitchFamily="18" charset="0"/>
              </a:rPr>
              <a:t>Syntax</a:t>
            </a:r>
          </a:p>
          <a:p>
            <a:pPr lvl="2" eaLnBrk="1" hangingPunct="1">
              <a:lnSpc>
                <a:spcPct val="90000"/>
              </a:lnSpc>
              <a:buFont typeface="Wingdings 2" pitchFamily="18" charset="2"/>
              <a:buNone/>
            </a:pPr>
            <a:r>
              <a:rPr lang="en-US" sz="1900" dirty="0" smtClean="0">
                <a:solidFill>
                  <a:srgbClr val="0000FF"/>
                </a:solidFill>
                <a:latin typeface="Lucida Console" pitchFamily="49" charset="0"/>
              </a:rPr>
              <a:t>	while</a:t>
            </a:r>
            <a:r>
              <a:rPr lang="en-US" sz="1900" dirty="0" smtClean="0">
                <a:solidFill>
                  <a:srgbClr val="000000"/>
                </a:solidFill>
                <a:latin typeface="Lucida Console" pitchFamily="49" charset="0"/>
              </a:rPr>
              <a:t> ( Boolean condition)</a:t>
            </a:r>
            <a:br>
              <a:rPr lang="en-US" sz="1900" dirty="0" smtClean="0">
                <a:solidFill>
                  <a:srgbClr val="000000"/>
                </a:solidFill>
                <a:latin typeface="Lucida Console" pitchFamily="49" charset="0"/>
              </a:rPr>
            </a:br>
            <a:r>
              <a:rPr lang="en-US" sz="1900" dirty="0" smtClean="0">
                <a:solidFill>
                  <a:srgbClr val="000000"/>
                </a:solidFill>
                <a:latin typeface="Lucida Console" pitchFamily="49" charset="0"/>
              </a:rPr>
              <a:t>   Statements</a:t>
            </a:r>
          </a:p>
          <a:p>
            <a:pPr eaLnBrk="1" hangingPunct="1">
              <a:lnSpc>
                <a:spcPct val="90000"/>
              </a:lnSpc>
            </a:pPr>
            <a:r>
              <a:rPr lang="en-US" sz="2500" dirty="0" smtClean="0">
                <a:solidFill>
                  <a:srgbClr val="000000"/>
                </a:solidFill>
                <a:latin typeface="Times New Roman" pitchFamily="18" charset="0"/>
              </a:rPr>
              <a:t>Example of Java’s </a:t>
            </a:r>
            <a:r>
              <a:rPr lang="en-US" sz="2500" dirty="0" smtClean="0">
                <a:solidFill>
                  <a:srgbClr val="0000FF"/>
                </a:solidFill>
                <a:latin typeface="LucidaSansTypewriter"/>
              </a:rPr>
              <a:t>while</a:t>
            </a:r>
            <a:r>
              <a:rPr lang="en-US" sz="2500" dirty="0" smtClean="0">
                <a:solidFill>
                  <a:srgbClr val="000000"/>
                </a:solidFill>
                <a:latin typeface="Times New Roman" pitchFamily="18" charset="0"/>
              </a:rPr>
              <a:t> </a:t>
            </a:r>
            <a:r>
              <a:rPr lang="en-US" sz="2500" dirty="0" smtClean="0">
                <a:solidFill>
                  <a:srgbClr val="0000FF"/>
                </a:solidFill>
                <a:latin typeface="Times New Roman" pitchFamily="18" charset="0"/>
              </a:rPr>
              <a:t>repetition statement</a:t>
            </a:r>
            <a:r>
              <a:rPr lang="en-US" sz="2500" dirty="0" smtClean="0">
                <a:solidFill>
                  <a:srgbClr val="000000"/>
                </a:solidFill>
                <a:latin typeface="Times New Roman" pitchFamily="18" charset="0"/>
              </a:rPr>
              <a:t>: find the first power of 3 larger than 100. Assume </a:t>
            </a:r>
            <a:r>
              <a:rPr lang="en-US" sz="2500" dirty="0" err="1" smtClean="0">
                <a:solidFill>
                  <a:srgbClr val="000000"/>
                </a:solidFill>
                <a:latin typeface="Lucida Console" pitchFamily="49" charset="0"/>
              </a:rPr>
              <a:t>int</a:t>
            </a:r>
            <a:r>
              <a:rPr lang="en-US" sz="2500" dirty="0" smtClean="0">
                <a:solidFill>
                  <a:srgbClr val="000000"/>
                </a:solidFill>
                <a:latin typeface="Times New Roman" pitchFamily="18" charset="0"/>
              </a:rPr>
              <a:t> variable </a:t>
            </a:r>
            <a:r>
              <a:rPr lang="en-US" sz="2500" dirty="0" smtClean="0">
                <a:solidFill>
                  <a:srgbClr val="000000"/>
                </a:solidFill>
                <a:latin typeface="Lucida Console" pitchFamily="49" charset="0"/>
              </a:rPr>
              <a:t>product</a:t>
            </a:r>
            <a:r>
              <a:rPr lang="en-US" sz="2500" dirty="0" smtClean="0">
                <a:solidFill>
                  <a:srgbClr val="000000"/>
                </a:solidFill>
                <a:latin typeface="Times New Roman" pitchFamily="18" charset="0"/>
              </a:rPr>
              <a:t> is initialized to </a:t>
            </a:r>
            <a:r>
              <a:rPr lang="en-US" sz="2500" dirty="0" smtClean="0">
                <a:solidFill>
                  <a:srgbClr val="000000"/>
                </a:solidFill>
                <a:latin typeface="Lucida Console" pitchFamily="49" charset="0"/>
              </a:rPr>
              <a:t>3</a:t>
            </a:r>
            <a:r>
              <a:rPr lang="en-US" sz="2500" dirty="0" smtClean="0">
                <a:solidFill>
                  <a:srgbClr val="000000"/>
                </a:solidFill>
                <a:latin typeface="Times New Roman" pitchFamily="18" charset="0"/>
              </a:rPr>
              <a:t>. </a:t>
            </a:r>
          </a:p>
          <a:p>
            <a:pPr lvl="2" eaLnBrk="1" hangingPunct="1">
              <a:lnSpc>
                <a:spcPct val="90000"/>
              </a:lnSpc>
              <a:buNone/>
            </a:pPr>
            <a:r>
              <a:rPr lang="en-US" sz="1900" dirty="0" smtClean="0">
                <a:solidFill>
                  <a:srgbClr val="0000FF"/>
                </a:solidFill>
                <a:latin typeface="Lucida Console" pitchFamily="49" charset="0"/>
              </a:rPr>
              <a:t>	while</a:t>
            </a:r>
            <a:r>
              <a:rPr lang="en-US" sz="1900" dirty="0" smtClean="0">
                <a:solidFill>
                  <a:srgbClr val="000000"/>
                </a:solidFill>
                <a:latin typeface="Lucida Console" pitchFamily="49" charset="0"/>
              </a:rPr>
              <a:t> ( product &lt;= </a:t>
            </a:r>
            <a:r>
              <a:rPr lang="en-US" sz="1900" dirty="0" smtClean="0">
                <a:solidFill>
                  <a:srgbClr val="128AFF"/>
                </a:solidFill>
                <a:latin typeface="Lucida Console" pitchFamily="49" charset="0"/>
              </a:rPr>
              <a:t>100</a:t>
            </a:r>
            <a:r>
              <a:rPr lang="en-US" sz="1900" dirty="0" smtClean="0">
                <a:solidFill>
                  <a:srgbClr val="000000"/>
                </a:solidFill>
                <a:latin typeface="Lucida Console" pitchFamily="49" charset="0"/>
              </a:rPr>
              <a:t> )</a:t>
            </a:r>
            <a:br>
              <a:rPr lang="en-US" sz="1900" dirty="0" smtClean="0">
                <a:solidFill>
                  <a:srgbClr val="000000"/>
                </a:solidFill>
                <a:latin typeface="Lucida Console" pitchFamily="49" charset="0"/>
              </a:rPr>
            </a:br>
            <a:r>
              <a:rPr lang="en-US" sz="1900" dirty="0" smtClean="0">
                <a:solidFill>
                  <a:srgbClr val="000000"/>
                </a:solidFill>
                <a:latin typeface="Lucida Console" pitchFamily="49" charset="0"/>
              </a:rPr>
              <a:t>   product = </a:t>
            </a:r>
            <a:r>
              <a:rPr lang="en-US" sz="1900" dirty="0" smtClean="0">
                <a:solidFill>
                  <a:srgbClr val="128AFF"/>
                </a:solidFill>
                <a:latin typeface="Lucida Console" pitchFamily="49" charset="0"/>
              </a:rPr>
              <a:t>3</a:t>
            </a:r>
            <a:r>
              <a:rPr lang="en-US" sz="1900" dirty="0" smtClean="0">
                <a:solidFill>
                  <a:srgbClr val="000000"/>
                </a:solidFill>
                <a:latin typeface="Lucida Console" pitchFamily="49" charset="0"/>
              </a:rPr>
              <a:t> * product;</a:t>
            </a:r>
            <a:endParaRPr lang="en-US" sz="2500" dirty="0" smtClean="0">
              <a:solidFill>
                <a:srgbClr val="000000"/>
              </a:solidFill>
              <a:latin typeface="Times New Roman" pitchFamily="18" charset="0"/>
            </a:endParaRPr>
          </a:p>
          <a:p>
            <a:pPr eaLnBrk="1" hangingPunct="1">
              <a:lnSpc>
                <a:spcPct val="90000"/>
              </a:lnSpc>
            </a:pPr>
            <a:r>
              <a:rPr lang="en-US" sz="2500" dirty="0" smtClean="0">
                <a:solidFill>
                  <a:srgbClr val="000000"/>
                </a:solidFill>
                <a:latin typeface="Times New Roman" pitchFamily="18" charset="0"/>
              </a:rPr>
              <a:t>Program execution continues with the next statement after the </a:t>
            </a:r>
            <a:r>
              <a:rPr lang="en-US" sz="2500" dirty="0" smtClean="0">
                <a:solidFill>
                  <a:srgbClr val="000000"/>
                </a:solidFill>
                <a:latin typeface="Lucida Console" pitchFamily="49" charset="0"/>
              </a:rPr>
              <a:t>while</a:t>
            </a:r>
            <a:r>
              <a:rPr lang="en-US" sz="2500" dirty="0" smtClean="0">
                <a:solidFill>
                  <a:srgbClr val="000000"/>
                </a:solidFill>
                <a:latin typeface="Times New Roman" pitchFamily="18" charset="0"/>
              </a:rPr>
              <a:t> statement.</a:t>
            </a:r>
          </a:p>
          <a:p>
            <a:pPr eaLnBrk="1" hangingPunct="1">
              <a:lnSpc>
                <a:spcPct val="90000"/>
              </a:lnSpc>
            </a:pPr>
            <a:r>
              <a:rPr lang="en-US" sz="2500" dirty="0" smtClean="0">
                <a:solidFill>
                  <a:srgbClr val="000000"/>
                </a:solidFill>
                <a:latin typeface="Times New Roman" pitchFamily="18" charset="0"/>
              </a:rPr>
              <a:t>Same rules for nested commands apply.</a:t>
            </a:r>
          </a:p>
        </p:txBody>
      </p:sp>
      <p:sp>
        <p:nvSpPr>
          <p:cNvPr id="4198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4.11</a:t>
            </a:r>
            <a:r>
              <a:rPr lang="en-US" dirty="0" smtClean="0">
                <a:solidFill>
                  <a:srgbClr val="24B5A1"/>
                </a:solidFill>
                <a:latin typeface="Goudy Sans Medium"/>
              </a:rPr>
              <a:t>  </a:t>
            </a:r>
            <a:r>
              <a:rPr lang="en-US" dirty="0" smtClean="0">
                <a:solidFill>
                  <a:srgbClr val="3380E6"/>
                </a:solidFill>
                <a:latin typeface="Arial"/>
              </a:rPr>
              <a:t>Compound Assignment Operators</a:t>
            </a:r>
          </a:p>
        </p:txBody>
      </p:sp>
      <p:sp>
        <p:nvSpPr>
          <p:cNvPr id="43011" name="Text Placeholder 2"/>
          <p:cNvSpPr>
            <a:spLocks noGrp="1"/>
          </p:cNvSpPr>
          <p:nvPr>
            <p:ph type="body" idx="1"/>
          </p:nvPr>
        </p:nvSpPr>
        <p:spPr/>
        <p:txBody>
          <a:bodyPr/>
          <a:lstStyle/>
          <a:p>
            <a:pPr eaLnBrk="1" hangingPunct="1">
              <a:lnSpc>
                <a:spcPct val="80000"/>
              </a:lnSpc>
            </a:pPr>
            <a:r>
              <a:rPr lang="en-US" sz="2300" smtClean="0">
                <a:solidFill>
                  <a:srgbClr val="0000FF"/>
                </a:solidFill>
                <a:latin typeface="Times New Roman" pitchFamily="18" charset="0"/>
              </a:rPr>
              <a:t>Compound assignment operators</a:t>
            </a:r>
            <a:r>
              <a:rPr lang="en-US" sz="2300" smtClean="0">
                <a:solidFill>
                  <a:srgbClr val="000000"/>
                </a:solidFill>
                <a:latin typeface="Times New Roman" pitchFamily="18" charset="0"/>
              </a:rPr>
              <a:t> abbreviate assignment expressions. </a:t>
            </a:r>
          </a:p>
          <a:p>
            <a:pPr eaLnBrk="1" hangingPunct="1">
              <a:lnSpc>
                <a:spcPct val="80000"/>
              </a:lnSpc>
            </a:pPr>
            <a:r>
              <a:rPr lang="en-US" sz="2300" smtClean="0">
                <a:solidFill>
                  <a:srgbClr val="000000"/>
                </a:solidFill>
                <a:latin typeface="Times New Roman" pitchFamily="18" charset="0"/>
              </a:rPr>
              <a:t>Statements like</a:t>
            </a:r>
            <a:br>
              <a:rPr lang="en-US" sz="2300" smtClean="0">
                <a:solidFill>
                  <a:srgbClr val="000000"/>
                </a:solidFill>
                <a:latin typeface="Times New Roman" pitchFamily="18" charset="0"/>
              </a:rPr>
            </a:br>
            <a:r>
              <a:rPr lang="en-US" sz="1800" smtClean="0">
                <a:solidFill>
                  <a:srgbClr val="000000"/>
                </a:solidFill>
                <a:latin typeface="Times New Roman" pitchFamily="18" charset="0"/>
              </a:rPr>
              <a:t>	</a:t>
            </a:r>
            <a:r>
              <a:rPr lang="en-US" sz="1800" i="1" smtClean="0">
                <a:solidFill>
                  <a:srgbClr val="000000"/>
                </a:solidFill>
                <a:latin typeface="Times New Roman" pitchFamily="18" charset="0"/>
                <a:cs typeface="Times New Roman" pitchFamily="18" charset="0"/>
              </a:rPr>
              <a:t>variable = variable  operator  expression;</a:t>
            </a:r>
            <a:r>
              <a:rPr lang="en-US" sz="2300" i="1" smtClean="0">
                <a:solidFill>
                  <a:srgbClr val="000000"/>
                </a:solidFill>
                <a:latin typeface="Times New Roman" pitchFamily="18" charset="0"/>
              </a:rPr>
              <a:t/>
            </a:r>
            <a:br>
              <a:rPr lang="en-US" sz="2300" i="1" smtClean="0">
                <a:solidFill>
                  <a:srgbClr val="000000"/>
                </a:solidFill>
                <a:latin typeface="Times New Roman" pitchFamily="18" charset="0"/>
              </a:rPr>
            </a:br>
            <a:r>
              <a:rPr lang="en-US" sz="2300" smtClean="0">
                <a:solidFill>
                  <a:srgbClr val="000000"/>
                </a:solidFill>
                <a:latin typeface="Times New Roman" pitchFamily="18" charset="0"/>
              </a:rPr>
              <a:t>where operator is one of the binary operators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or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can be written in the form </a:t>
            </a:r>
          </a:p>
          <a:p>
            <a:pPr lvl="2" eaLnBrk="1" hangingPunct="1">
              <a:lnSpc>
                <a:spcPct val="80000"/>
              </a:lnSpc>
              <a:buFont typeface="Wingdings 2" pitchFamily="18" charset="2"/>
              <a:buNone/>
            </a:pPr>
            <a:r>
              <a:rPr lang="en-US" sz="1800" i="1" smtClean="0">
                <a:solidFill>
                  <a:srgbClr val="000000"/>
                </a:solidFill>
                <a:latin typeface="Times New Roman" pitchFamily="18" charset="0"/>
                <a:cs typeface="Times New Roman" pitchFamily="18" charset="0"/>
              </a:rPr>
              <a:t>	variable  operator=  expression;</a:t>
            </a:r>
          </a:p>
          <a:p>
            <a:pPr eaLnBrk="1" hangingPunct="1">
              <a:lnSpc>
                <a:spcPct val="80000"/>
              </a:lnSpc>
            </a:pPr>
            <a:r>
              <a:rPr lang="en-US" sz="2300" smtClean="0">
                <a:solidFill>
                  <a:srgbClr val="000000"/>
                </a:solidFill>
                <a:latin typeface="Times New Roman" pitchFamily="18" charset="0"/>
              </a:rPr>
              <a:t>Example:</a:t>
            </a:r>
          </a:p>
          <a:p>
            <a:pPr lvl="2" eaLnBrk="1" hangingPunct="1">
              <a:lnSpc>
                <a:spcPct val="80000"/>
              </a:lnSpc>
              <a:buFont typeface="Wingdings 2" pitchFamily="18" charset="2"/>
              <a:buNone/>
            </a:pPr>
            <a:r>
              <a:rPr lang="en-US" sz="1800" smtClean="0">
                <a:solidFill>
                  <a:srgbClr val="000000"/>
                </a:solidFill>
                <a:latin typeface="Lucida Console" pitchFamily="49" charset="0"/>
              </a:rPr>
              <a:t>	c = c + </a:t>
            </a:r>
            <a:r>
              <a:rPr lang="en-US" sz="1800" smtClean="0">
                <a:solidFill>
                  <a:srgbClr val="128AFF"/>
                </a:solidFill>
                <a:latin typeface="Lucida Console" pitchFamily="49" charset="0"/>
              </a:rPr>
              <a:t>3</a:t>
            </a:r>
            <a:r>
              <a:rPr lang="en-US" sz="1800" smtClean="0">
                <a:solidFill>
                  <a:srgbClr val="000000"/>
                </a:solidFill>
                <a:latin typeface="Lucida Console" pitchFamily="49" charset="0"/>
              </a:rPr>
              <a:t>;</a:t>
            </a:r>
          </a:p>
          <a:p>
            <a:pPr eaLnBrk="1" hangingPunct="1">
              <a:lnSpc>
                <a:spcPct val="80000"/>
              </a:lnSpc>
              <a:buFont typeface="Wingdings 3" pitchFamily="18" charset="2"/>
              <a:buNone/>
            </a:pPr>
            <a:r>
              <a:rPr lang="en-US" sz="2300" smtClean="0">
                <a:solidFill>
                  <a:srgbClr val="000000"/>
                </a:solidFill>
                <a:latin typeface="Times New Roman" pitchFamily="18" charset="0"/>
              </a:rPr>
              <a:t>	can be written with the </a:t>
            </a:r>
            <a:r>
              <a:rPr lang="en-US" sz="2300" smtClean="0">
                <a:solidFill>
                  <a:srgbClr val="0000FF"/>
                </a:solidFill>
                <a:latin typeface="Times New Roman" pitchFamily="18" charset="0"/>
              </a:rPr>
              <a:t>addition compound assignment operator</a:t>
            </a:r>
            <a:r>
              <a:rPr lang="en-US" sz="2300" smtClean="0">
                <a:solidFill>
                  <a:srgbClr val="000000"/>
                </a:solidFill>
                <a:latin typeface="Times New Roman" pitchFamily="18" charset="0"/>
              </a:rPr>
              <a:t>, </a:t>
            </a:r>
            <a:r>
              <a:rPr lang="en-US" sz="2300" smtClean="0">
                <a:solidFill>
                  <a:srgbClr val="0000FF"/>
                </a:solidFill>
                <a:latin typeface="LucidaSansTypewriter"/>
              </a:rPr>
              <a:t>+=</a:t>
            </a:r>
            <a:r>
              <a:rPr lang="en-US" sz="2300" smtClean="0">
                <a:solidFill>
                  <a:srgbClr val="000000"/>
                </a:solidFill>
                <a:latin typeface="Times New Roman" pitchFamily="18" charset="0"/>
              </a:rPr>
              <a:t>, as</a:t>
            </a:r>
          </a:p>
          <a:p>
            <a:pPr lvl="2" eaLnBrk="1" hangingPunct="1">
              <a:lnSpc>
                <a:spcPct val="80000"/>
              </a:lnSpc>
              <a:buFont typeface="Wingdings 2" pitchFamily="18" charset="2"/>
              <a:buNone/>
            </a:pPr>
            <a:r>
              <a:rPr lang="en-US" sz="1800" smtClean="0">
                <a:solidFill>
                  <a:srgbClr val="000000"/>
                </a:solidFill>
                <a:latin typeface="Lucida Console" pitchFamily="49" charset="0"/>
              </a:rPr>
              <a:t>	c += </a:t>
            </a:r>
            <a:r>
              <a:rPr lang="en-US" sz="1800" smtClean="0">
                <a:solidFill>
                  <a:srgbClr val="128AFF"/>
                </a:solidFill>
                <a:latin typeface="Lucida Console" pitchFamily="49" charset="0"/>
              </a:rPr>
              <a:t>3</a:t>
            </a:r>
            <a:r>
              <a:rPr lang="en-US" sz="1800" smtClean="0">
                <a:solidFill>
                  <a:srgbClr val="000000"/>
                </a:solidFill>
                <a:latin typeface="Lucida Console" pitchFamily="49" charset="0"/>
              </a:rPr>
              <a:t>;</a:t>
            </a:r>
          </a:p>
          <a:p>
            <a:pPr eaLnBrk="1" hangingPunct="1">
              <a:lnSpc>
                <a:spcPct val="80000"/>
              </a:lnSpc>
            </a:pPr>
            <a:r>
              <a:rPr lang="en-US" sz="2300" smtClean="0">
                <a:solidFill>
                  <a:srgbClr val="000000"/>
                </a:solidFill>
                <a:latin typeface="Times New Roman" pitchFamily="18" charset="0"/>
              </a:rPr>
              <a:t>The </a:t>
            </a:r>
            <a:r>
              <a:rPr lang="en-US" sz="2300" smtClean="0">
                <a:solidFill>
                  <a:srgbClr val="000000"/>
                </a:solidFill>
                <a:latin typeface="Lucida Console" pitchFamily="49" charset="0"/>
              </a:rPr>
              <a:t>+=</a:t>
            </a:r>
            <a:r>
              <a:rPr lang="en-US" sz="2300" smtClean="0">
                <a:solidFill>
                  <a:srgbClr val="000000"/>
                </a:solidFill>
                <a:latin typeface="Times New Roman" pitchFamily="18" charset="0"/>
              </a:rPr>
              <a:t> operator adds the value of the expression on its right to the value of the variable on its left and stores the result in the variable on the left of the operator. </a:t>
            </a:r>
          </a:p>
        </p:txBody>
      </p:sp>
      <p:sp>
        <p:nvSpPr>
          <p:cNvPr id="4301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ch4imageslides_Page_47.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44035"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4.12</a:t>
            </a:r>
            <a:r>
              <a:rPr lang="en-US" dirty="0" smtClean="0">
                <a:solidFill>
                  <a:srgbClr val="24B5A1"/>
                </a:solidFill>
                <a:latin typeface="Goudy Sans Medium"/>
              </a:rPr>
              <a:t>  </a:t>
            </a:r>
            <a:r>
              <a:rPr lang="en-US" dirty="0" smtClean="0">
                <a:solidFill>
                  <a:srgbClr val="3380E6"/>
                </a:solidFill>
                <a:latin typeface="Arial"/>
              </a:rPr>
              <a:t>Increment and Decrement Operators</a:t>
            </a:r>
          </a:p>
        </p:txBody>
      </p:sp>
      <p:sp>
        <p:nvSpPr>
          <p:cNvPr id="45059" name="Text Placeholder 2"/>
          <p:cNvSpPr>
            <a:spLocks noGrp="1"/>
          </p:cNvSpPr>
          <p:nvPr>
            <p:ph type="body" idx="1"/>
          </p:nvPr>
        </p:nvSpPr>
        <p:spPr/>
        <p:txBody>
          <a:bodyPr/>
          <a:lstStyle/>
          <a:p>
            <a:pPr eaLnBrk="1" hangingPunct="1"/>
            <a:r>
              <a:rPr lang="en-US" smtClean="0">
                <a:solidFill>
                  <a:srgbClr val="000000"/>
                </a:solidFill>
                <a:latin typeface="Times New Roman" pitchFamily="18" charset="0"/>
              </a:rPr>
              <a:t>Unary </a:t>
            </a:r>
            <a:r>
              <a:rPr lang="en-US" smtClean="0">
                <a:solidFill>
                  <a:srgbClr val="0000FF"/>
                </a:solidFill>
                <a:latin typeface="Times New Roman" pitchFamily="18" charset="0"/>
              </a:rPr>
              <a:t>increment operator</a:t>
            </a:r>
            <a:r>
              <a:rPr lang="en-US" smtClean="0">
                <a:solidFill>
                  <a:srgbClr val="000000"/>
                </a:solidFill>
                <a:latin typeface="Times New Roman" pitchFamily="18" charset="0"/>
              </a:rPr>
              <a:t>, </a:t>
            </a:r>
            <a:r>
              <a:rPr lang="en-US" smtClean="0">
                <a:solidFill>
                  <a:srgbClr val="0000FF"/>
                </a:solidFill>
                <a:latin typeface="LucidaSansTypewriter"/>
              </a:rPr>
              <a:t>++</a:t>
            </a:r>
            <a:r>
              <a:rPr lang="en-US" smtClean="0">
                <a:solidFill>
                  <a:srgbClr val="000000"/>
                </a:solidFill>
                <a:latin typeface="Times New Roman" pitchFamily="18" charset="0"/>
              </a:rPr>
              <a:t>, adds one to its operand</a:t>
            </a:r>
          </a:p>
          <a:p>
            <a:pPr eaLnBrk="1" hangingPunct="1"/>
            <a:r>
              <a:rPr lang="en-US" smtClean="0">
                <a:solidFill>
                  <a:srgbClr val="000000"/>
                </a:solidFill>
                <a:latin typeface="Times New Roman" pitchFamily="18" charset="0"/>
              </a:rPr>
              <a:t>Unary </a:t>
            </a:r>
            <a:r>
              <a:rPr lang="en-US" smtClean="0">
                <a:solidFill>
                  <a:srgbClr val="0000FF"/>
                </a:solidFill>
                <a:latin typeface="Times New Roman" pitchFamily="18" charset="0"/>
              </a:rPr>
              <a:t>decrement operator</a:t>
            </a:r>
            <a:r>
              <a:rPr lang="en-US" smtClean="0">
                <a:solidFill>
                  <a:srgbClr val="000000"/>
                </a:solidFill>
                <a:latin typeface="Times New Roman" pitchFamily="18" charset="0"/>
              </a:rPr>
              <a:t>, </a:t>
            </a:r>
            <a:r>
              <a:rPr lang="en-US" smtClean="0">
                <a:solidFill>
                  <a:srgbClr val="0000FF"/>
                </a:solidFill>
                <a:latin typeface="LucidaSansTypewriter"/>
              </a:rPr>
              <a:t>--</a:t>
            </a:r>
            <a:r>
              <a:rPr lang="en-US" smtClean="0">
                <a:solidFill>
                  <a:srgbClr val="000000"/>
                </a:solidFill>
                <a:latin typeface="Times New Roman" pitchFamily="18" charset="0"/>
              </a:rPr>
              <a:t>, subtracts one from its operand</a:t>
            </a:r>
          </a:p>
          <a:p>
            <a:pPr eaLnBrk="1" hangingPunct="1"/>
            <a:r>
              <a:rPr lang="en-US" smtClean="0">
                <a:solidFill>
                  <a:srgbClr val="000000"/>
                </a:solidFill>
                <a:latin typeface="Times New Roman" pitchFamily="18" charset="0"/>
              </a:rPr>
              <a:t>An increment or decrement operator that is prefixed to (placed before) a variable is referred to as the </a:t>
            </a:r>
            <a:r>
              <a:rPr lang="en-US" smtClean="0">
                <a:solidFill>
                  <a:srgbClr val="0000FF"/>
                </a:solidFill>
                <a:latin typeface="Times New Roman" pitchFamily="18" charset="0"/>
              </a:rPr>
              <a:t>prefix increment</a:t>
            </a:r>
            <a:r>
              <a:rPr lang="en-US" smtClean="0">
                <a:solidFill>
                  <a:srgbClr val="000000"/>
                </a:solidFill>
                <a:latin typeface="Times New Roman" pitchFamily="18" charset="0"/>
              </a:rPr>
              <a:t> or </a:t>
            </a:r>
            <a:r>
              <a:rPr lang="en-US" smtClean="0">
                <a:solidFill>
                  <a:srgbClr val="0000FF"/>
                </a:solidFill>
                <a:latin typeface="Times New Roman" pitchFamily="18" charset="0"/>
              </a:rPr>
              <a:t>prefix decrement operator</a:t>
            </a:r>
            <a:r>
              <a:rPr lang="en-US" smtClean="0">
                <a:solidFill>
                  <a:srgbClr val="000000"/>
                </a:solidFill>
                <a:latin typeface="Times New Roman" pitchFamily="18" charset="0"/>
              </a:rPr>
              <a:t>, respectively. </a:t>
            </a:r>
          </a:p>
          <a:p>
            <a:pPr eaLnBrk="1" hangingPunct="1"/>
            <a:r>
              <a:rPr lang="en-US" smtClean="0">
                <a:solidFill>
                  <a:srgbClr val="000000"/>
                </a:solidFill>
                <a:latin typeface="Times New Roman" pitchFamily="18" charset="0"/>
              </a:rPr>
              <a:t>An increment or decrement operator that is postfixed to (placed after) a variable is referred to as the </a:t>
            </a:r>
            <a:r>
              <a:rPr lang="en-US" smtClean="0">
                <a:solidFill>
                  <a:srgbClr val="0000FF"/>
                </a:solidFill>
                <a:latin typeface="Times New Roman" pitchFamily="18" charset="0"/>
              </a:rPr>
              <a:t>postfix increment</a:t>
            </a:r>
            <a:r>
              <a:rPr lang="en-US" smtClean="0">
                <a:solidFill>
                  <a:srgbClr val="000000"/>
                </a:solidFill>
                <a:latin typeface="Times New Roman" pitchFamily="18" charset="0"/>
              </a:rPr>
              <a:t> or </a:t>
            </a:r>
            <a:r>
              <a:rPr lang="en-US" smtClean="0">
                <a:solidFill>
                  <a:srgbClr val="0000FF"/>
                </a:solidFill>
                <a:latin typeface="Times New Roman" pitchFamily="18" charset="0"/>
              </a:rPr>
              <a:t>postfix decrement operator</a:t>
            </a:r>
            <a:r>
              <a:rPr lang="en-US" smtClean="0">
                <a:solidFill>
                  <a:srgbClr val="000000"/>
                </a:solidFill>
                <a:latin typeface="Times New Roman" pitchFamily="18" charset="0"/>
              </a:rPr>
              <a:t>, respectively.</a:t>
            </a:r>
          </a:p>
        </p:txBody>
      </p:sp>
      <p:sp>
        <p:nvSpPr>
          <p:cNvPr id="4506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ch4imageslides_Page_48.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4608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24B5A1"/>
                </a:solidFill>
                <a:latin typeface="Arial" pitchFamily="34" charset="0"/>
                <a:cs typeface="Arial" pitchFamily="34" charset="0"/>
              </a:rPr>
              <a:t>4.13</a:t>
            </a:r>
            <a:r>
              <a:rPr lang="en-US" dirty="0" smtClean="0">
                <a:solidFill>
                  <a:srgbClr val="24B5A1"/>
                </a:solidFill>
                <a:latin typeface="Goudy Sans Medium"/>
              </a:rPr>
              <a:t>  </a:t>
            </a:r>
            <a:r>
              <a:rPr lang="en-US" dirty="0" smtClean="0">
                <a:solidFill>
                  <a:srgbClr val="3380E6"/>
                </a:solidFill>
                <a:latin typeface="Arial"/>
              </a:rPr>
              <a:t>Primitive Types</a:t>
            </a:r>
          </a:p>
        </p:txBody>
      </p:sp>
      <p:sp>
        <p:nvSpPr>
          <p:cNvPr id="47107" name="Text Placeholder 2"/>
          <p:cNvSpPr>
            <a:spLocks noGrp="1"/>
          </p:cNvSpPr>
          <p:nvPr>
            <p:ph type="body" idx="1"/>
          </p:nvPr>
        </p:nvSpPr>
        <p:spPr/>
        <p:txBody>
          <a:bodyPr/>
          <a:lstStyle/>
          <a:p>
            <a:pPr eaLnBrk="1" hangingPunct="1">
              <a:lnSpc>
                <a:spcPct val="90000"/>
              </a:lnSpc>
            </a:pPr>
            <a:r>
              <a:rPr lang="en-US" dirty="0" smtClean="0">
                <a:solidFill>
                  <a:srgbClr val="000000"/>
                </a:solidFill>
                <a:latin typeface="Times New Roman" pitchFamily="18" charset="0"/>
              </a:rPr>
              <a:t>Java requires all variables to have a type. </a:t>
            </a:r>
          </a:p>
          <a:p>
            <a:pPr lvl="1" eaLnBrk="1" hangingPunct="1">
              <a:lnSpc>
                <a:spcPct val="90000"/>
              </a:lnSpc>
            </a:pPr>
            <a:r>
              <a:rPr lang="en-US" dirty="0" smtClean="0">
                <a:solidFill>
                  <a:srgbClr val="000000"/>
                </a:solidFill>
                <a:latin typeface="Times New Roman" pitchFamily="18" charset="0"/>
              </a:rPr>
              <a:t>Java is a </a:t>
            </a:r>
            <a:r>
              <a:rPr lang="en-US" dirty="0" smtClean="0">
                <a:solidFill>
                  <a:srgbClr val="0000FF"/>
                </a:solidFill>
                <a:latin typeface="Times New Roman" pitchFamily="18" charset="0"/>
              </a:rPr>
              <a:t>strongly typed language</a:t>
            </a:r>
            <a:r>
              <a:rPr lang="en-US" dirty="0" smtClean="0">
                <a:solidFill>
                  <a:srgbClr val="000000"/>
                </a:solidFill>
                <a:latin typeface="Times New Roman" pitchFamily="18" charset="0"/>
              </a:rPr>
              <a:t>. </a:t>
            </a:r>
          </a:p>
          <a:p>
            <a:pPr eaLnBrk="1" hangingPunct="1">
              <a:lnSpc>
                <a:spcPct val="90000"/>
              </a:lnSpc>
            </a:pPr>
            <a:r>
              <a:rPr lang="en-US" dirty="0" smtClean="0">
                <a:solidFill>
                  <a:srgbClr val="000000"/>
                </a:solidFill>
                <a:latin typeface="Times New Roman" pitchFamily="18" charset="0"/>
              </a:rPr>
              <a:t>Primitive types in Java are portable across all platforms.</a:t>
            </a:r>
          </a:p>
          <a:p>
            <a:pPr eaLnBrk="1" hangingPunct="1">
              <a:lnSpc>
                <a:spcPct val="90000"/>
              </a:lnSpc>
            </a:pPr>
            <a:r>
              <a:rPr lang="en-US" dirty="0" smtClean="0">
                <a:solidFill>
                  <a:srgbClr val="000000"/>
                </a:solidFill>
                <a:latin typeface="Times New Roman" pitchFamily="18" charset="0"/>
              </a:rPr>
              <a:t>Instance variables of types </a:t>
            </a:r>
            <a:r>
              <a:rPr lang="en-US" dirty="0" smtClean="0">
                <a:solidFill>
                  <a:srgbClr val="000000"/>
                </a:solidFill>
                <a:latin typeface="Lucida Console" pitchFamily="49" charset="0"/>
              </a:rPr>
              <a:t>char</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byte</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short</a:t>
            </a:r>
            <a:r>
              <a:rPr lang="en-US" dirty="0" smtClean="0">
                <a:solidFill>
                  <a:srgbClr val="000000"/>
                </a:solidFill>
                <a:latin typeface="Times New Roman" pitchFamily="18" charset="0"/>
              </a:rPr>
              <a:t>, </a:t>
            </a:r>
            <a:r>
              <a:rPr lang="en-US" dirty="0" err="1" smtClean="0">
                <a:solidFill>
                  <a:srgbClr val="000000"/>
                </a:solidFill>
                <a:latin typeface="Lucida Console" pitchFamily="49" charset="0"/>
              </a:rPr>
              <a:t>int</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long</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float</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double</a:t>
            </a:r>
            <a:r>
              <a:rPr lang="en-US" dirty="0" smtClean="0">
                <a:solidFill>
                  <a:srgbClr val="000000"/>
                </a:solidFill>
                <a:latin typeface="Times New Roman" pitchFamily="18" charset="0"/>
              </a:rPr>
              <a:t> are all given the value </a:t>
            </a:r>
            <a:r>
              <a:rPr lang="en-US" dirty="0" smtClean="0">
                <a:solidFill>
                  <a:srgbClr val="000000"/>
                </a:solidFill>
                <a:latin typeface="Lucida Console" pitchFamily="49" charset="0"/>
              </a:rPr>
              <a:t>0</a:t>
            </a:r>
            <a:r>
              <a:rPr lang="en-US" dirty="0" smtClean="0">
                <a:solidFill>
                  <a:srgbClr val="000000"/>
                </a:solidFill>
                <a:latin typeface="Times New Roman" pitchFamily="18" charset="0"/>
              </a:rPr>
              <a:t> by default. Instance variables of type </a:t>
            </a:r>
            <a:r>
              <a:rPr lang="en-US" dirty="0" err="1" smtClean="0">
                <a:solidFill>
                  <a:srgbClr val="000000"/>
                </a:solidFill>
                <a:latin typeface="Lucida Console" pitchFamily="49" charset="0"/>
              </a:rPr>
              <a:t>boolean</a:t>
            </a:r>
            <a:r>
              <a:rPr lang="en-US" dirty="0" smtClean="0">
                <a:solidFill>
                  <a:srgbClr val="000000"/>
                </a:solidFill>
                <a:latin typeface="Times New Roman" pitchFamily="18" charset="0"/>
              </a:rPr>
              <a:t> are given the value </a:t>
            </a:r>
            <a:r>
              <a:rPr lang="en-US" dirty="0" smtClean="0">
                <a:solidFill>
                  <a:srgbClr val="000000"/>
                </a:solidFill>
                <a:latin typeface="Lucida Console" pitchFamily="49" charset="0"/>
              </a:rPr>
              <a:t>false</a:t>
            </a:r>
            <a:r>
              <a:rPr lang="en-US" dirty="0" smtClean="0">
                <a:solidFill>
                  <a:srgbClr val="000000"/>
                </a:solidFill>
                <a:latin typeface="Times New Roman" pitchFamily="18" charset="0"/>
              </a:rPr>
              <a:t> by default. </a:t>
            </a:r>
          </a:p>
          <a:p>
            <a:pPr eaLnBrk="1" hangingPunct="1">
              <a:lnSpc>
                <a:spcPct val="90000"/>
              </a:lnSpc>
            </a:pPr>
            <a:r>
              <a:rPr lang="en-US" dirty="0" smtClean="0">
                <a:solidFill>
                  <a:srgbClr val="000000"/>
                </a:solidFill>
                <a:latin typeface="Times New Roman" pitchFamily="18" charset="0"/>
              </a:rPr>
              <a:t>Reference-type instance variables are initialized by default to the value </a:t>
            </a:r>
            <a:r>
              <a:rPr lang="en-US" dirty="0" smtClean="0">
                <a:solidFill>
                  <a:srgbClr val="000000"/>
                </a:solidFill>
                <a:latin typeface="Lucida Console" pitchFamily="49" charset="0"/>
              </a:rPr>
              <a:t>null</a:t>
            </a:r>
            <a:r>
              <a:rPr lang="en-US" dirty="0" smtClean="0">
                <a:solidFill>
                  <a:srgbClr val="000000"/>
                </a:solidFill>
                <a:latin typeface="Times New Roman" pitchFamily="18" charset="0"/>
              </a:rPr>
              <a:t>.</a:t>
            </a:r>
          </a:p>
        </p:txBody>
      </p:sp>
      <p:sp>
        <p:nvSpPr>
          <p:cNvPr id="4710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24B5A1"/>
                </a:solidFill>
                <a:latin typeface="Arial"/>
              </a:rPr>
              <a:t>5.3  </a:t>
            </a:r>
            <a:r>
              <a:rPr lang="en-US" dirty="0" smtClean="0">
                <a:solidFill>
                  <a:srgbClr val="3380E6"/>
                </a:solidFill>
                <a:latin typeface="Lucida Console"/>
              </a:rPr>
              <a:t>for</a:t>
            </a:r>
            <a:r>
              <a:rPr lang="en-US" dirty="0" smtClean="0">
                <a:solidFill>
                  <a:srgbClr val="3380E6"/>
                </a:solidFill>
                <a:latin typeface="Arial"/>
              </a:rPr>
              <a:t> Repetition Statement</a:t>
            </a:r>
          </a:p>
        </p:txBody>
      </p:sp>
      <p:sp>
        <p:nvSpPr>
          <p:cNvPr id="48131" name="Text Placeholder 2"/>
          <p:cNvSpPr>
            <a:spLocks noGrp="1"/>
          </p:cNvSpPr>
          <p:nvPr>
            <p:ph type="body" idx="1"/>
          </p:nvPr>
        </p:nvSpPr>
        <p:spPr/>
        <p:txBody>
          <a:bodyPr/>
          <a:lstStyle/>
          <a:p>
            <a:pPr eaLnBrk="1" hangingPunct="1"/>
            <a:r>
              <a:rPr lang="en-US" dirty="0" smtClean="0">
                <a:solidFill>
                  <a:srgbClr val="0000FF"/>
                </a:solidFill>
                <a:latin typeface="LucidaSansTypewriter"/>
              </a:rPr>
              <a:t>for</a:t>
            </a:r>
            <a:r>
              <a:rPr lang="en-US" b="1" dirty="0" smtClean="0">
                <a:solidFill>
                  <a:srgbClr val="0000FF"/>
                </a:solidFill>
                <a:latin typeface="Times New Roman" pitchFamily="18" charset="0"/>
                <a:cs typeface="Times New Roman" pitchFamily="18" charset="0"/>
              </a:rPr>
              <a:t> repetition statement</a:t>
            </a:r>
          </a:p>
          <a:p>
            <a:pPr lvl="1" eaLnBrk="1" hangingPunct="1"/>
            <a:r>
              <a:rPr lang="en-US" dirty="0" smtClean="0">
                <a:solidFill>
                  <a:srgbClr val="000000"/>
                </a:solidFill>
                <a:latin typeface="Times New Roman" pitchFamily="18" charset="0"/>
              </a:rPr>
              <a:t>Specifies the counter-controlled-repetition details in a single line of code. </a:t>
            </a:r>
          </a:p>
        </p:txBody>
      </p:sp>
      <p:sp>
        <p:nvSpPr>
          <p:cNvPr id="4813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pic>
        <p:nvPicPr>
          <p:cNvPr id="48133" name="Picture 2"/>
          <p:cNvPicPr>
            <a:picLocks noChangeAspect="1" noChangeArrowheads="1"/>
          </p:cNvPicPr>
          <p:nvPr/>
        </p:nvPicPr>
        <p:blipFill>
          <a:blip r:embed="rId3" cstate="print"/>
          <a:srcRect/>
          <a:stretch>
            <a:fillRect/>
          </a:stretch>
        </p:blipFill>
        <p:spPr bwMode="auto">
          <a:xfrm>
            <a:off x="685800" y="2667000"/>
            <a:ext cx="7856538" cy="2743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5.3  </a:t>
            </a:r>
            <a:r>
              <a:rPr lang="en-US" smtClean="0">
                <a:solidFill>
                  <a:srgbClr val="3380E6"/>
                </a:solidFill>
                <a:latin typeface="Lucida Console"/>
              </a:rPr>
              <a:t>for</a:t>
            </a:r>
            <a:r>
              <a:rPr lang="en-US" smtClean="0">
                <a:solidFill>
                  <a:srgbClr val="3380E6"/>
                </a:solidFill>
                <a:latin typeface="Arial"/>
              </a:rPr>
              <a:t> Repetition Statement (Cont.)</a:t>
            </a:r>
          </a:p>
        </p:txBody>
      </p:sp>
      <p:sp>
        <p:nvSpPr>
          <p:cNvPr id="49155" name="Text Placeholder 2"/>
          <p:cNvSpPr>
            <a:spLocks noGrp="1"/>
          </p:cNvSpPr>
          <p:nvPr>
            <p:ph type="body" idx="1"/>
          </p:nvPr>
        </p:nvSpPr>
        <p:spPr/>
        <p:txBody>
          <a:bodyPr/>
          <a:lstStyle/>
          <a:p>
            <a:pPr eaLnBrk="1" hangingPunct="1">
              <a:lnSpc>
                <a:spcPct val="90000"/>
              </a:lnSpc>
            </a:pPr>
            <a:r>
              <a:rPr lang="en-US" sz="2300" smtClean="0">
                <a:solidFill>
                  <a:srgbClr val="000000"/>
                </a:solidFill>
                <a:latin typeface="Times New Roman" pitchFamily="18" charset="0"/>
              </a:rPr>
              <a:t>When the </a:t>
            </a:r>
            <a:r>
              <a:rPr lang="en-US" sz="2300" smtClean="0">
                <a:solidFill>
                  <a:srgbClr val="000000"/>
                </a:solidFill>
                <a:latin typeface="Lucida Console" pitchFamily="49" charset="0"/>
              </a:rPr>
              <a:t>for</a:t>
            </a:r>
            <a:r>
              <a:rPr lang="en-US" sz="2300" smtClean="0">
                <a:solidFill>
                  <a:srgbClr val="000000"/>
                </a:solidFill>
                <a:latin typeface="Times New Roman" pitchFamily="18" charset="0"/>
              </a:rPr>
              <a:t> statement begins executing, the control variable is declared and initialized.</a:t>
            </a:r>
          </a:p>
          <a:p>
            <a:pPr eaLnBrk="1" hangingPunct="1">
              <a:lnSpc>
                <a:spcPct val="90000"/>
              </a:lnSpc>
            </a:pPr>
            <a:r>
              <a:rPr lang="en-US" sz="2300" smtClean="0">
                <a:solidFill>
                  <a:srgbClr val="000000"/>
                </a:solidFill>
                <a:latin typeface="Times New Roman" pitchFamily="18" charset="0"/>
              </a:rPr>
              <a:t>Next, the program checks the loop-continuation condition, which is between the two required semicolons. </a:t>
            </a:r>
          </a:p>
          <a:p>
            <a:pPr eaLnBrk="1" hangingPunct="1">
              <a:lnSpc>
                <a:spcPct val="90000"/>
              </a:lnSpc>
            </a:pPr>
            <a:r>
              <a:rPr lang="en-US" sz="2300" smtClean="0">
                <a:solidFill>
                  <a:srgbClr val="000000"/>
                </a:solidFill>
                <a:latin typeface="Times New Roman" pitchFamily="18" charset="0"/>
              </a:rPr>
              <a:t>If the condition initially is true, the body statement executes. </a:t>
            </a:r>
          </a:p>
          <a:p>
            <a:pPr eaLnBrk="1" hangingPunct="1">
              <a:lnSpc>
                <a:spcPct val="90000"/>
              </a:lnSpc>
            </a:pPr>
            <a:r>
              <a:rPr lang="en-US" sz="2300" smtClean="0">
                <a:solidFill>
                  <a:srgbClr val="000000"/>
                </a:solidFill>
                <a:latin typeface="Times New Roman" pitchFamily="18" charset="0"/>
              </a:rPr>
              <a:t>After executing the loop’s body, the program increments the control variable in the increment expression, which appears to the right of the second semicolon. </a:t>
            </a:r>
          </a:p>
          <a:p>
            <a:pPr eaLnBrk="1" hangingPunct="1">
              <a:lnSpc>
                <a:spcPct val="90000"/>
              </a:lnSpc>
            </a:pPr>
            <a:r>
              <a:rPr lang="en-US" sz="2300" smtClean="0">
                <a:solidFill>
                  <a:srgbClr val="000000"/>
                </a:solidFill>
                <a:latin typeface="Times New Roman" pitchFamily="18" charset="0"/>
              </a:rPr>
              <a:t>Then the loop-continuation test is performed again to determine whether the program should continue with the next iteration of the loop. </a:t>
            </a:r>
          </a:p>
        </p:txBody>
      </p:sp>
      <p:sp>
        <p:nvSpPr>
          <p:cNvPr id="4915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5.5  </a:t>
            </a:r>
            <a:r>
              <a:rPr lang="en-US" smtClean="0">
                <a:solidFill>
                  <a:srgbClr val="3380E6"/>
                </a:solidFill>
                <a:latin typeface="Lucida Console"/>
              </a:rPr>
              <a:t>do</a:t>
            </a:r>
            <a:r>
              <a:rPr lang="en-US" smtClean="0">
                <a:solidFill>
                  <a:srgbClr val="3380E6"/>
                </a:solidFill>
                <a:latin typeface="Arial"/>
              </a:rPr>
              <a:t>…</a:t>
            </a:r>
            <a:r>
              <a:rPr lang="en-US" smtClean="0">
                <a:solidFill>
                  <a:srgbClr val="3380E6"/>
                </a:solidFill>
                <a:latin typeface="Lucida Console"/>
              </a:rPr>
              <a:t>while</a:t>
            </a:r>
            <a:r>
              <a:rPr lang="en-US" smtClean="0">
                <a:solidFill>
                  <a:srgbClr val="3380E6"/>
                </a:solidFill>
                <a:latin typeface="Arial"/>
              </a:rPr>
              <a:t> Repetition Statement</a:t>
            </a:r>
          </a:p>
        </p:txBody>
      </p:sp>
      <p:sp>
        <p:nvSpPr>
          <p:cNvPr id="50179" name="Text Placeholder 2"/>
          <p:cNvSpPr>
            <a:spLocks noGrp="1"/>
          </p:cNvSpPr>
          <p:nvPr>
            <p:ph type="body" idx="1"/>
          </p:nvPr>
        </p:nvSpPr>
        <p:spPr>
          <a:xfrm>
            <a:off x="457200" y="1219200"/>
            <a:ext cx="8229600" cy="4876800"/>
          </a:xfrm>
        </p:spPr>
        <p:txBody>
          <a:bodyPr/>
          <a:lstStyle/>
          <a:p>
            <a:pPr eaLnBrk="1" hangingPunct="1">
              <a:lnSpc>
                <a:spcPct val="90000"/>
              </a:lnSpc>
            </a:pPr>
            <a:r>
              <a:rPr lang="en-US" smtClean="0">
                <a:solidFill>
                  <a:srgbClr val="000000"/>
                </a:solidFill>
                <a:latin typeface="Times New Roman" pitchFamily="18" charset="0"/>
              </a:rPr>
              <a:t>The </a:t>
            </a:r>
            <a:r>
              <a:rPr lang="en-US" smtClean="0">
                <a:solidFill>
                  <a:srgbClr val="0000FF"/>
                </a:solidFill>
                <a:latin typeface="LucidaSansTypewriter"/>
              </a:rPr>
              <a:t>do</a:t>
            </a:r>
            <a:r>
              <a:rPr lang="en-US" smtClean="0">
                <a:solidFill>
                  <a:srgbClr val="0000FF"/>
                </a:solidFill>
                <a:latin typeface="AGaramond Bold"/>
              </a:rPr>
              <a:t>…</a:t>
            </a:r>
            <a:r>
              <a:rPr lang="en-US" smtClean="0">
                <a:solidFill>
                  <a:srgbClr val="0000FF"/>
                </a:solidFill>
                <a:latin typeface="LucidaSansTypewriter"/>
              </a:rPr>
              <a:t>while</a:t>
            </a:r>
            <a:r>
              <a:rPr lang="en-US" b="1" smtClean="0">
                <a:solidFill>
                  <a:srgbClr val="0000FF"/>
                </a:solidFill>
                <a:latin typeface="Times New Roman" pitchFamily="18" charset="0"/>
                <a:cs typeface="Times New Roman" pitchFamily="18" charset="0"/>
              </a:rPr>
              <a:t> repetition statement</a:t>
            </a:r>
            <a:r>
              <a:rPr lang="en-US" smtClean="0">
                <a:solidFill>
                  <a:srgbClr val="000000"/>
                </a:solidFill>
                <a:latin typeface="Times New Roman" pitchFamily="18" charset="0"/>
                <a:cs typeface="Times New Roman" pitchFamily="18" charset="0"/>
              </a:rPr>
              <a:t> is similar to the </a:t>
            </a:r>
            <a:r>
              <a:rPr lang="en-US" smtClean="0">
                <a:solidFill>
                  <a:srgbClr val="000000"/>
                </a:solidFill>
                <a:latin typeface="Lucida Console" pitchFamily="49" charset="0"/>
              </a:rPr>
              <a:t>while</a:t>
            </a:r>
            <a:r>
              <a:rPr lang="en-US" smtClean="0">
                <a:solidFill>
                  <a:srgbClr val="000000"/>
                </a:solidFill>
                <a:latin typeface="Times New Roman" pitchFamily="18" charset="0"/>
                <a:cs typeface="Times New Roman" pitchFamily="18" charset="0"/>
              </a:rPr>
              <a:t> statement. </a:t>
            </a:r>
          </a:p>
          <a:p>
            <a:pPr eaLnBrk="1" hangingPunct="1">
              <a:lnSpc>
                <a:spcPct val="90000"/>
              </a:lnSpc>
            </a:pPr>
            <a:r>
              <a:rPr lang="en-US" smtClean="0">
                <a:solidFill>
                  <a:srgbClr val="000000"/>
                </a:solidFill>
                <a:latin typeface="Times New Roman" pitchFamily="18" charset="0"/>
              </a:rPr>
              <a:t>The </a:t>
            </a:r>
            <a:r>
              <a:rPr lang="en-US" smtClean="0">
                <a:solidFill>
                  <a:srgbClr val="000000"/>
                </a:solidFill>
                <a:latin typeface="Lucida Console" pitchFamily="49" charset="0"/>
              </a:rPr>
              <a:t>do</a:t>
            </a:r>
            <a:r>
              <a:rPr lang="en-US" smtClean="0">
                <a:solidFill>
                  <a:srgbClr val="000000"/>
                </a:solidFill>
                <a:latin typeface="Times New Roman" pitchFamily="18" charset="0"/>
              </a:rPr>
              <a:t>…</a:t>
            </a:r>
            <a:r>
              <a:rPr lang="en-US" smtClean="0">
                <a:solidFill>
                  <a:srgbClr val="000000"/>
                </a:solidFill>
                <a:latin typeface="Lucida Console" pitchFamily="49" charset="0"/>
              </a:rPr>
              <a:t>while</a:t>
            </a:r>
            <a:r>
              <a:rPr lang="en-US" smtClean="0">
                <a:solidFill>
                  <a:srgbClr val="000000"/>
                </a:solidFill>
                <a:latin typeface="Times New Roman" pitchFamily="18" charset="0"/>
              </a:rPr>
              <a:t> statement tests the loop-continuation condition </a:t>
            </a:r>
            <a:r>
              <a:rPr lang="en-US" i="1" smtClean="0">
                <a:solidFill>
                  <a:srgbClr val="000000"/>
                </a:solidFill>
                <a:latin typeface="Times New Roman" pitchFamily="18" charset="0"/>
              </a:rPr>
              <a:t>after executing the loop’s body</a:t>
            </a:r>
            <a:r>
              <a:rPr lang="en-US" smtClean="0">
                <a:solidFill>
                  <a:srgbClr val="000000"/>
                </a:solidFill>
                <a:latin typeface="Times New Roman" pitchFamily="18" charset="0"/>
              </a:rPr>
              <a:t>; therefore, the body always executes at least once. </a:t>
            </a:r>
          </a:p>
          <a:p>
            <a:pPr eaLnBrk="1" hangingPunct="1">
              <a:lnSpc>
                <a:spcPct val="90000"/>
              </a:lnSpc>
            </a:pPr>
            <a:r>
              <a:rPr lang="en-US" smtClean="0">
                <a:solidFill>
                  <a:srgbClr val="000000"/>
                </a:solidFill>
                <a:latin typeface="Times New Roman" pitchFamily="18" charset="0"/>
              </a:rPr>
              <a:t>When a </a:t>
            </a:r>
            <a:r>
              <a:rPr lang="en-US" smtClean="0">
                <a:solidFill>
                  <a:srgbClr val="000000"/>
                </a:solidFill>
                <a:latin typeface="Lucida Console" pitchFamily="49" charset="0"/>
              </a:rPr>
              <a:t>do</a:t>
            </a:r>
            <a:r>
              <a:rPr lang="en-US" smtClean="0">
                <a:solidFill>
                  <a:srgbClr val="000000"/>
                </a:solidFill>
                <a:latin typeface="Times New Roman" pitchFamily="18" charset="0"/>
              </a:rPr>
              <a:t>…</a:t>
            </a:r>
            <a:r>
              <a:rPr lang="en-US" smtClean="0">
                <a:solidFill>
                  <a:srgbClr val="000000"/>
                </a:solidFill>
                <a:latin typeface="Lucida Console" pitchFamily="49" charset="0"/>
              </a:rPr>
              <a:t>while</a:t>
            </a:r>
            <a:r>
              <a:rPr lang="en-US" smtClean="0">
                <a:solidFill>
                  <a:srgbClr val="000000"/>
                </a:solidFill>
                <a:latin typeface="Times New Roman" pitchFamily="18" charset="0"/>
              </a:rPr>
              <a:t> statement terminates, execution continues with the next statement in sequence. </a:t>
            </a:r>
          </a:p>
          <a:p>
            <a:pPr eaLnBrk="1" hangingPunct="1"/>
            <a:r>
              <a:rPr lang="en-US" smtClean="0">
                <a:solidFill>
                  <a:srgbClr val="000000"/>
                </a:solidFill>
                <a:latin typeface="Times New Roman" pitchFamily="18" charset="0"/>
              </a:rPr>
              <a:t>Syntax:</a:t>
            </a:r>
          </a:p>
          <a:p>
            <a:pPr lvl="2" eaLnBrk="1" hangingPunct="1"/>
            <a:r>
              <a:rPr lang="en-US" smtClean="0">
                <a:solidFill>
                  <a:srgbClr val="0000FF"/>
                </a:solidFill>
                <a:latin typeface="Lucida Console" pitchFamily="49" charset="0"/>
              </a:rPr>
              <a:t>do</a:t>
            </a:r>
            <a:r>
              <a:rPr lang="en-US" smtClean="0">
                <a:solidFill>
                  <a:srgbClr val="000000"/>
                </a:solidFill>
                <a:latin typeface="Lucida Console" pitchFamily="49" charset="0"/>
              </a:rPr>
              <a:t> </a:t>
            </a:r>
            <a:br>
              <a:rPr lang="en-US" smtClean="0">
                <a:solidFill>
                  <a:srgbClr val="000000"/>
                </a:solidFill>
                <a:latin typeface="Lucida Console" pitchFamily="49" charset="0"/>
              </a:rPr>
            </a:br>
            <a:r>
              <a:rPr lang="en-US" smtClean="0">
                <a:solidFill>
                  <a:srgbClr val="000000"/>
                </a:solidFill>
                <a:latin typeface="Lucida Console" pitchFamily="49" charset="0"/>
              </a:rPr>
              <a:t>{</a:t>
            </a:r>
            <a:br>
              <a:rPr lang="en-US" smtClean="0">
                <a:solidFill>
                  <a:srgbClr val="000000"/>
                </a:solidFill>
                <a:latin typeface="Lucida Console" pitchFamily="49" charset="0"/>
              </a:rPr>
            </a:br>
            <a:r>
              <a:rPr lang="en-US" smtClean="0">
                <a:solidFill>
                  <a:srgbClr val="000000"/>
                </a:solidFill>
                <a:latin typeface="Lucida Console" pitchFamily="49" charset="0"/>
              </a:rPr>
              <a:t>   </a:t>
            </a:r>
            <a:r>
              <a:rPr lang="en-US" i="1" smtClean="0">
                <a:solidFill>
                  <a:srgbClr val="000000"/>
                </a:solidFill>
                <a:latin typeface="AGaramond"/>
              </a:rPr>
              <a:t>statements</a:t>
            </a:r>
            <a:br>
              <a:rPr lang="en-US" i="1" smtClean="0">
                <a:solidFill>
                  <a:srgbClr val="000000"/>
                </a:solidFill>
                <a:latin typeface="AGaramond"/>
              </a:rPr>
            </a:br>
            <a:r>
              <a:rPr lang="en-US" smtClean="0">
                <a:solidFill>
                  <a:srgbClr val="000000"/>
                </a:solidFill>
                <a:latin typeface="Lucida Console" pitchFamily="49" charset="0"/>
              </a:rPr>
              <a:t>} </a:t>
            </a:r>
            <a:r>
              <a:rPr lang="en-US" smtClean="0">
                <a:solidFill>
                  <a:srgbClr val="0000FF"/>
                </a:solidFill>
                <a:latin typeface="Lucida Console" pitchFamily="49" charset="0"/>
              </a:rPr>
              <a:t>while</a:t>
            </a:r>
            <a:r>
              <a:rPr lang="en-US" smtClean="0">
                <a:solidFill>
                  <a:srgbClr val="000000"/>
                </a:solidFill>
                <a:latin typeface="Lucida Console" pitchFamily="49" charset="0"/>
              </a:rPr>
              <a:t> ( </a:t>
            </a:r>
            <a:r>
              <a:rPr lang="en-US" i="1" smtClean="0">
                <a:solidFill>
                  <a:srgbClr val="000000"/>
                </a:solidFill>
                <a:latin typeface="AGaramond"/>
              </a:rPr>
              <a:t>condition</a:t>
            </a:r>
            <a:r>
              <a:rPr lang="en-US" smtClean="0">
                <a:solidFill>
                  <a:srgbClr val="000000"/>
                </a:solidFill>
                <a:latin typeface="Lucida Console" pitchFamily="49" charset="0"/>
              </a:rPr>
              <a:t> ); </a:t>
            </a:r>
            <a:r>
              <a:rPr lang="en-US" smtClean="0">
                <a:solidFill>
                  <a:srgbClr val="000000"/>
                </a:solidFill>
                <a:latin typeface="AGaramond"/>
              </a:rPr>
              <a:t> </a:t>
            </a:r>
            <a:r>
              <a:rPr lang="en-US" smtClean="0">
                <a:solidFill>
                  <a:srgbClr val="000000"/>
                </a:solidFill>
                <a:latin typeface="Lucida Console" pitchFamily="49" charset="0"/>
              </a:rPr>
              <a:t>  </a:t>
            </a:r>
          </a:p>
          <a:p>
            <a:pPr eaLnBrk="1" hangingPunct="1">
              <a:lnSpc>
                <a:spcPct val="90000"/>
              </a:lnSpc>
            </a:pPr>
            <a:endParaRPr lang="en-US" smtClean="0">
              <a:solidFill>
                <a:srgbClr val="000000"/>
              </a:solidFill>
              <a:latin typeface="Times New Roman" pitchFamily="18" charset="0"/>
            </a:endParaRPr>
          </a:p>
        </p:txBody>
      </p:sp>
      <p:sp>
        <p:nvSpPr>
          <p:cNvPr id="5018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ch05imageslides_Page_27.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5120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3315"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Class declaration</a:t>
            </a:r>
          </a:p>
          <a:p>
            <a:pPr lvl="2" eaLnBrk="1" hangingPunct="1">
              <a:buFont typeface="Wingdings 2" pitchFamily="18" charset="2"/>
              <a:buNone/>
            </a:pPr>
            <a:r>
              <a:rPr lang="en-US" dirty="0" smtClean="0">
                <a:solidFill>
                  <a:srgbClr val="0000FF"/>
                </a:solidFill>
                <a:latin typeface="Lucida Console" pitchFamily="49" charset="0"/>
              </a:rPr>
              <a:t>public class</a:t>
            </a:r>
            <a:r>
              <a:rPr lang="en-US" dirty="0" smtClean="0">
                <a:solidFill>
                  <a:srgbClr val="000000"/>
                </a:solidFill>
                <a:latin typeface="Lucida Console" pitchFamily="49" charset="0"/>
              </a:rPr>
              <a:t> Welcome1 </a:t>
            </a:r>
          </a:p>
          <a:p>
            <a:pPr lvl="1" eaLnBrk="1" hangingPunct="1"/>
            <a:r>
              <a:rPr lang="en-US" dirty="0" smtClean="0">
                <a:solidFill>
                  <a:srgbClr val="000000"/>
                </a:solidFill>
                <a:latin typeface="Times New Roman" pitchFamily="18" charset="0"/>
              </a:rPr>
              <a:t>Every Java program consists of at least one class that you define.</a:t>
            </a:r>
          </a:p>
          <a:p>
            <a:pPr lvl="1" eaLnBrk="1" hangingPunct="1"/>
            <a:r>
              <a:rPr lang="en-US" dirty="0" smtClean="0">
                <a:solidFill>
                  <a:srgbClr val="0000FF"/>
                </a:solidFill>
                <a:latin typeface="LucidaSansTypewriter"/>
              </a:rPr>
              <a:t>class</a:t>
            </a:r>
            <a:r>
              <a:rPr lang="en-US" dirty="0" smtClean="0">
                <a:solidFill>
                  <a:srgbClr val="000000"/>
                </a:solidFill>
                <a:latin typeface="Times New Roman" pitchFamily="18" charset="0"/>
              </a:rPr>
              <a:t> </a:t>
            </a:r>
            <a:r>
              <a:rPr lang="en-US" dirty="0" smtClean="0">
                <a:solidFill>
                  <a:srgbClr val="0000FF"/>
                </a:solidFill>
                <a:latin typeface="Times New Roman" pitchFamily="18" charset="0"/>
              </a:rPr>
              <a:t>keyword</a:t>
            </a:r>
            <a:r>
              <a:rPr lang="en-US" dirty="0" smtClean="0">
                <a:solidFill>
                  <a:srgbClr val="000000"/>
                </a:solidFill>
                <a:latin typeface="Times New Roman" pitchFamily="18" charset="0"/>
              </a:rPr>
              <a:t> introduces a class declaration and is immediately followed by the </a:t>
            </a:r>
            <a:r>
              <a:rPr lang="en-US" dirty="0" smtClean="0">
                <a:solidFill>
                  <a:srgbClr val="0000FF"/>
                </a:solidFill>
                <a:latin typeface="Times New Roman" pitchFamily="18" charset="0"/>
              </a:rPr>
              <a:t>class name</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Java is completely object-oriented, for that reason everything is a class.</a:t>
            </a:r>
          </a:p>
        </p:txBody>
      </p:sp>
      <p:sp>
        <p:nvSpPr>
          <p:cNvPr id="1331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5.6  </a:t>
            </a:r>
            <a:r>
              <a:rPr lang="en-US" dirty="0" smtClean="0">
                <a:solidFill>
                  <a:srgbClr val="3380E6"/>
                </a:solidFill>
                <a:latin typeface="Lucida Console"/>
              </a:rPr>
              <a:t>switch</a:t>
            </a:r>
            <a:r>
              <a:rPr lang="en-US" dirty="0" smtClean="0">
                <a:solidFill>
                  <a:srgbClr val="3380E6"/>
                </a:solidFill>
                <a:latin typeface="Arial"/>
              </a:rPr>
              <a:t> Multiple-Selection Statement</a:t>
            </a:r>
          </a:p>
        </p:txBody>
      </p:sp>
      <p:sp>
        <p:nvSpPr>
          <p:cNvPr id="52227" name="Text Placeholder 2"/>
          <p:cNvSpPr>
            <a:spLocks noGrp="1"/>
          </p:cNvSpPr>
          <p:nvPr>
            <p:ph type="body" idx="1"/>
          </p:nvPr>
        </p:nvSpPr>
        <p:spPr/>
        <p:txBody>
          <a:bodyPr/>
          <a:lstStyle/>
          <a:p>
            <a:pPr eaLnBrk="1" hangingPunct="1"/>
            <a:r>
              <a:rPr lang="en-US" smtClean="0">
                <a:solidFill>
                  <a:srgbClr val="0000FF"/>
                </a:solidFill>
                <a:latin typeface="LucidaSansTypewriter"/>
              </a:rPr>
              <a:t>switch</a:t>
            </a:r>
            <a:r>
              <a:rPr lang="en-US" b="1" smtClean="0">
                <a:solidFill>
                  <a:srgbClr val="0000FF"/>
                </a:solidFill>
                <a:latin typeface="AGaramond Bold"/>
              </a:rPr>
              <a:t> </a:t>
            </a:r>
            <a:r>
              <a:rPr lang="en-US" b="1" smtClean="0">
                <a:solidFill>
                  <a:srgbClr val="0000FF"/>
                </a:solidFill>
                <a:latin typeface="Times New Roman" pitchFamily="18" charset="0"/>
                <a:cs typeface="Times New Roman" pitchFamily="18" charset="0"/>
              </a:rPr>
              <a:t>multiple-selection statement</a:t>
            </a:r>
            <a:r>
              <a:rPr lang="en-US" b="1"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rPr>
              <a:t>performs different actions based on the possible values of a </a:t>
            </a:r>
            <a:r>
              <a:rPr lang="en-US" b="1" smtClean="0">
                <a:solidFill>
                  <a:srgbClr val="0000FF"/>
                </a:solidFill>
                <a:latin typeface="Times New Roman" pitchFamily="18" charset="0"/>
                <a:cs typeface="Times New Roman" pitchFamily="18" charset="0"/>
              </a:rPr>
              <a:t>constant integral expression</a:t>
            </a:r>
            <a:r>
              <a:rPr lang="en-US" b="1"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rPr>
              <a:t>of type </a:t>
            </a:r>
            <a:r>
              <a:rPr lang="en-US" smtClean="0">
                <a:solidFill>
                  <a:srgbClr val="000000"/>
                </a:solidFill>
                <a:latin typeface="Lucida Console" pitchFamily="49" charset="0"/>
              </a:rPr>
              <a:t>byte</a:t>
            </a:r>
            <a:r>
              <a:rPr lang="en-US" smtClean="0">
                <a:solidFill>
                  <a:srgbClr val="000000"/>
                </a:solidFill>
                <a:latin typeface="Times New Roman" pitchFamily="18" charset="0"/>
              </a:rPr>
              <a:t>, </a:t>
            </a:r>
            <a:r>
              <a:rPr lang="en-US" smtClean="0">
                <a:solidFill>
                  <a:srgbClr val="000000"/>
                </a:solidFill>
                <a:latin typeface="Lucida Console" pitchFamily="49" charset="0"/>
              </a:rPr>
              <a:t>short</a:t>
            </a:r>
            <a:r>
              <a:rPr lang="en-US" smtClean="0">
                <a:solidFill>
                  <a:srgbClr val="000000"/>
                </a:solidFill>
                <a:latin typeface="Times New Roman" pitchFamily="18" charset="0"/>
              </a:rPr>
              <a:t>, </a:t>
            </a:r>
            <a:r>
              <a:rPr lang="en-US" smtClean="0">
                <a:solidFill>
                  <a:srgbClr val="000000"/>
                </a:solidFill>
                <a:latin typeface="Lucida Console" pitchFamily="49" charset="0"/>
              </a:rPr>
              <a:t>int</a:t>
            </a:r>
            <a:r>
              <a:rPr lang="en-US" smtClean="0">
                <a:solidFill>
                  <a:srgbClr val="000000"/>
                </a:solidFill>
                <a:latin typeface="Times New Roman" pitchFamily="18" charset="0"/>
              </a:rPr>
              <a:t> or </a:t>
            </a:r>
            <a:r>
              <a:rPr lang="en-US" smtClean="0">
                <a:solidFill>
                  <a:srgbClr val="000000"/>
                </a:solidFill>
                <a:latin typeface="Lucida Console" pitchFamily="49" charset="0"/>
              </a:rPr>
              <a:t>char</a:t>
            </a:r>
            <a:r>
              <a:rPr lang="en-US" smtClean="0">
                <a:solidFill>
                  <a:srgbClr val="000000"/>
                </a:solidFill>
                <a:latin typeface="Times New Roman" pitchFamily="18" charset="0"/>
              </a:rPr>
              <a:t>.</a:t>
            </a:r>
          </a:p>
        </p:txBody>
      </p:sp>
      <p:sp>
        <p:nvSpPr>
          <p:cNvPr id="5222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5.6  </a:t>
            </a:r>
            <a:r>
              <a:rPr lang="en-US" dirty="0" smtClean="0">
                <a:solidFill>
                  <a:srgbClr val="3380E6"/>
                </a:solidFill>
                <a:latin typeface="Lucida Console"/>
              </a:rPr>
              <a:t>switch</a:t>
            </a:r>
            <a:r>
              <a:rPr lang="en-US" dirty="0" smtClean="0">
                <a:solidFill>
                  <a:srgbClr val="3380E6"/>
                </a:solidFill>
                <a:latin typeface="Arial"/>
              </a:rPr>
              <a:t> Multiple-Selection Statement (Cont.)</a:t>
            </a:r>
          </a:p>
        </p:txBody>
      </p:sp>
      <p:sp>
        <p:nvSpPr>
          <p:cNvPr id="53251" name="Text Placeholder 2"/>
          <p:cNvSpPr>
            <a:spLocks noGrp="1"/>
          </p:cNvSpPr>
          <p:nvPr>
            <p:ph type="body" idx="1"/>
          </p:nvPr>
        </p:nvSpPr>
        <p:spPr/>
        <p:txBody>
          <a:bodyPr/>
          <a:lstStyle/>
          <a:p>
            <a:pPr eaLnBrk="1" hangingPunct="1"/>
            <a:r>
              <a:rPr lang="en-US" sz="2500" smtClean="0">
                <a:solidFill>
                  <a:srgbClr val="000000"/>
                </a:solidFill>
                <a:latin typeface="Times New Roman" pitchFamily="18" charset="0"/>
              </a:rPr>
              <a:t>The </a:t>
            </a:r>
            <a:r>
              <a:rPr lang="en-US" sz="2500" smtClean="0">
                <a:solidFill>
                  <a:srgbClr val="000000"/>
                </a:solidFill>
                <a:latin typeface="Lucida Console" pitchFamily="49" charset="0"/>
              </a:rPr>
              <a:t>switch</a:t>
            </a:r>
            <a:r>
              <a:rPr lang="en-US" sz="2500" smtClean="0">
                <a:solidFill>
                  <a:srgbClr val="000000"/>
                </a:solidFill>
                <a:latin typeface="Times New Roman" pitchFamily="18" charset="0"/>
              </a:rPr>
              <a:t> statement consists of a block that contains a sequence of </a:t>
            </a:r>
            <a:r>
              <a:rPr lang="en-US" sz="2500" smtClean="0">
                <a:solidFill>
                  <a:srgbClr val="0000FF"/>
                </a:solidFill>
                <a:latin typeface="LucidaSansTypewriter"/>
              </a:rPr>
              <a:t>case</a:t>
            </a:r>
            <a:r>
              <a:rPr lang="en-US" sz="2500" smtClean="0">
                <a:solidFill>
                  <a:srgbClr val="000000"/>
                </a:solidFill>
                <a:latin typeface="Times New Roman" pitchFamily="18" charset="0"/>
              </a:rPr>
              <a:t> </a:t>
            </a:r>
            <a:r>
              <a:rPr lang="en-US" sz="2500" b="1" smtClean="0">
                <a:solidFill>
                  <a:srgbClr val="0000FF"/>
                </a:solidFill>
                <a:latin typeface="Times New Roman" pitchFamily="18" charset="0"/>
                <a:cs typeface="Times New Roman" pitchFamily="18" charset="0"/>
              </a:rPr>
              <a:t>labels</a:t>
            </a:r>
            <a:r>
              <a:rPr lang="en-US" sz="2500" b="1" smtClean="0">
                <a:solidFill>
                  <a:srgbClr val="000000"/>
                </a:solidFill>
                <a:latin typeface="Times New Roman" pitchFamily="18" charset="0"/>
              </a:rPr>
              <a:t> </a:t>
            </a:r>
            <a:r>
              <a:rPr lang="en-US" sz="2500" smtClean="0">
                <a:solidFill>
                  <a:srgbClr val="000000"/>
                </a:solidFill>
                <a:latin typeface="Times New Roman" pitchFamily="18" charset="0"/>
              </a:rPr>
              <a:t>and an optional </a:t>
            </a:r>
            <a:r>
              <a:rPr lang="en-US" sz="2500" smtClean="0">
                <a:solidFill>
                  <a:srgbClr val="0000FF"/>
                </a:solidFill>
                <a:latin typeface="LucidaSansTypewriter"/>
              </a:rPr>
              <a:t>default</a:t>
            </a:r>
            <a:r>
              <a:rPr lang="en-US" sz="2500" b="1" smtClean="0">
                <a:solidFill>
                  <a:srgbClr val="000000"/>
                </a:solidFill>
                <a:latin typeface="Times New Roman" pitchFamily="18" charset="0"/>
              </a:rPr>
              <a:t> </a:t>
            </a:r>
            <a:r>
              <a:rPr lang="en-US" sz="2500" b="1" smtClean="0">
                <a:solidFill>
                  <a:srgbClr val="0000FF"/>
                </a:solidFill>
                <a:latin typeface="Times New Roman" pitchFamily="18" charset="0"/>
                <a:cs typeface="Times New Roman" pitchFamily="18" charset="0"/>
              </a:rPr>
              <a:t>case</a:t>
            </a:r>
            <a:r>
              <a:rPr lang="en-US" sz="2500" b="1" smtClean="0">
                <a:solidFill>
                  <a:srgbClr val="000000"/>
                </a:solidFill>
                <a:latin typeface="Times New Roman" pitchFamily="18" charset="0"/>
              </a:rPr>
              <a:t>. </a:t>
            </a:r>
          </a:p>
          <a:p>
            <a:pPr eaLnBrk="1" hangingPunct="1"/>
            <a:r>
              <a:rPr lang="en-US" sz="2500" smtClean="0">
                <a:solidFill>
                  <a:srgbClr val="000000"/>
                </a:solidFill>
                <a:latin typeface="Times New Roman" pitchFamily="18" charset="0"/>
              </a:rPr>
              <a:t>The program evaluates the </a:t>
            </a:r>
            <a:r>
              <a:rPr lang="en-US" sz="2500" b="1" smtClean="0">
                <a:solidFill>
                  <a:srgbClr val="0000FF"/>
                </a:solidFill>
                <a:latin typeface="Times New Roman" pitchFamily="18" charset="0"/>
                <a:cs typeface="Times New Roman" pitchFamily="18" charset="0"/>
              </a:rPr>
              <a:t>controlling expression</a:t>
            </a:r>
            <a:r>
              <a:rPr lang="en-US" sz="2500" b="1" smtClean="0">
                <a:solidFill>
                  <a:srgbClr val="000000"/>
                </a:solidFill>
                <a:latin typeface="Times New Roman" pitchFamily="18" charset="0"/>
                <a:cs typeface="Times New Roman" pitchFamily="18" charset="0"/>
              </a:rPr>
              <a:t> </a:t>
            </a:r>
            <a:r>
              <a:rPr lang="en-US" sz="2500" smtClean="0">
                <a:solidFill>
                  <a:srgbClr val="000000"/>
                </a:solidFill>
                <a:latin typeface="Times New Roman" pitchFamily="18" charset="0"/>
              </a:rPr>
              <a:t>in the parentheses following keyword </a:t>
            </a:r>
            <a:r>
              <a:rPr lang="en-US" sz="2500" smtClean="0">
                <a:solidFill>
                  <a:srgbClr val="000000"/>
                </a:solidFill>
                <a:latin typeface="Lucida Console" pitchFamily="49" charset="0"/>
              </a:rPr>
              <a:t>switch</a:t>
            </a:r>
            <a:r>
              <a:rPr lang="en-US" sz="2500" smtClean="0">
                <a:solidFill>
                  <a:srgbClr val="000000"/>
                </a:solidFill>
                <a:latin typeface="Times New Roman" pitchFamily="18" charset="0"/>
              </a:rPr>
              <a:t>. </a:t>
            </a:r>
          </a:p>
          <a:p>
            <a:pPr eaLnBrk="1" hangingPunct="1"/>
            <a:r>
              <a:rPr lang="en-US" sz="2500" smtClean="0">
                <a:solidFill>
                  <a:srgbClr val="000000"/>
                </a:solidFill>
                <a:latin typeface="Times New Roman" pitchFamily="18" charset="0"/>
              </a:rPr>
              <a:t>The program compares the controlling expression’s value with each </a:t>
            </a:r>
            <a:r>
              <a:rPr lang="en-US" sz="2500" smtClean="0">
                <a:solidFill>
                  <a:srgbClr val="000000"/>
                </a:solidFill>
                <a:latin typeface="Lucida Console" pitchFamily="49" charset="0"/>
              </a:rPr>
              <a:t>case</a:t>
            </a:r>
            <a:r>
              <a:rPr lang="en-US" sz="2500" smtClean="0">
                <a:solidFill>
                  <a:srgbClr val="000000"/>
                </a:solidFill>
                <a:latin typeface="Times New Roman" pitchFamily="18" charset="0"/>
              </a:rPr>
              <a:t> label. </a:t>
            </a:r>
          </a:p>
          <a:p>
            <a:pPr eaLnBrk="1" hangingPunct="1"/>
            <a:r>
              <a:rPr lang="en-US" sz="2500" smtClean="0">
                <a:solidFill>
                  <a:srgbClr val="000000"/>
                </a:solidFill>
                <a:latin typeface="Times New Roman" pitchFamily="18" charset="0"/>
              </a:rPr>
              <a:t>If a match occurs, the program executes that </a:t>
            </a:r>
            <a:r>
              <a:rPr lang="en-US" sz="2500" smtClean="0">
                <a:solidFill>
                  <a:srgbClr val="000000"/>
                </a:solidFill>
                <a:latin typeface="Lucida Console" pitchFamily="49" charset="0"/>
              </a:rPr>
              <a:t>case</a:t>
            </a:r>
            <a:r>
              <a:rPr lang="en-US" sz="2500" smtClean="0">
                <a:solidFill>
                  <a:srgbClr val="000000"/>
                </a:solidFill>
                <a:latin typeface="Times New Roman" pitchFamily="18" charset="0"/>
              </a:rPr>
              <a:t>’s statements. </a:t>
            </a:r>
          </a:p>
          <a:p>
            <a:pPr eaLnBrk="1" hangingPunct="1"/>
            <a:r>
              <a:rPr lang="en-US" sz="2500" smtClean="0">
                <a:solidFill>
                  <a:srgbClr val="000000"/>
                </a:solidFill>
                <a:latin typeface="Times New Roman" pitchFamily="18" charset="0"/>
              </a:rPr>
              <a:t>The </a:t>
            </a:r>
            <a:r>
              <a:rPr lang="en-US" sz="2500" smtClean="0">
                <a:solidFill>
                  <a:srgbClr val="0000FF"/>
                </a:solidFill>
                <a:latin typeface="LucidaSansTypewriter"/>
              </a:rPr>
              <a:t>break</a:t>
            </a:r>
            <a:r>
              <a:rPr lang="en-US" sz="2500" b="1" smtClean="0">
                <a:solidFill>
                  <a:srgbClr val="0000FF"/>
                </a:solidFill>
                <a:latin typeface="AGaramond Bold"/>
              </a:rPr>
              <a:t> </a:t>
            </a:r>
            <a:r>
              <a:rPr lang="en-US" sz="2500" b="1" smtClean="0">
                <a:solidFill>
                  <a:srgbClr val="0000FF"/>
                </a:solidFill>
                <a:latin typeface="Times New Roman" pitchFamily="18" charset="0"/>
                <a:cs typeface="Times New Roman" pitchFamily="18" charset="0"/>
              </a:rPr>
              <a:t>statement</a:t>
            </a:r>
            <a:r>
              <a:rPr lang="en-US" sz="2500" b="1" smtClean="0">
                <a:solidFill>
                  <a:srgbClr val="000000"/>
                </a:solidFill>
                <a:latin typeface="Times New Roman" pitchFamily="18" charset="0"/>
              </a:rPr>
              <a:t> </a:t>
            </a:r>
            <a:r>
              <a:rPr lang="en-US" sz="2500" smtClean="0">
                <a:solidFill>
                  <a:srgbClr val="000000"/>
                </a:solidFill>
                <a:latin typeface="Times New Roman" pitchFamily="18" charset="0"/>
              </a:rPr>
              <a:t>causes program control to proceed with the first statement after the </a:t>
            </a:r>
            <a:r>
              <a:rPr lang="en-US" sz="2500" smtClean="0">
                <a:solidFill>
                  <a:srgbClr val="000000"/>
                </a:solidFill>
                <a:latin typeface="Lucida Console" pitchFamily="49" charset="0"/>
              </a:rPr>
              <a:t>switch</a:t>
            </a:r>
            <a:r>
              <a:rPr lang="en-US" sz="2500" smtClean="0">
                <a:solidFill>
                  <a:srgbClr val="000000"/>
                </a:solidFill>
                <a:latin typeface="Times New Roman" pitchFamily="18" charset="0"/>
              </a:rPr>
              <a:t>.</a:t>
            </a:r>
          </a:p>
        </p:txBody>
      </p:sp>
      <p:sp>
        <p:nvSpPr>
          <p:cNvPr id="5325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5.6  </a:t>
            </a:r>
            <a:r>
              <a:rPr lang="en-US" dirty="0" smtClean="0">
                <a:solidFill>
                  <a:srgbClr val="3380E6"/>
                </a:solidFill>
                <a:latin typeface="Lucida Console"/>
              </a:rPr>
              <a:t>switch</a:t>
            </a:r>
            <a:r>
              <a:rPr lang="en-US" dirty="0" smtClean="0">
                <a:solidFill>
                  <a:srgbClr val="3380E6"/>
                </a:solidFill>
                <a:latin typeface="Arial"/>
              </a:rPr>
              <a:t> Multiple-Selection Statement (Cont.)</a:t>
            </a:r>
          </a:p>
        </p:txBody>
      </p:sp>
      <p:sp>
        <p:nvSpPr>
          <p:cNvPr id="54275" name="Text Placeholder 2"/>
          <p:cNvSpPr>
            <a:spLocks noGrp="1"/>
          </p:cNvSpPr>
          <p:nvPr>
            <p:ph type="body" idx="1"/>
          </p:nvPr>
        </p:nvSpPr>
        <p:spPr>
          <a:xfrm>
            <a:off x="457200" y="1481138"/>
            <a:ext cx="8229600" cy="4843462"/>
          </a:xfrm>
        </p:spPr>
        <p:txBody>
          <a:bodyPr/>
          <a:lstStyle/>
          <a:p>
            <a:pPr eaLnBrk="1" hangingPunct="1">
              <a:lnSpc>
                <a:spcPct val="90000"/>
              </a:lnSpc>
            </a:pPr>
            <a:r>
              <a:rPr lang="en-US" sz="2300" dirty="0" smtClean="0">
                <a:solidFill>
                  <a:srgbClr val="000000"/>
                </a:solidFill>
                <a:latin typeface="Lucida Console" pitchFamily="49" charset="0"/>
              </a:rPr>
              <a:t>switch</a:t>
            </a:r>
            <a:r>
              <a:rPr lang="en-US" sz="2300" dirty="0" smtClean="0">
                <a:solidFill>
                  <a:srgbClr val="000000"/>
                </a:solidFill>
                <a:latin typeface="Times New Roman" pitchFamily="18" charset="0"/>
              </a:rPr>
              <a:t> does not provide a mechanism for testing ranges of values—every value must be listed in a separate </a:t>
            </a:r>
            <a:r>
              <a:rPr lang="en-US" sz="2300" dirty="0" smtClean="0">
                <a:solidFill>
                  <a:srgbClr val="000000"/>
                </a:solidFill>
                <a:latin typeface="Lucida Console" pitchFamily="49" charset="0"/>
              </a:rPr>
              <a:t>case</a:t>
            </a:r>
            <a:r>
              <a:rPr lang="en-US" sz="2300" dirty="0" smtClean="0">
                <a:solidFill>
                  <a:srgbClr val="000000"/>
                </a:solidFill>
                <a:latin typeface="Times New Roman" pitchFamily="18" charset="0"/>
              </a:rPr>
              <a:t> label. </a:t>
            </a:r>
          </a:p>
          <a:p>
            <a:pPr eaLnBrk="1" hangingPunct="1">
              <a:lnSpc>
                <a:spcPct val="90000"/>
              </a:lnSpc>
            </a:pPr>
            <a:r>
              <a:rPr lang="en-US" sz="2300" dirty="0" smtClean="0">
                <a:solidFill>
                  <a:srgbClr val="000000"/>
                </a:solidFill>
                <a:latin typeface="Times New Roman" pitchFamily="18" charset="0"/>
              </a:rPr>
              <a:t>Each </a:t>
            </a:r>
            <a:r>
              <a:rPr lang="en-US" sz="2300" dirty="0" smtClean="0">
                <a:solidFill>
                  <a:srgbClr val="000000"/>
                </a:solidFill>
                <a:latin typeface="Lucida Console" pitchFamily="49" charset="0"/>
              </a:rPr>
              <a:t>case</a:t>
            </a:r>
            <a:r>
              <a:rPr lang="en-US" sz="2300" dirty="0" smtClean="0">
                <a:solidFill>
                  <a:srgbClr val="000000"/>
                </a:solidFill>
                <a:latin typeface="Times New Roman" pitchFamily="18" charset="0"/>
              </a:rPr>
              <a:t> can have multiple statements.</a:t>
            </a:r>
          </a:p>
          <a:p>
            <a:pPr eaLnBrk="1" hangingPunct="1">
              <a:lnSpc>
                <a:spcPct val="90000"/>
              </a:lnSpc>
            </a:pPr>
            <a:r>
              <a:rPr lang="en-US" sz="2300" dirty="0" smtClean="0">
                <a:solidFill>
                  <a:srgbClr val="000000"/>
                </a:solidFill>
                <a:latin typeface="Lucida Console" pitchFamily="49" charset="0"/>
              </a:rPr>
              <a:t>switch</a:t>
            </a:r>
            <a:r>
              <a:rPr lang="en-US" sz="2300" dirty="0" smtClean="0">
                <a:solidFill>
                  <a:srgbClr val="000000"/>
                </a:solidFill>
                <a:latin typeface="Times New Roman" pitchFamily="18" charset="0"/>
              </a:rPr>
              <a:t> does not require braces around multiple statements in a </a:t>
            </a:r>
            <a:r>
              <a:rPr lang="en-US" sz="2300" dirty="0" smtClean="0">
                <a:solidFill>
                  <a:srgbClr val="000000"/>
                </a:solidFill>
                <a:latin typeface="Lucida Console" pitchFamily="49" charset="0"/>
              </a:rPr>
              <a:t>case</a:t>
            </a:r>
            <a:r>
              <a:rPr lang="en-US" sz="2300" dirty="0" smtClean="0">
                <a:solidFill>
                  <a:srgbClr val="000000"/>
                </a:solidFill>
                <a:latin typeface="Times New Roman" pitchFamily="18" charset="0"/>
              </a:rPr>
              <a:t>. </a:t>
            </a:r>
          </a:p>
          <a:p>
            <a:pPr eaLnBrk="1" hangingPunct="1">
              <a:lnSpc>
                <a:spcPct val="90000"/>
              </a:lnSpc>
            </a:pPr>
            <a:r>
              <a:rPr lang="en-US" sz="2300" dirty="0" smtClean="0">
                <a:solidFill>
                  <a:srgbClr val="000000"/>
                </a:solidFill>
                <a:latin typeface="Times New Roman" pitchFamily="18" charset="0"/>
              </a:rPr>
              <a:t>BEWARE: Without </a:t>
            </a:r>
            <a:r>
              <a:rPr lang="en-US" sz="2300" dirty="0" smtClean="0">
                <a:solidFill>
                  <a:srgbClr val="000000"/>
                </a:solidFill>
                <a:latin typeface="Lucida Console" pitchFamily="49" charset="0"/>
              </a:rPr>
              <a:t>break</a:t>
            </a:r>
            <a:r>
              <a:rPr lang="en-US" sz="2300" dirty="0" smtClean="0">
                <a:solidFill>
                  <a:srgbClr val="000000"/>
                </a:solidFill>
                <a:latin typeface="Times New Roman" pitchFamily="18" charset="0"/>
              </a:rPr>
              <a:t> statements will continue execution until a </a:t>
            </a:r>
            <a:r>
              <a:rPr lang="en-US" sz="2300" dirty="0" smtClean="0">
                <a:solidFill>
                  <a:srgbClr val="000000"/>
                </a:solidFill>
                <a:latin typeface="Lucida Console" pitchFamily="49" charset="0"/>
              </a:rPr>
              <a:t>break</a:t>
            </a:r>
            <a:r>
              <a:rPr lang="en-US" sz="2300" dirty="0" smtClean="0">
                <a:solidFill>
                  <a:srgbClr val="000000"/>
                </a:solidFill>
                <a:latin typeface="Times New Roman" pitchFamily="18" charset="0"/>
              </a:rPr>
              <a:t> or the end of the </a:t>
            </a:r>
            <a:r>
              <a:rPr lang="en-US" sz="2300" dirty="0" smtClean="0">
                <a:solidFill>
                  <a:srgbClr val="000000"/>
                </a:solidFill>
                <a:latin typeface="Lucida Console" pitchFamily="49" charset="0"/>
              </a:rPr>
              <a:t>switch</a:t>
            </a:r>
            <a:r>
              <a:rPr lang="en-US" sz="2300" dirty="0" smtClean="0">
                <a:solidFill>
                  <a:srgbClr val="000000"/>
                </a:solidFill>
                <a:latin typeface="Times New Roman" pitchFamily="18" charset="0"/>
              </a:rPr>
              <a:t> is encountered.</a:t>
            </a:r>
          </a:p>
          <a:p>
            <a:pPr eaLnBrk="1" hangingPunct="1">
              <a:lnSpc>
                <a:spcPct val="90000"/>
              </a:lnSpc>
            </a:pPr>
            <a:r>
              <a:rPr lang="en-US" sz="2300" dirty="0" smtClean="0">
                <a:solidFill>
                  <a:srgbClr val="000000"/>
                </a:solidFill>
                <a:latin typeface="Times New Roman" pitchFamily="18" charset="0"/>
              </a:rPr>
              <a:t>If no match occurs, the </a:t>
            </a:r>
            <a:r>
              <a:rPr lang="en-US" sz="2300" dirty="0" smtClean="0">
                <a:solidFill>
                  <a:srgbClr val="000000"/>
                </a:solidFill>
                <a:latin typeface="Lucida Console" pitchFamily="49" charset="0"/>
              </a:rPr>
              <a:t>default</a:t>
            </a:r>
            <a:r>
              <a:rPr lang="en-US" sz="2300" dirty="0" smtClean="0">
                <a:solidFill>
                  <a:srgbClr val="000000"/>
                </a:solidFill>
                <a:latin typeface="Times New Roman" pitchFamily="18" charset="0"/>
              </a:rPr>
              <a:t> case executes. </a:t>
            </a:r>
          </a:p>
          <a:p>
            <a:pPr eaLnBrk="1" hangingPunct="1">
              <a:lnSpc>
                <a:spcPct val="90000"/>
              </a:lnSpc>
            </a:pPr>
            <a:r>
              <a:rPr lang="en-US" sz="2300" dirty="0" smtClean="0">
                <a:solidFill>
                  <a:srgbClr val="000000"/>
                </a:solidFill>
                <a:latin typeface="Times New Roman" pitchFamily="18" charset="0"/>
              </a:rPr>
              <a:t>If no match occurs and there is no </a:t>
            </a:r>
            <a:r>
              <a:rPr lang="en-US" sz="2300" dirty="0" smtClean="0">
                <a:solidFill>
                  <a:srgbClr val="000000"/>
                </a:solidFill>
                <a:latin typeface="Lucida Console" pitchFamily="49" charset="0"/>
              </a:rPr>
              <a:t>default</a:t>
            </a:r>
            <a:r>
              <a:rPr lang="en-US" sz="2300" dirty="0" smtClean="0">
                <a:solidFill>
                  <a:srgbClr val="000000"/>
                </a:solidFill>
                <a:latin typeface="Times New Roman" pitchFamily="18" charset="0"/>
              </a:rPr>
              <a:t> case, program control continues with the first statement after the </a:t>
            </a:r>
            <a:r>
              <a:rPr lang="en-US" sz="2300" dirty="0" smtClean="0">
                <a:solidFill>
                  <a:srgbClr val="000000"/>
                </a:solidFill>
                <a:latin typeface="Lucida Console" pitchFamily="49" charset="0"/>
              </a:rPr>
              <a:t>switch</a:t>
            </a:r>
            <a:r>
              <a:rPr lang="en-US" sz="2300" dirty="0" smtClean="0">
                <a:solidFill>
                  <a:srgbClr val="000000"/>
                </a:solidFill>
                <a:latin typeface="Times New Roman" pitchFamily="18" charset="0"/>
              </a:rPr>
              <a:t>.</a:t>
            </a:r>
          </a:p>
        </p:txBody>
      </p:sp>
      <p:sp>
        <p:nvSpPr>
          <p:cNvPr id="5427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24B5A1"/>
                </a:solidFill>
                <a:latin typeface="Arial"/>
              </a:rPr>
              <a:t>5.6  </a:t>
            </a:r>
            <a:r>
              <a:rPr lang="en-US" dirty="0" smtClean="0">
                <a:solidFill>
                  <a:srgbClr val="3380E6"/>
                </a:solidFill>
                <a:latin typeface="Lucida Console"/>
              </a:rPr>
              <a:t>switch</a:t>
            </a:r>
            <a:r>
              <a:rPr lang="en-US" dirty="0" smtClean="0">
                <a:solidFill>
                  <a:srgbClr val="3380E6"/>
                </a:solidFill>
                <a:latin typeface="Arial"/>
              </a:rPr>
              <a:t> Multiple-Selection Statement</a:t>
            </a:r>
            <a:endParaRPr lang="en-US" dirty="0"/>
          </a:p>
        </p:txBody>
      </p:sp>
      <p:sp>
        <p:nvSpPr>
          <p:cNvPr id="81923" name="Text Placeholder 2"/>
          <p:cNvSpPr>
            <a:spLocks noGrp="1"/>
          </p:cNvSpPr>
          <p:nvPr>
            <p:ph type="body" idx="1"/>
          </p:nvPr>
        </p:nvSpPr>
        <p:spPr>
          <a:xfrm>
            <a:off x="0" y="1066800"/>
            <a:ext cx="9144000" cy="4525963"/>
          </a:xfrm>
        </p:spPr>
        <p:txBody>
          <a:bodyPr/>
          <a:lstStyle/>
          <a:p>
            <a:pPr eaLnBrk="1" hangingPunct="1">
              <a:lnSpc>
                <a:spcPct val="90000"/>
              </a:lnSpc>
              <a:defRPr/>
            </a:pPr>
            <a:r>
              <a:rPr lang="en-US" sz="2800" dirty="0" smtClean="0">
                <a:solidFill>
                  <a:srgbClr val="000000"/>
                </a:solidFill>
                <a:latin typeface="Times New Roman" pitchFamily="18" charset="0"/>
              </a:rPr>
              <a:t>As of Java SE 7, you can use Strings in a switch statement : </a:t>
            </a:r>
          </a:p>
          <a:p>
            <a:pPr eaLnBrk="1" hangingPunct="1">
              <a:lnSpc>
                <a:spcPct val="90000"/>
              </a:lnSpc>
              <a:defRPr/>
            </a:pPr>
            <a:r>
              <a:rPr lang="en-US" sz="2800" dirty="0" smtClean="0">
                <a:solidFill>
                  <a:srgbClr val="000000"/>
                </a:solidFill>
                <a:latin typeface="Times New Roman" pitchFamily="18" charset="0"/>
              </a:rPr>
              <a:t>Syntax:</a:t>
            </a:r>
          </a:p>
          <a:p>
            <a:pPr lvl="1" eaLnBrk="1" hangingPunct="1">
              <a:lnSpc>
                <a:spcPct val="90000"/>
              </a:lnSpc>
              <a:buNone/>
              <a:defRPr/>
            </a:pPr>
            <a:r>
              <a:rPr lang="en-US" sz="1600" dirty="0" smtClean="0">
                <a:solidFill>
                  <a:srgbClr val="0070C0"/>
                </a:solidFill>
                <a:latin typeface="Lucida Console" pitchFamily="49" charset="0"/>
              </a:rPr>
              <a:t>switch</a:t>
            </a:r>
            <a:r>
              <a:rPr lang="en-US" sz="1600" dirty="0" smtClean="0">
                <a:latin typeface="Lucida Console" pitchFamily="49" charset="0"/>
              </a:rPr>
              <a:t>( borough)</a:t>
            </a:r>
            <a:br>
              <a:rPr lang="en-US" sz="1600" dirty="0" smtClean="0">
                <a:latin typeface="Lucida Console" pitchFamily="49" charset="0"/>
              </a:rPr>
            </a:b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“Manhattan"</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“New York"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“The Bronx"</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“Bronx"</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“Brooklyn"</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“Kings"</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“Queens"</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“Queens"</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case</a:t>
            </a:r>
            <a:r>
              <a:rPr lang="en-US" sz="1600" dirty="0" smtClean="0">
                <a:latin typeface="Lucida Console" pitchFamily="49" charset="0"/>
              </a:rPr>
              <a:t> </a:t>
            </a:r>
            <a:r>
              <a:rPr lang="en-US" sz="1600" dirty="0" smtClean="0">
                <a:solidFill>
                  <a:schemeClr val="bg2">
                    <a:lumMod val="75000"/>
                  </a:schemeClr>
                </a:solidFill>
                <a:latin typeface="Lucida Console" pitchFamily="49" charset="0"/>
              </a:rPr>
              <a:t>“Staten Island"</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county = </a:t>
            </a:r>
            <a:r>
              <a:rPr lang="en-US" sz="1600" dirty="0" smtClean="0">
                <a:solidFill>
                  <a:schemeClr val="bg2">
                    <a:lumMod val="75000"/>
                  </a:schemeClr>
                </a:solidFill>
                <a:latin typeface="Lucida Console" pitchFamily="49" charset="0"/>
              </a:rPr>
              <a:t>“Richmond"</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a:t>
            </a:r>
            <a:r>
              <a:rPr lang="en-US" sz="1600" dirty="0" smtClean="0">
                <a:solidFill>
                  <a:srgbClr val="0070C0"/>
                </a:solidFill>
                <a:latin typeface="Lucida Console" pitchFamily="49" charset="0"/>
              </a:rPr>
              <a:t>break</a:t>
            </a:r>
            <a:r>
              <a:rPr lang="en-US" sz="1600" dirty="0" smtClean="0">
                <a:latin typeface="Lucida Console" pitchFamily="49" charset="0"/>
              </a:rPr>
              <a:t>;</a:t>
            </a:r>
            <a:br>
              <a:rPr lang="en-US" sz="1600" dirty="0" smtClean="0">
                <a:latin typeface="Lucida Console" pitchFamily="49" charset="0"/>
              </a:rPr>
            </a:br>
            <a:r>
              <a:rPr lang="en-US" sz="1600" dirty="0" smtClean="0">
                <a:latin typeface="Lucida Console" pitchFamily="49" charset="0"/>
              </a:rPr>
              <a:t> } </a:t>
            </a:r>
            <a:r>
              <a:rPr lang="en-US" sz="1600" dirty="0" smtClean="0">
                <a:solidFill>
                  <a:srgbClr val="00B050"/>
                </a:solidFill>
                <a:latin typeface="Lucida Console" pitchFamily="49" charset="0"/>
              </a:rPr>
              <a:t>// end switch</a:t>
            </a:r>
          </a:p>
          <a:p>
            <a:pPr eaLnBrk="1" hangingPunct="1">
              <a:lnSpc>
                <a:spcPct val="90000"/>
              </a:lnSpc>
              <a:buNone/>
              <a:defRPr/>
            </a:pPr>
            <a:endParaRPr lang="en-US" sz="2800" dirty="0" smtClean="0">
              <a:solidFill>
                <a:srgbClr val="000000"/>
              </a:solidFill>
              <a:latin typeface="Times New Roman" pitchFamily="18" charset="0"/>
            </a:endParaRPr>
          </a:p>
          <a:p>
            <a:pPr>
              <a:defRPr/>
            </a:pPr>
            <a:endParaRPr lang="en-US" dirty="0" smtClean="0"/>
          </a:p>
        </p:txBody>
      </p:sp>
      <p:sp>
        <p:nvSpPr>
          <p:cNvPr id="5530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5.7  </a:t>
            </a:r>
            <a:r>
              <a:rPr lang="en-US" dirty="0" smtClean="0">
                <a:solidFill>
                  <a:srgbClr val="3380E6"/>
                </a:solidFill>
                <a:latin typeface="Lucida Console"/>
              </a:rPr>
              <a:t>break</a:t>
            </a:r>
            <a:r>
              <a:rPr lang="en-US" dirty="0" smtClean="0">
                <a:solidFill>
                  <a:srgbClr val="3380E6"/>
                </a:solidFill>
                <a:latin typeface="Arial"/>
              </a:rPr>
              <a:t> and </a:t>
            </a:r>
            <a:r>
              <a:rPr lang="en-US" dirty="0" smtClean="0">
                <a:solidFill>
                  <a:srgbClr val="3380E6"/>
                </a:solidFill>
                <a:latin typeface="Lucida Console"/>
              </a:rPr>
              <a:t>continue</a:t>
            </a:r>
            <a:r>
              <a:rPr lang="en-US" dirty="0" smtClean="0">
                <a:solidFill>
                  <a:srgbClr val="3380E6"/>
                </a:solidFill>
                <a:latin typeface="Arial"/>
              </a:rPr>
              <a:t> Statements </a:t>
            </a:r>
          </a:p>
        </p:txBody>
      </p:sp>
      <p:sp>
        <p:nvSpPr>
          <p:cNvPr id="56323"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The </a:t>
            </a:r>
            <a:r>
              <a:rPr lang="en-US" dirty="0" smtClean="0">
                <a:solidFill>
                  <a:srgbClr val="000000"/>
                </a:solidFill>
                <a:latin typeface="Lucida Console" pitchFamily="49" charset="0"/>
              </a:rPr>
              <a:t>break</a:t>
            </a:r>
            <a:r>
              <a:rPr lang="en-US" dirty="0" smtClean="0">
                <a:solidFill>
                  <a:srgbClr val="000000"/>
                </a:solidFill>
                <a:latin typeface="Times New Roman" pitchFamily="18" charset="0"/>
              </a:rPr>
              <a:t> statement, when executed in a </a:t>
            </a:r>
            <a:r>
              <a:rPr lang="en-US" dirty="0" smtClean="0">
                <a:solidFill>
                  <a:srgbClr val="000000"/>
                </a:solidFill>
                <a:latin typeface="Lucida Console" pitchFamily="49" charset="0"/>
              </a:rPr>
              <a:t>while</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do</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while</a:t>
            </a:r>
            <a:r>
              <a:rPr lang="en-US" dirty="0" smtClean="0">
                <a:solidFill>
                  <a:srgbClr val="000000"/>
                </a:solidFill>
                <a:latin typeface="Times New Roman" pitchFamily="18" charset="0"/>
              </a:rPr>
              <a:t> or </a:t>
            </a:r>
            <a:r>
              <a:rPr lang="en-US" dirty="0" smtClean="0">
                <a:solidFill>
                  <a:srgbClr val="000000"/>
                </a:solidFill>
                <a:latin typeface="Lucida Console" pitchFamily="49" charset="0"/>
              </a:rPr>
              <a:t>switch</a:t>
            </a:r>
            <a:r>
              <a:rPr lang="en-US" dirty="0" smtClean="0">
                <a:solidFill>
                  <a:srgbClr val="000000"/>
                </a:solidFill>
                <a:latin typeface="Times New Roman" pitchFamily="18" charset="0"/>
              </a:rPr>
              <a:t>, causes immediate exit from that statement. </a:t>
            </a:r>
          </a:p>
          <a:p>
            <a:pPr eaLnBrk="1" hangingPunct="1"/>
            <a:r>
              <a:rPr lang="en-US" dirty="0" smtClean="0">
                <a:solidFill>
                  <a:srgbClr val="000000"/>
                </a:solidFill>
                <a:latin typeface="Times New Roman" pitchFamily="18" charset="0"/>
              </a:rPr>
              <a:t>Execution continues with the first statement after the control statement. </a:t>
            </a:r>
          </a:p>
          <a:p>
            <a:pPr eaLnBrk="1" hangingPunct="1"/>
            <a:r>
              <a:rPr lang="en-US" dirty="0" smtClean="0">
                <a:solidFill>
                  <a:srgbClr val="000000"/>
                </a:solidFill>
                <a:latin typeface="Times New Roman" pitchFamily="18" charset="0"/>
              </a:rPr>
              <a:t>Common uses of the </a:t>
            </a:r>
            <a:r>
              <a:rPr lang="en-US" dirty="0" smtClean="0">
                <a:solidFill>
                  <a:srgbClr val="000000"/>
                </a:solidFill>
                <a:latin typeface="Lucida Console" pitchFamily="49" charset="0"/>
              </a:rPr>
              <a:t>break</a:t>
            </a:r>
            <a:r>
              <a:rPr lang="en-US" dirty="0" smtClean="0">
                <a:solidFill>
                  <a:srgbClr val="000000"/>
                </a:solidFill>
                <a:latin typeface="Times New Roman" pitchFamily="18" charset="0"/>
              </a:rPr>
              <a:t> statement are to escape early from a loop or to skip the remainder of a </a:t>
            </a:r>
            <a:r>
              <a:rPr lang="en-US" dirty="0" smtClean="0">
                <a:solidFill>
                  <a:srgbClr val="000000"/>
                </a:solidFill>
                <a:latin typeface="Lucida Console" pitchFamily="49" charset="0"/>
              </a:rPr>
              <a:t>switch</a:t>
            </a:r>
            <a:r>
              <a:rPr lang="en-US" dirty="0" smtClean="0">
                <a:solidFill>
                  <a:srgbClr val="000000"/>
                </a:solidFill>
                <a:latin typeface="Times New Roman" pitchFamily="18" charset="0"/>
              </a:rPr>
              <a:t>. </a:t>
            </a:r>
          </a:p>
        </p:txBody>
      </p:sp>
      <p:sp>
        <p:nvSpPr>
          <p:cNvPr id="56324"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ch05imageslides_Page_45.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57347"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5.7  </a:t>
            </a:r>
            <a:r>
              <a:rPr lang="en-US" smtClean="0">
                <a:solidFill>
                  <a:srgbClr val="3380E6"/>
                </a:solidFill>
                <a:latin typeface="Lucida Console"/>
              </a:rPr>
              <a:t>break</a:t>
            </a:r>
            <a:r>
              <a:rPr lang="en-US" smtClean="0">
                <a:solidFill>
                  <a:srgbClr val="3380E6"/>
                </a:solidFill>
                <a:latin typeface="Arial"/>
              </a:rPr>
              <a:t> and </a:t>
            </a:r>
            <a:r>
              <a:rPr lang="en-US" smtClean="0">
                <a:solidFill>
                  <a:srgbClr val="3380E6"/>
                </a:solidFill>
                <a:latin typeface="Lucida Console"/>
              </a:rPr>
              <a:t>continue</a:t>
            </a:r>
            <a:r>
              <a:rPr lang="en-US" smtClean="0">
                <a:solidFill>
                  <a:srgbClr val="3380E6"/>
                </a:solidFill>
                <a:latin typeface="Arial"/>
              </a:rPr>
              <a:t> Statements  (Cont.)</a:t>
            </a:r>
          </a:p>
        </p:txBody>
      </p:sp>
      <p:sp>
        <p:nvSpPr>
          <p:cNvPr id="58371" name="Text Placeholder 2"/>
          <p:cNvSpPr>
            <a:spLocks noGrp="1"/>
          </p:cNvSpPr>
          <p:nvPr>
            <p:ph type="body" idx="1"/>
          </p:nvPr>
        </p:nvSpPr>
        <p:spPr/>
        <p:txBody>
          <a:bodyPr/>
          <a:lstStyle/>
          <a:p>
            <a:pPr eaLnBrk="1" hangingPunct="1"/>
            <a:r>
              <a:rPr lang="en-US" smtClean="0">
                <a:solidFill>
                  <a:srgbClr val="000000"/>
                </a:solidFill>
                <a:latin typeface="Times New Roman" pitchFamily="18" charset="0"/>
              </a:rPr>
              <a:t>The </a:t>
            </a:r>
            <a:r>
              <a:rPr lang="en-US" smtClean="0">
                <a:solidFill>
                  <a:srgbClr val="000000"/>
                </a:solidFill>
                <a:latin typeface="Lucida Console" pitchFamily="49" charset="0"/>
              </a:rPr>
              <a:t>continue</a:t>
            </a:r>
            <a:r>
              <a:rPr lang="en-US" smtClean="0">
                <a:solidFill>
                  <a:srgbClr val="000000"/>
                </a:solidFill>
                <a:latin typeface="Times New Roman" pitchFamily="18" charset="0"/>
              </a:rPr>
              <a:t> statement, when executed in a </a:t>
            </a:r>
            <a:r>
              <a:rPr lang="en-US" smtClean="0">
                <a:solidFill>
                  <a:srgbClr val="000000"/>
                </a:solidFill>
                <a:latin typeface="Lucida Console" pitchFamily="49" charset="0"/>
              </a:rPr>
              <a:t>while</a:t>
            </a:r>
            <a:r>
              <a:rPr lang="en-US" smtClean="0">
                <a:solidFill>
                  <a:srgbClr val="000000"/>
                </a:solidFill>
                <a:latin typeface="Times New Roman" pitchFamily="18" charset="0"/>
              </a:rPr>
              <a:t>, </a:t>
            </a:r>
            <a:r>
              <a:rPr lang="en-US" smtClean="0">
                <a:solidFill>
                  <a:srgbClr val="000000"/>
                </a:solidFill>
                <a:latin typeface="Lucida Console" pitchFamily="49" charset="0"/>
              </a:rPr>
              <a:t>for</a:t>
            </a:r>
            <a:r>
              <a:rPr lang="en-US" smtClean="0">
                <a:solidFill>
                  <a:srgbClr val="000000"/>
                </a:solidFill>
                <a:latin typeface="Times New Roman" pitchFamily="18" charset="0"/>
              </a:rPr>
              <a:t> or </a:t>
            </a:r>
            <a:r>
              <a:rPr lang="en-US" smtClean="0">
                <a:solidFill>
                  <a:srgbClr val="000000"/>
                </a:solidFill>
                <a:latin typeface="Lucida Console" pitchFamily="49" charset="0"/>
              </a:rPr>
              <a:t>do</a:t>
            </a:r>
            <a:r>
              <a:rPr lang="en-US" smtClean="0">
                <a:solidFill>
                  <a:srgbClr val="000000"/>
                </a:solidFill>
                <a:latin typeface="Times New Roman" pitchFamily="18" charset="0"/>
              </a:rPr>
              <a:t>…</a:t>
            </a:r>
            <a:r>
              <a:rPr lang="en-US" smtClean="0">
                <a:solidFill>
                  <a:srgbClr val="000000"/>
                </a:solidFill>
                <a:latin typeface="Lucida Console" pitchFamily="49" charset="0"/>
              </a:rPr>
              <a:t>while</a:t>
            </a:r>
            <a:r>
              <a:rPr lang="en-US" smtClean="0">
                <a:solidFill>
                  <a:srgbClr val="000000"/>
                </a:solidFill>
                <a:latin typeface="Times New Roman" pitchFamily="18" charset="0"/>
              </a:rPr>
              <a:t>, skips the remaining statements in the loop body and proceeds with the next iteration of the loop. </a:t>
            </a:r>
          </a:p>
          <a:p>
            <a:pPr eaLnBrk="1" hangingPunct="1"/>
            <a:r>
              <a:rPr lang="en-US" smtClean="0">
                <a:solidFill>
                  <a:srgbClr val="000000"/>
                </a:solidFill>
                <a:latin typeface="Times New Roman" pitchFamily="18" charset="0"/>
              </a:rPr>
              <a:t>In </a:t>
            </a:r>
            <a:r>
              <a:rPr lang="en-US" smtClean="0">
                <a:solidFill>
                  <a:srgbClr val="000000"/>
                </a:solidFill>
                <a:latin typeface="Lucida Console" pitchFamily="49" charset="0"/>
              </a:rPr>
              <a:t>while</a:t>
            </a:r>
            <a:r>
              <a:rPr lang="en-US" smtClean="0">
                <a:solidFill>
                  <a:srgbClr val="000000"/>
                </a:solidFill>
                <a:latin typeface="Times New Roman" pitchFamily="18" charset="0"/>
              </a:rPr>
              <a:t> and </a:t>
            </a:r>
            <a:r>
              <a:rPr lang="en-US" smtClean="0">
                <a:solidFill>
                  <a:srgbClr val="000000"/>
                </a:solidFill>
                <a:latin typeface="Lucida Console" pitchFamily="49" charset="0"/>
              </a:rPr>
              <a:t>do</a:t>
            </a:r>
            <a:r>
              <a:rPr lang="en-US" smtClean="0">
                <a:solidFill>
                  <a:srgbClr val="000000"/>
                </a:solidFill>
                <a:latin typeface="Times New Roman" pitchFamily="18" charset="0"/>
              </a:rPr>
              <a:t>…</a:t>
            </a:r>
            <a:r>
              <a:rPr lang="en-US" smtClean="0">
                <a:solidFill>
                  <a:srgbClr val="000000"/>
                </a:solidFill>
                <a:latin typeface="Lucida Console" pitchFamily="49" charset="0"/>
              </a:rPr>
              <a:t>while</a:t>
            </a:r>
            <a:r>
              <a:rPr lang="en-US" smtClean="0">
                <a:solidFill>
                  <a:srgbClr val="000000"/>
                </a:solidFill>
                <a:latin typeface="Times New Roman" pitchFamily="18" charset="0"/>
              </a:rPr>
              <a:t> statements, the program evaluates the loop-continuation test immediately after the </a:t>
            </a:r>
            <a:r>
              <a:rPr lang="en-US" smtClean="0">
                <a:solidFill>
                  <a:srgbClr val="000000"/>
                </a:solidFill>
                <a:latin typeface="Lucida Console" pitchFamily="49" charset="0"/>
              </a:rPr>
              <a:t>continue</a:t>
            </a:r>
            <a:r>
              <a:rPr lang="en-US" smtClean="0">
                <a:solidFill>
                  <a:srgbClr val="000000"/>
                </a:solidFill>
                <a:latin typeface="Times New Roman" pitchFamily="18" charset="0"/>
              </a:rPr>
              <a:t> statement executes. </a:t>
            </a:r>
          </a:p>
          <a:p>
            <a:pPr eaLnBrk="1" hangingPunct="1"/>
            <a:r>
              <a:rPr lang="en-US" smtClean="0">
                <a:solidFill>
                  <a:srgbClr val="000000"/>
                </a:solidFill>
                <a:latin typeface="Times New Roman" pitchFamily="18" charset="0"/>
              </a:rPr>
              <a:t>In a </a:t>
            </a:r>
            <a:r>
              <a:rPr lang="en-US" smtClean="0">
                <a:solidFill>
                  <a:srgbClr val="000000"/>
                </a:solidFill>
                <a:latin typeface="Lucida Console" pitchFamily="49" charset="0"/>
              </a:rPr>
              <a:t>for</a:t>
            </a:r>
            <a:r>
              <a:rPr lang="en-US" smtClean="0">
                <a:solidFill>
                  <a:srgbClr val="000000"/>
                </a:solidFill>
                <a:latin typeface="Times New Roman" pitchFamily="18" charset="0"/>
              </a:rPr>
              <a:t> statement, the increment expression executes, then the program evaluates the loop-continuation test. </a:t>
            </a:r>
          </a:p>
        </p:txBody>
      </p:sp>
      <p:sp>
        <p:nvSpPr>
          <p:cNvPr id="5837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ch05imageslides_Page_46.png"/>
          <p:cNvPicPr>
            <a:picLocks noGrp="1" noChangeAspect="1"/>
          </p:cNvPicPr>
          <p:nvPr isPhoto="1"/>
        </p:nvPicPr>
        <p:blipFill>
          <a:blip r:embed="rId3" cstate="print"/>
          <a:srcRect/>
          <a:stretch>
            <a:fillRect/>
          </a:stretch>
        </p:blipFill>
        <p:spPr bwMode="auto">
          <a:xfrm>
            <a:off x="0" y="696913"/>
            <a:ext cx="9144000" cy="5551487"/>
          </a:xfrm>
          <a:prstGeom prst="rect">
            <a:avLst/>
          </a:prstGeom>
          <a:noFill/>
          <a:ln w="9525">
            <a:noFill/>
            <a:miter lim="800000"/>
            <a:headEnd/>
            <a:tailEnd/>
          </a:ln>
        </p:spPr>
      </p:pic>
      <p:sp>
        <p:nvSpPr>
          <p:cNvPr id="59395"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24B5A1"/>
                </a:solidFill>
                <a:latin typeface="Arial"/>
              </a:rPr>
              <a:t>5.8  </a:t>
            </a:r>
            <a:r>
              <a:rPr lang="en-US" smtClean="0">
                <a:solidFill>
                  <a:srgbClr val="3380E6"/>
                </a:solidFill>
                <a:latin typeface="Arial"/>
              </a:rPr>
              <a:t>Logical Operators</a:t>
            </a:r>
          </a:p>
        </p:txBody>
      </p:sp>
      <p:sp>
        <p:nvSpPr>
          <p:cNvPr id="60419" name="Text Placeholder 2"/>
          <p:cNvSpPr>
            <a:spLocks noGrp="1"/>
          </p:cNvSpPr>
          <p:nvPr>
            <p:ph type="body" idx="1"/>
          </p:nvPr>
        </p:nvSpPr>
        <p:spPr/>
        <p:txBody>
          <a:bodyPr/>
          <a:lstStyle/>
          <a:p>
            <a:pPr eaLnBrk="1" hangingPunct="1">
              <a:lnSpc>
                <a:spcPct val="90000"/>
              </a:lnSpc>
            </a:pPr>
            <a:r>
              <a:rPr lang="en-US" dirty="0" smtClean="0">
                <a:solidFill>
                  <a:srgbClr val="000000"/>
                </a:solidFill>
                <a:latin typeface="Times New Roman" pitchFamily="18" charset="0"/>
              </a:rPr>
              <a:t>Java’s </a:t>
            </a:r>
            <a:r>
              <a:rPr lang="en-US" b="1" dirty="0" smtClean="0">
                <a:solidFill>
                  <a:srgbClr val="0000FF"/>
                </a:solidFill>
                <a:latin typeface="Times New Roman" pitchFamily="18" charset="0"/>
                <a:cs typeface="Times New Roman" pitchFamily="18" charset="0"/>
              </a:rPr>
              <a:t>logical operators</a:t>
            </a:r>
            <a:r>
              <a:rPr lang="en-US" b="1"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rPr>
              <a:t>enable you to form more complex conditions by combining simple conditions.</a:t>
            </a:r>
            <a:r>
              <a:rPr lang="en-US" b="1" dirty="0" smtClean="0">
                <a:solidFill>
                  <a:srgbClr val="000000"/>
                </a:solidFill>
                <a:latin typeface="Times New Roman" pitchFamily="18" charset="0"/>
              </a:rPr>
              <a:t> </a:t>
            </a:r>
          </a:p>
          <a:p>
            <a:pPr eaLnBrk="1" hangingPunct="1">
              <a:lnSpc>
                <a:spcPct val="90000"/>
              </a:lnSpc>
            </a:pPr>
            <a:r>
              <a:rPr lang="en-US" dirty="0" smtClean="0">
                <a:solidFill>
                  <a:srgbClr val="000000"/>
                </a:solidFill>
                <a:latin typeface="Times New Roman" pitchFamily="18" charset="0"/>
              </a:rPr>
              <a:t>The logical operators are </a:t>
            </a:r>
          </a:p>
          <a:p>
            <a:pPr lvl="1" eaLnBrk="1" hangingPunct="1">
              <a:lnSpc>
                <a:spcPct val="90000"/>
              </a:lnSpc>
            </a:pPr>
            <a:r>
              <a:rPr lang="en-US" dirty="0" smtClean="0">
                <a:solidFill>
                  <a:srgbClr val="000000"/>
                </a:solidFill>
                <a:latin typeface="Lucida Console" pitchFamily="49" charset="0"/>
              </a:rPr>
              <a:t>&amp;&amp;</a:t>
            </a:r>
            <a:r>
              <a:rPr lang="en-US" dirty="0" smtClean="0">
                <a:solidFill>
                  <a:srgbClr val="000000"/>
                </a:solidFill>
                <a:latin typeface="Times New Roman" pitchFamily="18" charset="0"/>
              </a:rPr>
              <a:t> (conditional AND)</a:t>
            </a:r>
          </a:p>
          <a:p>
            <a:pPr lvl="1" eaLnBrk="1" hangingPunct="1">
              <a:lnSpc>
                <a:spcPct val="90000"/>
              </a:lnSpc>
            </a:pP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(conditional OR)</a:t>
            </a:r>
          </a:p>
          <a:p>
            <a:pPr lvl="1" eaLnBrk="1" hangingPunct="1">
              <a:lnSpc>
                <a:spcPct val="90000"/>
              </a:lnSpc>
            </a:pPr>
            <a:r>
              <a:rPr lang="en-US" dirty="0" smtClean="0">
                <a:solidFill>
                  <a:srgbClr val="000000"/>
                </a:solidFill>
                <a:latin typeface="Lucida Console" pitchFamily="49" charset="0"/>
              </a:rPr>
              <a:t>&amp;</a:t>
            </a:r>
            <a:r>
              <a:rPr lang="en-US" dirty="0" smtClean="0">
                <a:solidFill>
                  <a:srgbClr val="000000"/>
                </a:solidFill>
                <a:latin typeface="Times New Roman" pitchFamily="18" charset="0"/>
              </a:rPr>
              <a:t> (</a:t>
            </a:r>
            <a:r>
              <a:rPr lang="en-US" dirty="0" err="1" smtClean="0">
                <a:solidFill>
                  <a:srgbClr val="000000"/>
                </a:solidFill>
                <a:latin typeface="Times New Roman" pitchFamily="18" charset="0"/>
              </a:rPr>
              <a:t>boolean</a:t>
            </a:r>
            <a:r>
              <a:rPr lang="en-US" dirty="0" smtClean="0">
                <a:solidFill>
                  <a:srgbClr val="000000"/>
                </a:solidFill>
                <a:latin typeface="Times New Roman" pitchFamily="18" charset="0"/>
              </a:rPr>
              <a:t> logical AND)</a:t>
            </a:r>
          </a:p>
          <a:p>
            <a:pPr lvl="1" eaLnBrk="1" hangingPunct="1">
              <a:lnSpc>
                <a:spcPct val="90000"/>
              </a:lnSpc>
            </a:pP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a:t>
            </a:r>
            <a:r>
              <a:rPr lang="en-US" dirty="0" err="1" smtClean="0">
                <a:solidFill>
                  <a:srgbClr val="000000"/>
                </a:solidFill>
                <a:latin typeface="Times New Roman" pitchFamily="18" charset="0"/>
              </a:rPr>
              <a:t>boolean</a:t>
            </a:r>
            <a:r>
              <a:rPr lang="en-US" dirty="0" smtClean="0">
                <a:solidFill>
                  <a:srgbClr val="000000"/>
                </a:solidFill>
                <a:latin typeface="Times New Roman" pitchFamily="18" charset="0"/>
              </a:rPr>
              <a:t> logical OR)</a:t>
            </a:r>
          </a:p>
          <a:p>
            <a:pPr lvl="1" eaLnBrk="1" hangingPunct="1">
              <a:lnSpc>
                <a:spcPct val="90000"/>
              </a:lnSpc>
            </a:pP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a:t>
            </a:r>
            <a:r>
              <a:rPr lang="en-US" dirty="0" err="1" smtClean="0">
                <a:solidFill>
                  <a:srgbClr val="000000"/>
                </a:solidFill>
                <a:latin typeface="Times New Roman" pitchFamily="18" charset="0"/>
              </a:rPr>
              <a:t>boolean</a:t>
            </a:r>
            <a:r>
              <a:rPr lang="en-US" dirty="0" smtClean="0">
                <a:solidFill>
                  <a:srgbClr val="000000"/>
                </a:solidFill>
                <a:latin typeface="Times New Roman" pitchFamily="18" charset="0"/>
              </a:rPr>
              <a:t> logical exclusive OR)</a:t>
            </a:r>
          </a:p>
          <a:p>
            <a:pPr lvl="1" eaLnBrk="1" hangingPunct="1">
              <a:lnSpc>
                <a:spcPct val="90000"/>
              </a:lnSpc>
            </a:pP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(logical NOT). </a:t>
            </a:r>
          </a:p>
          <a:p>
            <a:pPr eaLnBrk="1" hangingPunct="1">
              <a:lnSpc>
                <a:spcPct val="90000"/>
              </a:lnSpc>
            </a:pPr>
            <a:r>
              <a:rPr lang="en-US" dirty="0" smtClean="0">
                <a:solidFill>
                  <a:srgbClr val="000000"/>
                </a:solidFill>
                <a:latin typeface="Times New Roman" pitchFamily="18" charset="0"/>
              </a:rPr>
              <a:t>[</a:t>
            </a:r>
            <a:r>
              <a:rPr lang="en-US" i="1" dirty="0" smtClean="0">
                <a:solidFill>
                  <a:srgbClr val="000000"/>
                </a:solidFill>
                <a:latin typeface="Times New Roman" pitchFamily="18" charset="0"/>
              </a:rPr>
              <a:t>Note:</a:t>
            </a:r>
            <a:r>
              <a:rPr lang="en-US" dirty="0" smtClean="0">
                <a:solidFill>
                  <a:srgbClr val="000000"/>
                </a:solidFill>
                <a:latin typeface="Times New Roman" pitchFamily="18" charset="0"/>
              </a:rPr>
              <a:t> The </a:t>
            </a:r>
            <a:r>
              <a:rPr lang="en-US" dirty="0" smtClean="0">
                <a:solidFill>
                  <a:srgbClr val="000000"/>
                </a:solidFill>
                <a:latin typeface="Lucida Console" pitchFamily="49" charset="0"/>
              </a:rPr>
              <a:t>&amp;</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operators are also bitwise operators when they are applied to integral operands.]</a:t>
            </a:r>
          </a:p>
        </p:txBody>
      </p:sp>
      <p:sp>
        <p:nvSpPr>
          <p:cNvPr id="6042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ch05imageslides_Page_59.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
        <p:nvSpPr>
          <p:cNvPr id="6144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4339"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Class names</a:t>
            </a:r>
          </a:p>
          <a:p>
            <a:pPr lvl="1" eaLnBrk="1" hangingPunct="1"/>
            <a:r>
              <a:rPr lang="en-US" dirty="0" smtClean="0">
                <a:solidFill>
                  <a:srgbClr val="000000"/>
                </a:solidFill>
                <a:latin typeface="Times New Roman" pitchFamily="18" charset="0"/>
              </a:rPr>
              <a:t>By convention Pascal Case is used which begins with a capital letter and capitalize the first letter of each word </a:t>
            </a:r>
          </a:p>
          <a:p>
            <a:pPr lvl="1" eaLnBrk="1" hangingPunct="1">
              <a:buNone/>
            </a:pPr>
            <a:r>
              <a:rPr lang="en-US" dirty="0" smtClean="0">
                <a:solidFill>
                  <a:srgbClr val="000000"/>
                </a:solidFill>
                <a:latin typeface="Times New Roman" pitchFamily="18" charset="0"/>
              </a:rPr>
              <a:t>	(e.g., </a:t>
            </a:r>
            <a:r>
              <a:rPr lang="en-US" dirty="0" err="1" smtClean="0">
                <a:solidFill>
                  <a:srgbClr val="000000"/>
                </a:solidFill>
                <a:latin typeface="Lucida Console" pitchFamily="49" charset="0"/>
              </a:rPr>
              <a:t>SampleClassName</a:t>
            </a:r>
            <a:r>
              <a:rPr lang="en-US" dirty="0" smtClean="0">
                <a:solidFill>
                  <a:srgbClr val="000000"/>
                </a:solidFill>
                <a:latin typeface="Times New Roman" pitchFamily="18" charset="0"/>
              </a:rPr>
              <a:t>). </a:t>
            </a:r>
          </a:p>
          <a:p>
            <a:pPr lvl="1" eaLnBrk="1" hangingPunct="1"/>
            <a:r>
              <a:rPr lang="en-US" dirty="0" smtClean="0">
                <a:solidFill>
                  <a:srgbClr val="000000"/>
                </a:solidFill>
                <a:latin typeface="Times New Roman" pitchFamily="18" charset="0"/>
              </a:rPr>
              <a:t>A class name is an </a:t>
            </a:r>
            <a:r>
              <a:rPr lang="en-US" dirty="0" smtClean="0">
                <a:solidFill>
                  <a:srgbClr val="0000FF"/>
                </a:solidFill>
                <a:latin typeface="Times New Roman" pitchFamily="18" charset="0"/>
              </a:rPr>
              <a:t>identifier</a:t>
            </a:r>
            <a:r>
              <a:rPr lang="en-US" dirty="0" smtClean="0">
                <a:solidFill>
                  <a:srgbClr val="000000"/>
                </a:solidFill>
                <a:latin typeface="Times New Roman" pitchFamily="18" charset="0"/>
              </a:rPr>
              <a:t>—a series of characters consisting of letters, digits, underscores (</a:t>
            </a:r>
            <a:r>
              <a:rPr lang="en-US" dirty="0" smtClean="0">
                <a:solidFill>
                  <a:srgbClr val="000000"/>
                </a:solidFill>
                <a:latin typeface="LucidaSansTypewriter"/>
              </a:rPr>
              <a:t>_</a:t>
            </a:r>
            <a:r>
              <a:rPr lang="en-US" dirty="0" smtClean="0">
                <a:solidFill>
                  <a:srgbClr val="000000"/>
                </a:solidFill>
                <a:latin typeface="Times New Roman" pitchFamily="18" charset="0"/>
              </a:rPr>
              <a:t>) and dollar signs (</a:t>
            </a:r>
            <a:r>
              <a:rPr lang="en-US" dirty="0" smtClean="0">
                <a:solidFill>
                  <a:srgbClr val="000000"/>
                </a:solidFill>
                <a:latin typeface="Lucida Console" pitchFamily="49" charset="0"/>
              </a:rPr>
              <a:t>$</a:t>
            </a:r>
            <a:r>
              <a:rPr lang="en-US" dirty="0" smtClean="0">
                <a:solidFill>
                  <a:srgbClr val="000000"/>
                </a:solidFill>
                <a:latin typeface="Times New Roman" pitchFamily="18" charset="0"/>
              </a:rPr>
              <a:t>) that does not begin with a digit and does not contain spaces. </a:t>
            </a:r>
          </a:p>
          <a:p>
            <a:pPr lvl="1" eaLnBrk="1" hangingPunct="1"/>
            <a:r>
              <a:rPr lang="en-US" dirty="0" smtClean="0">
                <a:solidFill>
                  <a:srgbClr val="000000"/>
                </a:solidFill>
                <a:latin typeface="Times New Roman" pitchFamily="18" charset="0"/>
              </a:rPr>
              <a:t>Java is </a:t>
            </a:r>
            <a:r>
              <a:rPr lang="en-US" dirty="0" smtClean="0">
                <a:solidFill>
                  <a:srgbClr val="0000FF"/>
                </a:solidFill>
                <a:latin typeface="Times New Roman" pitchFamily="18" charset="0"/>
              </a:rPr>
              <a:t>case sensitive</a:t>
            </a:r>
            <a:r>
              <a:rPr lang="en-US" dirty="0" smtClean="0">
                <a:solidFill>
                  <a:srgbClr val="000000"/>
                </a:solidFill>
                <a:latin typeface="Times New Roman" pitchFamily="18" charset="0"/>
              </a:rPr>
              <a:t>—uppercase and lowercase letters are distinct—so </a:t>
            </a:r>
            <a:r>
              <a:rPr lang="en-US" dirty="0" smtClean="0">
                <a:solidFill>
                  <a:srgbClr val="000000"/>
                </a:solidFill>
                <a:latin typeface="Lucida Console" pitchFamily="49" charset="0"/>
              </a:rPr>
              <a:t>a1</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A1</a:t>
            </a:r>
            <a:r>
              <a:rPr lang="en-US" dirty="0" smtClean="0">
                <a:solidFill>
                  <a:srgbClr val="000000"/>
                </a:solidFill>
                <a:latin typeface="Times New Roman" pitchFamily="18" charset="0"/>
              </a:rPr>
              <a:t> are different (but both valid) identifiers.</a:t>
            </a:r>
          </a:p>
        </p:txBody>
      </p:sp>
      <p:sp>
        <p:nvSpPr>
          <p:cNvPr id="14340"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h02imageslides_Page_10.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15363" name="Footer Placeholder 2"/>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2.2  </a:t>
            </a:r>
            <a:r>
              <a:rPr lang="en-US" dirty="0" smtClean="0">
                <a:solidFill>
                  <a:srgbClr val="3380E6"/>
                </a:solidFill>
                <a:latin typeface="Arial"/>
              </a:rPr>
              <a:t>Our First Program in Java: Printing a Line of Text (Cont.)</a:t>
            </a:r>
          </a:p>
        </p:txBody>
      </p:sp>
      <p:sp>
        <p:nvSpPr>
          <p:cNvPr id="16387"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Braces</a:t>
            </a:r>
          </a:p>
          <a:p>
            <a:pPr lvl="1" eaLnBrk="1" hangingPunct="1"/>
            <a:r>
              <a:rPr lang="en-US" dirty="0" smtClean="0">
                <a:solidFill>
                  <a:srgbClr val="000000"/>
                </a:solidFill>
                <a:latin typeface="Times New Roman" pitchFamily="18" charset="0"/>
              </a:rPr>
              <a:t>A </a:t>
            </a:r>
            <a:r>
              <a:rPr lang="en-US" dirty="0" smtClean="0">
                <a:solidFill>
                  <a:srgbClr val="0000FF"/>
                </a:solidFill>
                <a:latin typeface="Times New Roman" pitchFamily="18" charset="0"/>
              </a:rPr>
              <a:t>left brace</a:t>
            </a:r>
            <a:r>
              <a:rPr lang="en-US" dirty="0" smtClean="0">
                <a:solidFill>
                  <a:srgbClr val="000000"/>
                </a:solidFill>
                <a:latin typeface="Times New Roman" pitchFamily="18" charset="0"/>
              </a:rPr>
              <a:t>, </a:t>
            </a:r>
            <a:r>
              <a:rPr lang="en-US" dirty="0" smtClean="0">
                <a:solidFill>
                  <a:srgbClr val="0000FF"/>
                </a:solidFill>
                <a:latin typeface="LucidaSansTypewriter"/>
              </a:rPr>
              <a:t>{</a:t>
            </a:r>
            <a:r>
              <a:rPr lang="en-US" dirty="0" smtClean="0">
                <a:solidFill>
                  <a:srgbClr val="000000"/>
                </a:solidFill>
                <a:latin typeface="Times New Roman" pitchFamily="18" charset="0"/>
              </a:rPr>
              <a:t>, begins the </a:t>
            </a:r>
            <a:r>
              <a:rPr lang="en-US" dirty="0" smtClean="0">
                <a:solidFill>
                  <a:srgbClr val="0000FF"/>
                </a:solidFill>
                <a:latin typeface="Times New Roman" pitchFamily="18" charset="0"/>
              </a:rPr>
              <a:t>body</a:t>
            </a:r>
            <a:r>
              <a:rPr lang="en-US" dirty="0" smtClean="0">
                <a:solidFill>
                  <a:srgbClr val="000000"/>
                </a:solidFill>
                <a:latin typeface="Times New Roman" pitchFamily="18" charset="0"/>
              </a:rPr>
              <a:t> of every class declaration. </a:t>
            </a:r>
          </a:p>
          <a:p>
            <a:pPr lvl="1" eaLnBrk="1" hangingPunct="1"/>
            <a:r>
              <a:rPr lang="en-US" dirty="0" smtClean="0">
                <a:solidFill>
                  <a:srgbClr val="000000"/>
                </a:solidFill>
                <a:latin typeface="Times New Roman" pitchFamily="18" charset="0"/>
              </a:rPr>
              <a:t>A corresponding </a:t>
            </a:r>
            <a:r>
              <a:rPr lang="en-US" dirty="0" smtClean="0">
                <a:solidFill>
                  <a:srgbClr val="0000FF"/>
                </a:solidFill>
                <a:latin typeface="Times New Roman" pitchFamily="18" charset="0"/>
              </a:rPr>
              <a:t>right brace</a:t>
            </a:r>
            <a:r>
              <a:rPr lang="en-US" dirty="0" smtClean="0">
                <a:solidFill>
                  <a:srgbClr val="000000"/>
                </a:solidFill>
                <a:latin typeface="Times New Roman" pitchFamily="18" charset="0"/>
              </a:rPr>
              <a:t>, </a:t>
            </a:r>
            <a:r>
              <a:rPr lang="en-US" dirty="0" smtClean="0">
                <a:solidFill>
                  <a:srgbClr val="0000FF"/>
                </a:solidFill>
                <a:latin typeface="LucidaSansTypewriter"/>
              </a:rPr>
              <a:t>}</a:t>
            </a:r>
            <a:r>
              <a:rPr lang="en-US" dirty="0" smtClean="0">
                <a:solidFill>
                  <a:srgbClr val="000000"/>
                </a:solidFill>
                <a:latin typeface="Times New Roman" pitchFamily="18" charset="0"/>
              </a:rPr>
              <a:t>, must end each class declaration. </a:t>
            </a:r>
          </a:p>
          <a:p>
            <a:pPr lvl="1" eaLnBrk="1" hangingPunct="1"/>
            <a:r>
              <a:rPr lang="en-US" dirty="0" smtClean="0">
                <a:solidFill>
                  <a:srgbClr val="000000"/>
                </a:solidFill>
                <a:latin typeface="Times New Roman" pitchFamily="18" charset="0"/>
              </a:rPr>
              <a:t>Code between braces should be indented.</a:t>
            </a:r>
          </a:p>
          <a:p>
            <a:pPr lvl="1" eaLnBrk="1" hangingPunct="1"/>
            <a:r>
              <a:rPr lang="en-US" dirty="0" smtClean="0">
                <a:solidFill>
                  <a:srgbClr val="000000"/>
                </a:solidFill>
                <a:latin typeface="Times New Roman" pitchFamily="18" charset="0"/>
              </a:rPr>
              <a:t>It is Good Software Engineering to indent you code.</a:t>
            </a:r>
          </a:p>
          <a:p>
            <a:pPr lvl="1" eaLnBrk="1" hangingPunct="1"/>
            <a:r>
              <a:rPr lang="en-US" dirty="0" smtClean="0">
                <a:solidFill>
                  <a:srgbClr val="000000"/>
                </a:solidFill>
                <a:latin typeface="Times New Roman" pitchFamily="18" charset="0"/>
              </a:rPr>
              <a:t>Eclipse IDE helps you with indentation and code completion.</a:t>
            </a:r>
          </a:p>
          <a:p>
            <a:pPr lvl="1" eaLnBrk="1" hangingPunct="1"/>
            <a:endParaRPr lang="en-US" dirty="0" smtClean="0">
              <a:solidFill>
                <a:srgbClr val="000000"/>
              </a:solidFill>
              <a:latin typeface="Times New Roman" pitchFamily="18" charset="0"/>
            </a:endParaRPr>
          </a:p>
          <a:p>
            <a:pPr lvl="1" eaLnBrk="1" hangingPunct="1"/>
            <a:endParaRPr lang="en-US" dirty="0" smtClean="0">
              <a:solidFill>
                <a:srgbClr val="000000"/>
              </a:solidFill>
              <a:latin typeface="Times New Roman" pitchFamily="18" charset="0"/>
            </a:endParaRPr>
          </a:p>
        </p:txBody>
      </p:sp>
      <p:sp>
        <p:nvSpPr>
          <p:cNvPr id="16388"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7411" name="Text Placeholder 2"/>
          <p:cNvSpPr>
            <a:spLocks noGrp="1"/>
          </p:cNvSpPr>
          <p:nvPr>
            <p:ph type="body" idx="1"/>
          </p:nvPr>
        </p:nvSpPr>
        <p:spPr/>
        <p:txBody>
          <a:bodyPr/>
          <a:lstStyle/>
          <a:p>
            <a:pPr eaLnBrk="1" hangingPunct="1">
              <a:lnSpc>
                <a:spcPct val="90000"/>
              </a:lnSpc>
            </a:pPr>
            <a:r>
              <a:rPr lang="en-US" dirty="0" smtClean="0">
                <a:solidFill>
                  <a:srgbClr val="000000"/>
                </a:solidFill>
                <a:latin typeface="Times New Roman" pitchFamily="18" charset="0"/>
              </a:rPr>
              <a:t>Declaring the </a:t>
            </a: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 Method</a:t>
            </a:r>
          </a:p>
          <a:p>
            <a:pPr lvl="2" eaLnBrk="1" hangingPunct="1">
              <a:lnSpc>
                <a:spcPct val="90000"/>
              </a:lnSpc>
              <a:buFont typeface="Wingdings 2" pitchFamily="18" charset="2"/>
              <a:buNone/>
            </a:pPr>
            <a:r>
              <a:rPr lang="en-US" dirty="0" smtClean="0">
                <a:solidFill>
                  <a:srgbClr val="0000FF"/>
                </a:solidFill>
                <a:latin typeface="Lucida Console" pitchFamily="49" charset="0"/>
              </a:rPr>
              <a:t>public static void </a:t>
            </a:r>
            <a:r>
              <a:rPr lang="en-US" dirty="0" smtClean="0">
                <a:solidFill>
                  <a:srgbClr val="000000"/>
                </a:solidFill>
                <a:latin typeface="Lucida Console" pitchFamily="49" charset="0"/>
              </a:rPr>
              <a:t>main( String[] </a:t>
            </a:r>
            <a:r>
              <a:rPr lang="en-US" dirty="0" err="1" smtClean="0">
                <a:solidFill>
                  <a:srgbClr val="000000"/>
                </a:solidFill>
                <a:latin typeface="Lucida Console" pitchFamily="49" charset="0"/>
              </a:rPr>
              <a:t>args</a:t>
            </a:r>
            <a:r>
              <a:rPr lang="en-US" dirty="0" smtClean="0">
                <a:solidFill>
                  <a:srgbClr val="000000"/>
                </a:solidFill>
                <a:latin typeface="Lucida Console" pitchFamily="49" charset="0"/>
              </a:rPr>
              <a:t> )</a:t>
            </a:r>
          </a:p>
          <a:p>
            <a:pPr lvl="2" eaLnBrk="1" hangingPunct="1">
              <a:lnSpc>
                <a:spcPct val="90000"/>
              </a:lnSpc>
              <a:buFont typeface="Wingdings 2" pitchFamily="18" charset="2"/>
              <a:buNone/>
            </a:pPr>
            <a:r>
              <a:rPr lang="en-US" dirty="0" smtClean="0">
                <a:solidFill>
                  <a:srgbClr val="000000"/>
                </a:solidFill>
                <a:latin typeface="Lucida Console" pitchFamily="49" charset="0"/>
              </a:rPr>
              <a:t>… YES, all that!!!</a:t>
            </a:r>
          </a:p>
          <a:p>
            <a:pPr lvl="1" eaLnBrk="1" hangingPunct="1">
              <a:lnSpc>
                <a:spcPct val="90000"/>
              </a:lnSpc>
            </a:pPr>
            <a:r>
              <a:rPr lang="en-US" dirty="0" smtClean="0">
                <a:solidFill>
                  <a:srgbClr val="000000"/>
                </a:solidFill>
                <a:latin typeface="Times New Roman" pitchFamily="18" charset="0"/>
              </a:rPr>
              <a:t>Starting point of every Java application. </a:t>
            </a:r>
          </a:p>
          <a:p>
            <a:pPr lvl="1" eaLnBrk="1" hangingPunct="1">
              <a:lnSpc>
                <a:spcPct val="90000"/>
              </a:lnSpc>
            </a:pPr>
            <a:r>
              <a:rPr lang="en-US" dirty="0" smtClean="0">
                <a:solidFill>
                  <a:srgbClr val="0000FF"/>
                </a:solidFill>
                <a:latin typeface="Times New Roman" pitchFamily="18" charset="0"/>
              </a:rPr>
              <a:t>Parentheses</a:t>
            </a:r>
            <a:r>
              <a:rPr lang="en-US" dirty="0" smtClean="0">
                <a:solidFill>
                  <a:srgbClr val="000000"/>
                </a:solidFill>
                <a:latin typeface="Times New Roman" pitchFamily="18" charset="0"/>
              </a:rPr>
              <a:t> after the identifier </a:t>
            </a: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 indicate that it’s a program building block called a </a:t>
            </a:r>
            <a:r>
              <a:rPr lang="en-US" dirty="0" smtClean="0">
                <a:solidFill>
                  <a:srgbClr val="0000FF"/>
                </a:solidFill>
                <a:latin typeface="Times New Roman" pitchFamily="18" charset="0"/>
              </a:rPr>
              <a:t>method</a:t>
            </a:r>
            <a:r>
              <a:rPr lang="en-US" dirty="0" smtClean="0">
                <a:solidFill>
                  <a:srgbClr val="000000"/>
                </a:solidFill>
                <a:latin typeface="Times New Roman" pitchFamily="18" charset="0"/>
              </a:rPr>
              <a:t>. </a:t>
            </a:r>
          </a:p>
          <a:p>
            <a:pPr lvl="1" eaLnBrk="1" hangingPunct="1">
              <a:lnSpc>
                <a:spcPct val="90000"/>
              </a:lnSpc>
            </a:pPr>
            <a:r>
              <a:rPr lang="en-US" dirty="0" smtClean="0">
                <a:solidFill>
                  <a:srgbClr val="000000"/>
                </a:solidFill>
                <a:latin typeface="Times New Roman" pitchFamily="18" charset="0"/>
              </a:rPr>
              <a:t>Java class declarations normally contain one or more methods. </a:t>
            </a:r>
          </a:p>
          <a:p>
            <a:pPr lvl="1" eaLnBrk="1" hangingPunct="1">
              <a:lnSpc>
                <a:spcPct val="90000"/>
              </a:lnSpc>
            </a:pPr>
            <a:r>
              <a:rPr lang="en-US" dirty="0" smtClean="0">
                <a:solidFill>
                  <a:srgbClr val="000000"/>
                </a:solidFill>
                <a:latin typeface="Lucida Console" pitchFamily="49" charset="0"/>
              </a:rPr>
              <a:t>main</a:t>
            </a:r>
            <a:r>
              <a:rPr lang="en-US" dirty="0" smtClean="0">
                <a:solidFill>
                  <a:srgbClr val="000000"/>
                </a:solidFill>
                <a:latin typeface="Times New Roman" pitchFamily="18" charset="0"/>
              </a:rPr>
              <a:t> </a:t>
            </a:r>
            <a:r>
              <a:rPr lang="en-US" i="1" dirty="0" smtClean="0">
                <a:solidFill>
                  <a:srgbClr val="000000"/>
                </a:solidFill>
                <a:latin typeface="Times New Roman" pitchFamily="18" charset="0"/>
              </a:rPr>
              <a:t>must</a:t>
            </a:r>
            <a:r>
              <a:rPr lang="en-US" dirty="0" smtClean="0">
                <a:solidFill>
                  <a:srgbClr val="000000"/>
                </a:solidFill>
                <a:latin typeface="Times New Roman" pitchFamily="18" charset="0"/>
              </a:rPr>
              <a:t> be defined as shown; otherwise, the JVM will not execute the application. </a:t>
            </a:r>
          </a:p>
          <a:p>
            <a:pPr lvl="1" eaLnBrk="1" hangingPunct="1">
              <a:lnSpc>
                <a:spcPct val="90000"/>
              </a:lnSpc>
            </a:pPr>
            <a:r>
              <a:rPr lang="en-US" dirty="0" smtClean="0">
                <a:solidFill>
                  <a:srgbClr val="000000"/>
                </a:solidFill>
                <a:latin typeface="Times New Roman" pitchFamily="18" charset="0"/>
              </a:rPr>
              <a:t>Methods perform tasks and can return information when they complete their tasks. </a:t>
            </a:r>
          </a:p>
          <a:p>
            <a:pPr lvl="1" eaLnBrk="1" hangingPunct="1">
              <a:lnSpc>
                <a:spcPct val="90000"/>
              </a:lnSpc>
            </a:pPr>
            <a:r>
              <a:rPr lang="en-US" dirty="0" smtClean="0">
                <a:solidFill>
                  <a:srgbClr val="000000"/>
                </a:solidFill>
                <a:latin typeface="Times New Roman" pitchFamily="18" charset="0"/>
              </a:rPr>
              <a:t>Keyword </a:t>
            </a:r>
            <a:r>
              <a:rPr lang="en-US" dirty="0" smtClean="0">
                <a:solidFill>
                  <a:srgbClr val="0000FF"/>
                </a:solidFill>
                <a:latin typeface="LucidaSansTypewriter"/>
              </a:rPr>
              <a:t>void</a:t>
            </a:r>
            <a:r>
              <a:rPr lang="en-US" dirty="0" smtClean="0">
                <a:solidFill>
                  <a:srgbClr val="000000"/>
                </a:solidFill>
                <a:latin typeface="Times New Roman" pitchFamily="18" charset="0"/>
              </a:rPr>
              <a:t> indicates that this method will not return any information. </a:t>
            </a:r>
          </a:p>
        </p:txBody>
      </p:sp>
      <p:sp>
        <p:nvSpPr>
          <p:cNvPr id="17412"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2.2  </a:t>
            </a:r>
            <a:r>
              <a:rPr lang="en-US" smtClean="0">
                <a:solidFill>
                  <a:srgbClr val="3380E6"/>
                </a:solidFill>
                <a:latin typeface="Arial"/>
              </a:rPr>
              <a:t>Our First Program in Java: Printing a Line of Text (Cont.)</a:t>
            </a:r>
          </a:p>
        </p:txBody>
      </p:sp>
      <p:sp>
        <p:nvSpPr>
          <p:cNvPr id="18435" name="Text Placeholder 2"/>
          <p:cNvSpPr>
            <a:spLocks noGrp="1"/>
          </p:cNvSpPr>
          <p:nvPr>
            <p:ph type="body" idx="1"/>
          </p:nvPr>
        </p:nvSpPr>
        <p:spPr/>
        <p:txBody>
          <a:bodyPr/>
          <a:lstStyle/>
          <a:p>
            <a:pPr eaLnBrk="1" hangingPunct="1">
              <a:lnSpc>
                <a:spcPct val="90000"/>
              </a:lnSpc>
            </a:pPr>
            <a:r>
              <a:rPr lang="en-US" dirty="0" smtClean="0">
                <a:solidFill>
                  <a:srgbClr val="0000FF"/>
                </a:solidFill>
                <a:latin typeface="Times New Roman" pitchFamily="18" charset="0"/>
              </a:rPr>
              <a:t>Body of the method declaration</a:t>
            </a:r>
            <a:r>
              <a:rPr lang="en-US" dirty="0" smtClean="0">
                <a:solidFill>
                  <a:srgbClr val="000000"/>
                </a:solidFill>
                <a:latin typeface="Times New Roman" pitchFamily="18" charset="0"/>
              </a:rPr>
              <a:t> </a:t>
            </a:r>
          </a:p>
          <a:p>
            <a:pPr lvl="1" eaLnBrk="1" hangingPunct="1">
              <a:lnSpc>
                <a:spcPct val="90000"/>
              </a:lnSpc>
            </a:pPr>
            <a:r>
              <a:rPr lang="en-US" dirty="0" smtClean="0">
                <a:solidFill>
                  <a:srgbClr val="000000"/>
                </a:solidFill>
                <a:latin typeface="Times New Roman" pitchFamily="18" charset="0"/>
              </a:rPr>
              <a:t>Enclosed in left and right braces.</a:t>
            </a:r>
          </a:p>
          <a:p>
            <a:pPr eaLnBrk="1" hangingPunct="1">
              <a:lnSpc>
                <a:spcPct val="90000"/>
              </a:lnSpc>
            </a:pPr>
            <a:r>
              <a:rPr lang="en-US" dirty="0" smtClean="0">
                <a:solidFill>
                  <a:srgbClr val="000000"/>
                </a:solidFill>
                <a:latin typeface="Times New Roman" pitchFamily="18" charset="0"/>
              </a:rPr>
              <a:t>Output statements:</a:t>
            </a:r>
          </a:p>
          <a:p>
            <a:pPr lvl="1" eaLnBrk="1" hangingPunct="1"/>
            <a:r>
              <a:rPr lang="en-US" dirty="0" err="1" smtClean="0">
                <a:solidFill>
                  <a:srgbClr val="0000FF"/>
                </a:solidFill>
                <a:latin typeface="LucidaSansTypewriter"/>
              </a:rPr>
              <a:t>System.out</a:t>
            </a:r>
            <a:r>
              <a:rPr lang="en-US" dirty="0" smtClean="0">
                <a:solidFill>
                  <a:srgbClr val="000000"/>
                </a:solidFill>
                <a:latin typeface="Times New Roman" pitchFamily="18" charset="0"/>
              </a:rPr>
              <a:t> object</a:t>
            </a:r>
          </a:p>
          <a:p>
            <a:pPr lvl="2" eaLnBrk="1" hangingPunct="1"/>
            <a:r>
              <a:rPr lang="en-US" dirty="0" smtClean="0">
                <a:solidFill>
                  <a:srgbClr val="0000FF"/>
                </a:solidFill>
                <a:latin typeface="Times New Roman" pitchFamily="18" charset="0"/>
              </a:rPr>
              <a:t>Standard output object</a:t>
            </a:r>
            <a:r>
              <a:rPr lang="en-US" dirty="0" smtClean="0">
                <a:solidFill>
                  <a:srgbClr val="000000"/>
                </a:solidFill>
                <a:latin typeface="Times New Roman" pitchFamily="18" charset="0"/>
              </a:rPr>
              <a:t>. </a:t>
            </a:r>
          </a:p>
          <a:p>
            <a:pPr lvl="2" eaLnBrk="1" hangingPunct="1"/>
            <a:r>
              <a:rPr lang="en-US" dirty="0" smtClean="0">
                <a:solidFill>
                  <a:srgbClr val="000000"/>
                </a:solidFill>
                <a:latin typeface="Times New Roman" pitchFamily="18" charset="0"/>
              </a:rPr>
              <a:t>Allows Java applications to display strings in the </a:t>
            </a:r>
            <a:r>
              <a:rPr lang="en-US" dirty="0" smtClean="0">
                <a:solidFill>
                  <a:srgbClr val="0000FF"/>
                </a:solidFill>
                <a:latin typeface="Times New Roman" pitchFamily="18" charset="0"/>
              </a:rPr>
              <a:t>command window</a:t>
            </a:r>
            <a:r>
              <a:rPr lang="en-US" dirty="0" smtClean="0">
                <a:solidFill>
                  <a:srgbClr val="000000"/>
                </a:solidFill>
                <a:latin typeface="Times New Roman" pitchFamily="18" charset="0"/>
              </a:rPr>
              <a:t> from which the Java application executes.</a:t>
            </a:r>
          </a:p>
          <a:p>
            <a:pPr lvl="1" eaLnBrk="1" hangingPunct="1"/>
            <a:r>
              <a:rPr lang="en-US" dirty="0" err="1" smtClean="0">
                <a:solidFill>
                  <a:srgbClr val="0000FF"/>
                </a:solidFill>
                <a:latin typeface="LucidaSansTypewriter"/>
              </a:rPr>
              <a:t>System.out.println</a:t>
            </a:r>
            <a:r>
              <a:rPr lang="en-US" dirty="0" smtClean="0">
                <a:solidFill>
                  <a:srgbClr val="000000"/>
                </a:solidFill>
                <a:latin typeface="Times New Roman" pitchFamily="18" charset="0"/>
              </a:rPr>
              <a:t> method </a:t>
            </a:r>
          </a:p>
          <a:p>
            <a:pPr lvl="2" eaLnBrk="1" hangingPunct="1"/>
            <a:r>
              <a:rPr lang="en-US" dirty="0" smtClean="0">
                <a:solidFill>
                  <a:srgbClr val="000000"/>
                </a:solidFill>
                <a:latin typeface="Times New Roman" pitchFamily="18" charset="0"/>
              </a:rPr>
              <a:t>Displays (or prints) a line of text in the command window. </a:t>
            </a:r>
          </a:p>
          <a:p>
            <a:pPr lvl="2" eaLnBrk="1" hangingPunct="1"/>
            <a:r>
              <a:rPr lang="en-US" dirty="0" smtClean="0">
                <a:solidFill>
                  <a:srgbClr val="000000"/>
                </a:solidFill>
                <a:latin typeface="Times New Roman" pitchFamily="18" charset="0"/>
              </a:rPr>
              <a:t>Positions the output cursor at the beginning of the next line.</a:t>
            </a:r>
          </a:p>
          <a:p>
            <a:pPr lvl="2" eaLnBrk="1" hangingPunct="1">
              <a:lnSpc>
                <a:spcPct val="90000"/>
              </a:lnSpc>
              <a:buFont typeface="Wingdings 2" pitchFamily="18" charset="2"/>
              <a:buNone/>
            </a:pPr>
            <a:r>
              <a:rPr lang="en-US" dirty="0" smtClean="0">
                <a:solidFill>
                  <a:srgbClr val="000000"/>
                </a:solidFill>
                <a:latin typeface="Lucida Console" pitchFamily="49" charset="0"/>
              </a:rPr>
              <a:t>	</a:t>
            </a:r>
            <a:r>
              <a:rPr lang="en-US" sz="1700" dirty="0" err="1" smtClean="0">
                <a:solidFill>
                  <a:srgbClr val="000000"/>
                </a:solidFill>
                <a:latin typeface="Lucida Console" pitchFamily="49" charset="0"/>
              </a:rPr>
              <a:t>System.out.println</a:t>
            </a:r>
            <a:r>
              <a:rPr lang="en-US" sz="1700" dirty="0" smtClean="0">
                <a:solidFill>
                  <a:srgbClr val="000000"/>
                </a:solidFill>
                <a:latin typeface="Lucida Console" pitchFamily="49" charset="0"/>
              </a:rPr>
              <a:t>(</a:t>
            </a:r>
            <a:r>
              <a:rPr lang="en-US" sz="1700" dirty="0" smtClean="0">
                <a:solidFill>
                  <a:srgbClr val="128AFF"/>
                </a:solidFill>
                <a:latin typeface="Lucida Console" pitchFamily="49" charset="0"/>
              </a:rPr>
              <a:t>"Welcome to Java Programming!"</a:t>
            </a:r>
            <a:r>
              <a:rPr lang="en-US" sz="1700" dirty="0" smtClean="0">
                <a:solidFill>
                  <a:srgbClr val="000000"/>
                </a:solidFill>
                <a:latin typeface="Lucida Console" pitchFamily="49" charset="0"/>
              </a:rPr>
              <a:t>);</a:t>
            </a:r>
          </a:p>
        </p:txBody>
      </p:sp>
      <p:sp>
        <p:nvSpPr>
          <p:cNvPr id="18436" name="Footer Placeholder 3"/>
          <p:cNvSpPr>
            <a:spLocks noGrp="1"/>
          </p:cNvSpPr>
          <p:nvPr>
            <p:ph type="ftr" sz="quarter" idx="11"/>
          </p:nvPr>
        </p:nvSpPr>
        <p:spPr bwMode="auto">
          <a:noFill/>
          <a:ln>
            <a:miter lim="800000"/>
            <a:headEnd/>
            <a:tailEnd/>
          </a:ln>
        </p:spPr>
        <p:txBody>
          <a:bodyPr/>
          <a:lstStyle/>
          <a:p>
            <a:r>
              <a:rPr lang="en-US" smtClean="0">
                <a:cs typeface="Arial" pitchFamily="34" charset="0"/>
              </a:rPr>
              <a:t>© Copyright 1992-2012 by Pearson Education, Inc. All Rights Reserved.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1336</TotalTime>
  <Words>2252</Words>
  <Application>Microsoft Office PowerPoint</Application>
  <PresentationFormat>On-screen Show (4:3)</PresentationFormat>
  <Paragraphs>302</Paragraphs>
  <Slides>49</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AGaramond</vt:lpstr>
      <vt:lpstr>AGaramond Bold</vt:lpstr>
      <vt:lpstr>Arial</vt:lpstr>
      <vt:lpstr>Calibri</vt:lpstr>
      <vt:lpstr>Goudy Sans Medium</vt:lpstr>
      <vt:lpstr>Lucida Console</vt:lpstr>
      <vt:lpstr>Lucida Sans Unicode</vt:lpstr>
      <vt:lpstr>LucidaSansTypewriter</vt:lpstr>
      <vt:lpstr>Times New Roman</vt:lpstr>
      <vt:lpstr>Verdana</vt:lpstr>
      <vt:lpstr>Wingdings</vt:lpstr>
      <vt:lpstr>Wingdings 2</vt:lpstr>
      <vt:lpstr>Wingdings 3</vt:lpstr>
      <vt:lpstr>Concourse</vt:lpstr>
      <vt:lpstr> CET 3640 – Lecture 2  Java Syntax Chapters 2, 4, 5 </vt:lpstr>
      <vt:lpstr>2.2  Our First Program in Java: Hello World</vt:lpstr>
      <vt:lpstr>2.2  Our First Program in Java: Printing a Line of Text (Cont.)</vt:lpstr>
      <vt:lpstr>2.2  Our First Program in Java: Printing a Line of Text (Cont.)</vt:lpstr>
      <vt:lpstr>2.2  Our First Program in Java: Printing a Line of Text (Cont.)</vt:lpstr>
      <vt:lpstr>PowerPoint Presentation</vt:lpstr>
      <vt:lpstr>2.2  Our First Program in Java: Printing a Line of Text (Cont.)</vt:lpstr>
      <vt:lpstr>2.2  Our First Program in Java: Printing a Line of Text (Cont.)</vt:lpstr>
      <vt:lpstr>2.2  Our First Program in Java: Printing a Line of Text (Cont.)</vt:lpstr>
      <vt:lpstr>2.2  Our First Program in Java: Printing a Line of Text (Cont.)</vt:lpstr>
      <vt:lpstr>PowerPoint Presentation</vt:lpstr>
      <vt:lpstr>Escape Sequences (Same as C++)</vt:lpstr>
      <vt:lpstr>2.5  Another Application: Adding Integers</vt:lpstr>
      <vt:lpstr>2.5  Another Application: Adding Integers (Cont.)</vt:lpstr>
      <vt:lpstr>2.5  Another Application: Adding Integers (Cont.)</vt:lpstr>
      <vt:lpstr>PowerPoint Presentation</vt:lpstr>
      <vt:lpstr>PowerPoint Presentation</vt:lpstr>
      <vt:lpstr>PowerPoint Presentation</vt:lpstr>
      <vt:lpstr>PowerPoint Presentation</vt:lpstr>
      <vt:lpstr>2.5  Another Application: Adding Integers (Cont.)</vt:lpstr>
      <vt:lpstr>2.5  Another Application: Adding Integers (Cont.)</vt:lpstr>
      <vt:lpstr>2.5  Another Application: Adding Integers (Cont.)</vt:lpstr>
      <vt:lpstr>PowerPoint Presentation</vt:lpstr>
      <vt:lpstr>4.4  Control Structures</vt:lpstr>
      <vt:lpstr>4.5  if Single-Selection Statement</vt:lpstr>
      <vt:lpstr>4.6  if…else Double-Selection Statement (Cont.)</vt:lpstr>
      <vt:lpstr>4.6  if…else Double-Selection Statement (Cont.)</vt:lpstr>
      <vt:lpstr>4.6  if…else Double-Selection Statement (Cont.)</vt:lpstr>
      <vt:lpstr>4.6  if…else Double-Selection Statement (Cont.)</vt:lpstr>
      <vt:lpstr>4.7  while Repetition Statement</vt:lpstr>
      <vt:lpstr>4.11  Compound Assignment Operators</vt:lpstr>
      <vt:lpstr>PowerPoint Presentation</vt:lpstr>
      <vt:lpstr>4.12  Increment and Decrement Operators</vt:lpstr>
      <vt:lpstr>PowerPoint Presentation</vt:lpstr>
      <vt:lpstr>4.13  Primitive Types</vt:lpstr>
      <vt:lpstr>5.3  for Repetition Statement</vt:lpstr>
      <vt:lpstr>5.3  for Repetition Statement (Cont.)</vt:lpstr>
      <vt:lpstr>5.5  do…while Repetition Statement</vt:lpstr>
      <vt:lpstr>PowerPoint Presentation</vt:lpstr>
      <vt:lpstr>5.6  switch Multiple-Selection Statement</vt:lpstr>
      <vt:lpstr>5.6  switch Multiple-Selection Statement (Cont.)</vt:lpstr>
      <vt:lpstr>5.6  switch Multiple-Selection Statement (Cont.)</vt:lpstr>
      <vt:lpstr>5.6  switch Multiple-Selection Statement</vt:lpstr>
      <vt:lpstr>5.7  break and continue Statements </vt:lpstr>
      <vt:lpstr>PowerPoint Presentation</vt:lpstr>
      <vt:lpstr>5.7  break and continue Statements  (Cont.)</vt:lpstr>
      <vt:lpstr>PowerPoint Presentation</vt:lpstr>
      <vt:lpstr>5.8  Logical Operators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Introduction</dc:title>
  <dc:creator>Windows User</dc:creator>
  <cp:lastModifiedBy>José Reyes Álamo</cp:lastModifiedBy>
  <cp:revision>136</cp:revision>
  <dcterms:created xsi:type="dcterms:W3CDTF">2011-03-23T20:45:52Z</dcterms:created>
  <dcterms:modified xsi:type="dcterms:W3CDTF">2013-09-12T18:54:00Z</dcterms:modified>
</cp:coreProperties>
</file>