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69" r:id="rId15"/>
    <p:sldId id="272" r:id="rId16"/>
    <p:sldId id="270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8575BB-4AED-4CE6-8BAB-D6DD55A33C2F}" type="datetimeFigureOut">
              <a:rPr lang="en-US" smtClean="0"/>
              <a:pPr/>
              <a:t>22-Sep-13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B3A494-0B3C-4D8E-BC01-754A84495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8575BB-4AED-4CE6-8BAB-D6DD55A33C2F}" type="datetimeFigureOut">
              <a:rPr lang="en-US" smtClean="0"/>
              <a:pPr/>
              <a:t>22-Sep-13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3A494-0B3C-4D8E-BC01-754A84495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8575BB-4AED-4CE6-8BAB-D6DD55A33C2F}" type="datetimeFigureOut">
              <a:rPr lang="en-US" smtClean="0"/>
              <a:pPr/>
              <a:t>22-Sep-13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3A494-0B3C-4D8E-BC01-754A84495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8575BB-4AED-4CE6-8BAB-D6DD55A33C2F}" type="datetimeFigureOut">
              <a:rPr lang="en-US" smtClean="0"/>
              <a:pPr/>
              <a:t>22-Sep-13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3A494-0B3C-4D8E-BC01-754A84495F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8575BB-4AED-4CE6-8BAB-D6DD55A33C2F}" type="datetimeFigureOut">
              <a:rPr lang="en-US" smtClean="0"/>
              <a:pPr/>
              <a:t>22-Sep-13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3A494-0B3C-4D8E-BC01-754A84495F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8575BB-4AED-4CE6-8BAB-D6DD55A33C2F}" type="datetimeFigureOut">
              <a:rPr lang="en-US" smtClean="0"/>
              <a:pPr/>
              <a:t>22-Sep-13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3A494-0B3C-4D8E-BC01-754A84495F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8575BB-4AED-4CE6-8BAB-D6DD55A33C2F}" type="datetimeFigureOut">
              <a:rPr lang="en-US" smtClean="0"/>
              <a:pPr/>
              <a:t>22-Sep-13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3A494-0B3C-4D8E-BC01-754A84495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8575BB-4AED-4CE6-8BAB-D6DD55A33C2F}" type="datetimeFigureOut">
              <a:rPr lang="en-US" smtClean="0"/>
              <a:pPr/>
              <a:t>22-Sep-13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3A494-0B3C-4D8E-BC01-754A84495F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8575BB-4AED-4CE6-8BAB-D6DD55A33C2F}" type="datetimeFigureOut">
              <a:rPr lang="en-US" smtClean="0"/>
              <a:pPr/>
              <a:t>22-Sep-13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3A494-0B3C-4D8E-BC01-754A84495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18575BB-4AED-4CE6-8BAB-D6DD55A33C2F}" type="datetimeFigureOut">
              <a:rPr lang="en-US" smtClean="0"/>
              <a:pPr/>
              <a:t>22-Sep-13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3A494-0B3C-4D8E-BC01-754A84495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8575BB-4AED-4CE6-8BAB-D6DD55A33C2F}" type="datetimeFigureOut">
              <a:rPr lang="en-US" smtClean="0"/>
              <a:pPr/>
              <a:t>22-Sep-13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B3A494-0B3C-4D8E-BC01-754A84495F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18575BB-4AED-4CE6-8BAB-D6DD55A33C2F}" type="datetimeFigureOut">
              <a:rPr lang="en-US" smtClean="0"/>
              <a:pPr/>
              <a:t>22-Sep-13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EB3A494-0B3C-4D8E-BC01-754A84495F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CET 3510 - Microcomputer Systems Technology</a:t>
            </a:r>
            <a:br>
              <a:rPr lang="en-US" dirty="0" smtClean="0"/>
            </a:br>
            <a:r>
              <a:rPr lang="en-US" smtClean="0"/>
              <a:t>Lecture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José M. Reyes Álamo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AF887-B373-4A0B-8A8C-8BB06A7B997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Assuming you already have </a:t>
            </a:r>
            <a:r>
              <a:rPr lang="en-US" dirty="0" smtClean="0"/>
              <a:t>variable </a:t>
            </a:r>
            <a:r>
              <a:rPr lang="en-US" i="1" dirty="0" smtClean="0"/>
              <a:t>p</a:t>
            </a:r>
            <a:endParaRPr lang="en-US" i="1" dirty="0" smtClean="0"/>
          </a:p>
          <a:p>
            <a:r>
              <a:rPr lang="en-US" dirty="0" smtClean="0"/>
              <a:t>C++ </a:t>
            </a:r>
            <a:r>
              <a:rPr lang="en-US" dirty="0" smtClean="0"/>
              <a:t>code for NOT is </a:t>
            </a:r>
            <a:r>
              <a:rPr lang="en-US" dirty="0" smtClean="0"/>
              <a:t>r = !p;</a:t>
            </a:r>
          </a:p>
          <a:p>
            <a:r>
              <a:rPr lang="en-US" dirty="0" smtClean="0"/>
              <a:t>HLA Code: </a:t>
            </a:r>
          </a:p>
          <a:p>
            <a:pPr lvl="1">
              <a:buNone/>
            </a:pPr>
            <a:r>
              <a:rPr lang="en-US" sz="2400" dirty="0" err="1" smtClean="0"/>
              <a:t>mov</a:t>
            </a:r>
            <a:r>
              <a:rPr lang="en-US" sz="2400" dirty="0" smtClean="0"/>
              <a:t>( p, </a:t>
            </a:r>
            <a:r>
              <a:rPr lang="en-US" sz="2400" dirty="0" err="1" smtClean="0"/>
              <a:t>eax</a:t>
            </a:r>
            <a:r>
              <a:rPr lang="en-US" sz="2400" dirty="0" smtClean="0"/>
              <a:t> );</a:t>
            </a:r>
          </a:p>
          <a:p>
            <a:pPr lvl="1">
              <a:buNone/>
            </a:pPr>
            <a:r>
              <a:rPr lang="en-US" sz="2400" dirty="0" smtClean="0"/>
              <a:t>not( </a:t>
            </a:r>
            <a:r>
              <a:rPr lang="en-US" sz="2400" dirty="0" err="1" smtClean="0"/>
              <a:t>eax</a:t>
            </a:r>
            <a:r>
              <a:rPr lang="en-US" sz="2400" dirty="0" smtClean="0"/>
              <a:t>); </a:t>
            </a:r>
            <a:endParaRPr lang="en-US" sz="2800" dirty="0" smtClean="0"/>
          </a:p>
          <a:p>
            <a:pPr lvl="1">
              <a:buNone/>
            </a:pPr>
            <a:r>
              <a:rPr lang="en-US" sz="2400" dirty="0" err="1" smtClean="0"/>
              <a:t>mov</a:t>
            </a:r>
            <a:r>
              <a:rPr lang="en-US" sz="2400" dirty="0" smtClean="0"/>
              <a:t>( </a:t>
            </a:r>
            <a:r>
              <a:rPr lang="en-US" sz="2400" dirty="0" err="1" smtClean="0"/>
              <a:t>eax</a:t>
            </a:r>
            <a:r>
              <a:rPr lang="en-US" sz="2400" dirty="0" smtClean="0"/>
              <a:t>, r );</a:t>
            </a:r>
            <a:endParaRPr lang="en-US" sz="2800" dirty="0" smtClean="0"/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endParaRPr lang="en-US" sz="2800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for HLA NOT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Shift  and Rotate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Shift left move each bit </a:t>
            </a:r>
            <a:r>
              <a:rPr lang="en-US" sz="2800" i="1" dirty="0" smtClean="0"/>
              <a:t>n</a:t>
            </a:r>
            <a:r>
              <a:rPr lang="en-US" sz="2800" dirty="0" smtClean="0"/>
              <a:t> positions to the left</a:t>
            </a:r>
          </a:p>
          <a:p>
            <a:pPr lvl="1"/>
            <a:r>
              <a:rPr lang="en-US" sz="2400" dirty="0" smtClean="0"/>
              <a:t>Lower order bits becomes a 0</a:t>
            </a:r>
          </a:p>
          <a:p>
            <a:pPr lvl="1"/>
            <a:r>
              <a:rPr lang="en-US" sz="2400" dirty="0" smtClean="0"/>
              <a:t>Higher order bit </a:t>
            </a:r>
            <a:r>
              <a:rPr lang="en-US" sz="2400" dirty="0" smtClean="0"/>
              <a:t>becomes </a:t>
            </a:r>
            <a:r>
              <a:rPr lang="en-US" sz="2400" dirty="0" smtClean="0"/>
              <a:t>a carry out</a:t>
            </a:r>
          </a:p>
          <a:p>
            <a:pPr lvl="1"/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Left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0"/>
            <a:ext cx="749944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3820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HLA code: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shl</a:t>
            </a:r>
            <a:r>
              <a:rPr lang="en-US" sz="2800" i="1" dirty="0" smtClean="0"/>
              <a:t>( count, </a:t>
            </a:r>
            <a:r>
              <a:rPr lang="en-US" sz="2800" i="1" dirty="0" err="1" smtClean="0"/>
              <a:t>dest</a:t>
            </a:r>
            <a:r>
              <a:rPr lang="en-US" sz="2800" i="1" dirty="0" smtClean="0"/>
              <a:t> )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i="1" dirty="0" smtClean="0"/>
              <a:t>count</a:t>
            </a:r>
            <a:r>
              <a:rPr lang="en-US" sz="2400" dirty="0" smtClean="0"/>
              <a:t> = positions to shift (either CL or a constant) </a:t>
            </a:r>
          </a:p>
          <a:p>
            <a:pPr lvl="1"/>
            <a:r>
              <a:rPr lang="en-US" sz="2400" i="1" dirty="0" err="1" smtClean="0"/>
              <a:t>dest</a:t>
            </a:r>
            <a:r>
              <a:rPr lang="en-US" sz="2400" dirty="0" smtClean="0"/>
              <a:t> = register or variable</a:t>
            </a:r>
          </a:p>
          <a:p>
            <a:r>
              <a:rPr lang="en-US" sz="2800" dirty="0" smtClean="0"/>
              <a:t>Shifting </a:t>
            </a:r>
            <a:r>
              <a:rPr lang="en-US" sz="2800" i="1" dirty="0" smtClean="0"/>
              <a:t>n</a:t>
            </a:r>
            <a:r>
              <a:rPr lang="en-US" sz="2800" dirty="0" smtClean="0"/>
              <a:t> places to the </a:t>
            </a:r>
            <a:r>
              <a:rPr lang="en-US" sz="2800" dirty="0" smtClean="0"/>
              <a:t>left, is </a:t>
            </a:r>
            <a:r>
              <a:rPr lang="en-US" sz="2800" dirty="0" smtClean="0"/>
              <a:t>equivalent to multiplying by the base (radix) </a:t>
            </a:r>
            <a:r>
              <a:rPr lang="en-US" sz="2800" i="1" dirty="0" smtClean="0"/>
              <a:t>n</a:t>
            </a:r>
            <a:r>
              <a:rPr lang="en-US" sz="2800" dirty="0" smtClean="0"/>
              <a:t> </a:t>
            </a:r>
            <a:r>
              <a:rPr lang="en-US" sz="2800" dirty="0" smtClean="0"/>
              <a:t>times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Left in HLA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767072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Shift right </a:t>
            </a:r>
            <a:r>
              <a:rPr lang="en-US" sz="2800" dirty="0" smtClean="0"/>
              <a:t>moves </a:t>
            </a:r>
            <a:r>
              <a:rPr lang="en-US" sz="2800" dirty="0" smtClean="0"/>
              <a:t>each bit </a:t>
            </a:r>
            <a:r>
              <a:rPr lang="en-US" sz="2800" i="1" dirty="0" smtClean="0"/>
              <a:t>n</a:t>
            </a:r>
            <a:r>
              <a:rPr lang="en-US" sz="2800" dirty="0" smtClean="0"/>
              <a:t> positions to the right</a:t>
            </a:r>
          </a:p>
          <a:p>
            <a:pPr lvl="1"/>
            <a:r>
              <a:rPr lang="en-US" sz="2400" dirty="0" smtClean="0"/>
              <a:t>Higher order bits becomes a 0</a:t>
            </a:r>
          </a:p>
          <a:p>
            <a:pPr lvl="1"/>
            <a:r>
              <a:rPr lang="en-US" sz="2400" dirty="0" smtClean="0"/>
              <a:t>Lower order bit </a:t>
            </a:r>
            <a:r>
              <a:rPr lang="en-US" sz="2400" dirty="0" smtClean="0"/>
              <a:t>becomes </a:t>
            </a:r>
            <a:r>
              <a:rPr lang="en-US" sz="2400" dirty="0" smtClean="0"/>
              <a:t>a carry out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Right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352800"/>
            <a:ext cx="8001000" cy="2871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7670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HLA code: </a:t>
            </a:r>
            <a:r>
              <a:rPr lang="en-US" sz="2800" i="1" dirty="0" err="1" smtClean="0"/>
              <a:t>shr</a:t>
            </a:r>
            <a:r>
              <a:rPr lang="en-US" sz="2800" i="1" dirty="0" smtClean="0"/>
              <a:t>( count, </a:t>
            </a:r>
            <a:r>
              <a:rPr lang="en-US" sz="2800" i="1" dirty="0" err="1" smtClean="0"/>
              <a:t>dest</a:t>
            </a:r>
            <a:r>
              <a:rPr lang="en-US" sz="2800" i="1" dirty="0" smtClean="0"/>
              <a:t> )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i="1" dirty="0" smtClean="0"/>
              <a:t>count</a:t>
            </a:r>
            <a:r>
              <a:rPr lang="en-US" sz="2400" dirty="0" smtClean="0"/>
              <a:t> = positions to shift (either CL or a constant) </a:t>
            </a:r>
          </a:p>
          <a:p>
            <a:pPr lvl="1"/>
            <a:r>
              <a:rPr lang="en-US" sz="2400" i="1" dirty="0" err="1" smtClean="0"/>
              <a:t>dest</a:t>
            </a:r>
            <a:r>
              <a:rPr lang="en-US" sz="2400" i="1" dirty="0" smtClean="0"/>
              <a:t> </a:t>
            </a:r>
            <a:r>
              <a:rPr lang="en-US" sz="2400" dirty="0" smtClean="0"/>
              <a:t>= register or variable</a:t>
            </a:r>
          </a:p>
          <a:p>
            <a:r>
              <a:rPr lang="en-US" sz="2800" dirty="0" smtClean="0"/>
              <a:t>Shifting </a:t>
            </a:r>
            <a:r>
              <a:rPr lang="en-US" sz="2800" i="1" dirty="0" smtClean="0"/>
              <a:t>n</a:t>
            </a:r>
            <a:r>
              <a:rPr lang="en-US" sz="2800" dirty="0" smtClean="0"/>
              <a:t> places to the right </a:t>
            </a:r>
            <a:r>
              <a:rPr lang="en-US" sz="2800" dirty="0" smtClean="0"/>
              <a:t>is </a:t>
            </a:r>
            <a:r>
              <a:rPr lang="en-US" sz="2800" dirty="0" smtClean="0"/>
              <a:t>equivalent to dividing by the base (radix) </a:t>
            </a:r>
            <a:r>
              <a:rPr lang="en-US" sz="2800" i="1" dirty="0" smtClean="0"/>
              <a:t>n</a:t>
            </a:r>
            <a:r>
              <a:rPr lang="en-US" sz="2800" dirty="0" smtClean="0"/>
              <a:t> times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Right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Be careful with arithmetic (division)</a:t>
            </a:r>
          </a:p>
          <a:p>
            <a:pPr lvl="0"/>
            <a:r>
              <a:rPr lang="en-US" sz="2800" dirty="0" smtClean="0"/>
              <a:t>Shifting right only works for unsigned number, as adding 0 to the high order bit might change the sign under two’s complement representation.</a:t>
            </a:r>
          </a:p>
          <a:p>
            <a:pPr lvl="1"/>
            <a:r>
              <a:rPr lang="en-US" sz="2400" dirty="0" smtClean="0"/>
              <a:t>To solve this problem the </a:t>
            </a:r>
            <a:r>
              <a:rPr lang="en-US" sz="2400" i="1" dirty="0" smtClean="0"/>
              <a:t>shift arithmetic right</a:t>
            </a:r>
            <a:r>
              <a:rPr lang="en-US" sz="2400" dirty="0" smtClean="0"/>
              <a:t> operation preserves the higher order bit</a:t>
            </a:r>
          </a:p>
          <a:p>
            <a:pPr lvl="1"/>
            <a:r>
              <a:rPr lang="en-US" sz="2400" dirty="0" smtClean="0"/>
              <a:t>HLA code: </a:t>
            </a:r>
            <a:r>
              <a:rPr lang="en-US" sz="2400" i="1" dirty="0" err="1" smtClean="0"/>
              <a:t>sar</a:t>
            </a:r>
            <a:r>
              <a:rPr lang="en-US" sz="2400" i="1" dirty="0" smtClean="0"/>
              <a:t>( count, </a:t>
            </a:r>
            <a:r>
              <a:rPr lang="en-US" sz="2400" i="1" dirty="0" err="1" smtClean="0"/>
              <a:t>dest</a:t>
            </a:r>
            <a:r>
              <a:rPr lang="en-US" sz="2400" i="1" dirty="0" smtClean="0"/>
              <a:t> )</a:t>
            </a:r>
            <a:r>
              <a:rPr lang="en-US" sz="2400" dirty="0" smtClean="0"/>
              <a:t> </a:t>
            </a:r>
          </a:p>
          <a:p>
            <a:pPr lvl="2"/>
            <a:r>
              <a:rPr lang="en-US" sz="2200" i="1" dirty="0" smtClean="0"/>
              <a:t>count </a:t>
            </a:r>
            <a:r>
              <a:rPr lang="en-US" sz="2200" dirty="0" smtClean="0"/>
              <a:t>= positions to shift</a:t>
            </a:r>
          </a:p>
          <a:p>
            <a:pPr lvl="2"/>
            <a:r>
              <a:rPr lang="en-US" sz="2200" i="1" dirty="0" err="1" smtClean="0"/>
              <a:t>dest</a:t>
            </a:r>
            <a:r>
              <a:rPr lang="en-US" sz="2200" i="1" dirty="0" smtClean="0"/>
              <a:t> </a:t>
            </a:r>
            <a:r>
              <a:rPr lang="en-US" sz="2200" dirty="0" smtClean="0"/>
              <a:t>= register or </a:t>
            </a:r>
            <a:r>
              <a:rPr lang="en-US" sz="2200" dirty="0" smtClean="0"/>
              <a:t>variable</a:t>
            </a:r>
            <a:endParaRPr lang="en-US" sz="2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Careful with Shifting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Rotate Left: shift all the bits to the left and copies the carry bit to the Lower Order bit</a:t>
            </a:r>
          </a:p>
          <a:p>
            <a:pPr lvl="1"/>
            <a:r>
              <a:rPr lang="en-US" sz="2600" dirty="0" smtClean="0"/>
              <a:t>HLA code </a:t>
            </a:r>
            <a:r>
              <a:rPr lang="en-US" sz="2600" i="1" dirty="0" err="1" smtClean="0"/>
              <a:t>rol</a:t>
            </a:r>
            <a:r>
              <a:rPr lang="en-US" sz="2600" i="1" dirty="0" smtClean="0"/>
              <a:t> ( count, </a:t>
            </a:r>
            <a:r>
              <a:rPr lang="en-US" sz="2600" i="1" dirty="0" err="1" smtClean="0"/>
              <a:t>dest</a:t>
            </a:r>
            <a:r>
              <a:rPr lang="en-US" sz="2600" i="1" dirty="0" smtClean="0"/>
              <a:t> )</a:t>
            </a:r>
            <a:r>
              <a:rPr lang="en-US" sz="2600" dirty="0" smtClean="0"/>
              <a:t> </a:t>
            </a:r>
          </a:p>
          <a:p>
            <a:pPr lvl="2"/>
            <a:r>
              <a:rPr lang="en-US" sz="2400" i="1" dirty="0" smtClean="0"/>
              <a:t>count</a:t>
            </a:r>
            <a:r>
              <a:rPr lang="en-US" sz="2400" dirty="0" smtClean="0"/>
              <a:t> = positions to shift</a:t>
            </a:r>
          </a:p>
          <a:p>
            <a:pPr lvl="2"/>
            <a:r>
              <a:rPr lang="en-US" sz="2400" i="1" dirty="0" err="1" smtClean="0"/>
              <a:t>dest</a:t>
            </a:r>
            <a:r>
              <a:rPr lang="en-US" sz="2400" i="1" dirty="0" smtClean="0"/>
              <a:t> </a:t>
            </a:r>
            <a:r>
              <a:rPr lang="en-US" sz="2400" dirty="0" smtClean="0"/>
              <a:t>= register or </a:t>
            </a:r>
            <a:r>
              <a:rPr lang="en-US" sz="2400" dirty="0" err="1" smtClean="0"/>
              <a:t>var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657600"/>
            <a:ext cx="7086600" cy="2907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Rotate Right: shift all the bits to the right and copies the carry bit to the Higher Order bit</a:t>
            </a:r>
          </a:p>
          <a:p>
            <a:pPr lvl="1"/>
            <a:r>
              <a:rPr lang="en-US" sz="2600" dirty="0" smtClean="0"/>
              <a:t>HLA code </a:t>
            </a:r>
            <a:r>
              <a:rPr lang="en-US" sz="2600" i="1" dirty="0" err="1" smtClean="0"/>
              <a:t>ror</a:t>
            </a:r>
            <a:r>
              <a:rPr lang="en-US" sz="2600" i="1" dirty="0" smtClean="0"/>
              <a:t> ( count, </a:t>
            </a:r>
            <a:r>
              <a:rPr lang="en-US" sz="2600" i="1" dirty="0" err="1" smtClean="0"/>
              <a:t>dest</a:t>
            </a:r>
            <a:r>
              <a:rPr lang="en-US" sz="2600" i="1" dirty="0" smtClean="0"/>
              <a:t> )</a:t>
            </a:r>
            <a:r>
              <a:rPr lang="en-US" sz="2600" dirty="0" smtClean="0"/>
              <a:t> </a:t>
            </a:r>
          </a:p>
          <a:p>
            <a:pPr lvl="2"/>
            <a:r>
              <a:rPr lang="en-US" sz="2400" i="1" dirty="0" smtClean="0"/>
              <a:t>count</a:t>
            </a:r>
            <a:r>
              <a:rPr lang="en-US" sz="2400" dirty="0" smtClean="0"/>
              <a:t> = positions to shift</a:t>
            </a:r>
          </a:p>
          <a:p>
            <a:pPr lvl="2"/>
            <a:r>
              <a:rPr lang="en-US" sz="2400" i="1" dirty="0" err="1" smtClean="0"/>
              <a:t>dest</a:t>
            </a:r>
            <a:r>
              <a:rPr lang="en-US" sz="2400" i="1" dirty="0" smtClean="0"/>
              <a:t> </a:t>
            </a:r>
            <a:r>
              <a:rPr lang="en-US" sz="2400" dirty="0" smtClean="0"/>
              <a:t>= register or </a:t>
            </a:r>
            <a:r>
              <a:rPr lang="en-US" sz="2400" dirty="0" err="1" smtClean="0"/>
              <a:t>var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Rotate Right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114800"/>
            <a:ext cx="636849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3788" y="1166018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 avoid an undefined state, is better to </a:t>
            </a:r>
            <a:r>
              <a:rPr lang="en-US" sz="2400" i="1" dirty="0" smtClean="0"/>
              <a:t>rotate through the carry </a:t>
            </a:r>
            <a:r>
              <a:rPr lang="en-US" sz="2400" dirty="0" smtClean="0"/>
              <a:t>rather than </a:t>
            </a:r>
            <a:r>
              <a:rPr lang="en-US" sz="2400" dirty="0" smtClean="0"/>
              <a:t>directly:</a:t>
            </a:r>
          </a:p>
          <a:p>
            <a:pPr lvl="1"/>
            <a:r>
              <a:rPr lang="en-US" sz="2400" i="1" dirty="0" err="1" smtClean="0"/>
              <a:t>rcl</a:t>
            </a:r>
            <a:r>
              <a:rPr lang="en-US" sz="2400" i="1" dirty="0" smtClean="0"/>
              <a:t>( count, </a:t>
            </a:r>
            <a:r>
              <a:rPr lang="en-US" sz="2400" i="1" dirty="0" err="1" smtClean="0"/>
              <a:t>dest</a:t>
            </a:r>
            <a:r>
              <a:rPr lang="en-US" sz="2400" i="1" dirty="0" smtClean="0"/>
              <a:t> )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i="1" dirty="0" err="1" smtClean="0"/>
              <a:t>rcr</a:t>
            </a:r>
            <a:r>
              <a:rPr lang="en-US" sz="2400" i="1" dirty="0" smtClean="0"/>
              <a:t>( count, </a:t>
            </a:r>
            <a:r>
              <a:rPr lang="en-US" sz="2400" i="1" dirty="0" err="1" smtClean="0"/>
              <a:t>dest</a:t>
            </a:r>
            <a:r>
              <a:rPr lang="en-US" sz="2400" i="1" dirty="0" smtClean="0"/>
              <a:t> )</a:t>
            </a:r>
            <a:r>
              <a:rPr lang="en-US" sz="2400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Rotate Through the Carry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971800"/>
            <a:ext cx="5943600" cy="206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757057"/>
            <a:ext cx="5486400" cy="235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633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26732">
                <a:tc>
                  <a:txBody>
                    <a:bodyPr/>
                    <a:lstStyle/>
                    <a:p>
                      <a:r>
                        <a:rPr lang="en-US" i="1" dirty="0" smtClean="0"/>
                        <a:t>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p </a:t>
                      </a:r>
                      <a:r>
                        <a:rPr lang="en-US" i="0" dirty="0" smtClean="0"/>
                        <a:t>AND</a:t>
                      </a:r>
                      <a:r>
                        <a:rPr lang="en-US" i="1" baseline="0" dirty="0" smtClean="0"/>
                        <a:t> q</a:t>
                      </a:r>
                      <a:endParaRPr lang="en-US" i="1" dirty="0"/>
                    </a:p>
                  </a:txBody>
                  <a:tcPr/>
                </a:tc>
              </a:tr>
              <a:tr h="526732"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526732"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526732"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526732"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Truth 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 smtClean="0"/>
              <a:t>Memory packing is space-efficient but computationally expensive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 smtClean="0"/>
              <a:t>Example of a packed date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>Bit Fields and Packed Data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0"/>
            <a:ext cx="8384209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Assuming you have the values for: </a:t>
            </a:r>
            <a:r>
              <a:rPr lang="en-US" i="1" dirty="0" smtClean="0"/>
              <a:t>year, month, </a:t>
            </a:r>
            <a:r>
              <a:rPr lang="en-US" dirty="0" smtClean="0"/>
              <a:t>and</a:t>
            </a:r>
            <a:r>
              <a:rPr lang="en-US" i="1" dirty="0" smtClean="0"/>
              <a:t> day </a:t>
            </a:r>
            <a:r>
              <a:rPr lang="en-US" dirty="0" smtClean="0"/>
              <a:t>(int8 each) and a variable called </a:t>
            </a:r>
            <a:r>
              <a:rPr lang="en-US" i="1" dirty="0" err="1" smtClean="0"/>
              <a:t>packedDate</a:t>
            </a:r>
            <a:r>
              <a:rPr lang="en-US" i="1" dirty="0" smtClean="0"/>
              <a:t> </a:t>
            </a:r>
            <a:r>
              <a:rPr lang="en-US" dirty="0" smtClean="0"/>
              <a:t>(int16) then:</a:t>
            </a:r>
          </a:p>
          <a:p>
            <a:pPr lvl="2">
              <a:buNone/>
            </a:pPr>
            <a:r>
              <a:rPr lang="en-US" dirty="0" err="1" smtClean="0"/>
              <a:t>mov</a:t>
            </a:r>
            <a:r>
              <a:rPr lang="en-US" dirty="0" smtClean="0"/>
              <a:t>( 0, ax </a:t>
            </a:r>
            <a:r>
              <a:rPr lang="en-US" dirty="0" smtClean="0"/>
              <a:t>);</a:t>
            </a:r>
            <a:endParaRPr lang="en-US" dirty="0" smtClean="0"/>
          </a:p>
          <a:p>
            <a:pPr lvl="2">
              <a:buNone/>
            </a:pPr>
            <a:r>
              <a:rPr lang="en-US" dirty="0" err="1" smtClean="0"/>
              <a:t>mov</a:t>
            </a:r>
            <a:r>
              <a:rPr lang="en-US" dirty="0" smtClean="0"/>
              <a:t>( ax, </a:t>
            </a:r>
            <a:r>
              <a:rPr lang="en-US" dirty="0" err="1" smtClean="0"/>
              <a:t>packedDate</a:t>
            </a:r>
            <a:r>
              <a:rPr lang="en-US" dirty="0" smtClean="0"/>
              <a:t>);</a:t>
            </a:r>
            <a:endParaRPr lang="en-US" dirty="0" smtClean="0"/>
          </a:p>
          <a:p>
            <a:pPr lvl="2">
              <a:buNone/>
            </a:pPr>
            <a:r>
              <a:rPr lang="en-US" dirty="0" err="1" smtClean="0"/>
              <a:t>mov</a:t>
            </a:r>
            <a:r>
              <a:rPr lang="en-US" dirty="0" smtClean="0"/>
              <a:t>( month, </a:t>
            </a:r>
            <a:r>
              <a:rPr lang="en-US" dirty="0" smtClean="0"/>
              <a:t>al );</a:t>
            </a:r>
            <a:endParaRPr lang="en-US" dirty="0" smtClean="0"/>
          </a:p>
          <a:p>
            <a:pPr lvl="2">
              <a:buNone/>
            </a:pPr>
            <a:r>
              <a:rPr lang="en-US" dirty="0" err="1" smtClean="0"/>
              <a:t>shl</a:t>
            </a:r>
            <a:r>
              <a:rPr lang="en-US" dirty="0" smtClean="0"/>
              <a:t>( 5, ax </a:t>
            </a:r>
            <a:r>
              <a:rPr lang="en-US" dirty="0" smtClean="0"/>
              <a:t>);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or( day, al </a:t>
            </a:r>
            <a:r>
              <a:rPr lang="en-US" dirty="0" smtClean="0"/>
              <a:t>);</a:t>
            </a:r>
            <a:endParaRPr lang="en-US" dirty="0" smtClean="0"/>
          </a:p>
          <a:p>
            <a:pPr lvl="2">
              <a:buNone/>
            </a:pPr>
            <a:r>
              <a:rPr lang="en-US" dirty="0" err="1" smtClean="0"/>
              <a:t>shl</a:t>
            </a:r>
            <a:r>
              <a:rPr lang="en-US" dirty="0" smtClean="0"/>
              <a:t>( 7, ax </a:t>
            </a:r>
            <a:r>
              <a:rPr lang="en-US" dirty="0" smtClean="0"/>
              <a:t>);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or( year, al </a:t>
            </a:r>
            <a:r>
              <a:rPr lang="en-US" dirty="0" smtClean="0"/>
              <a:t>);</a:t>
            </a:r>
            <a:endParaRPr lang="en-US" dirty="0" smtClean="0"/>
          </a:p>
          <a:p>
            <a:pPr lvl="2">
              <a:buNone/>
            </a:pPr>
            <a:r>
              <a:rPr lang="en-US" dirty="0" err="1" smtClean="0"/>
              <a:t>mov</a:t>
            </a:r>
            <a:r>
              <a:rPr lang="en-US" dirty="0" smtClean="0"/>
              <a:t>( ax, </a:t>
            </a:r>
            <a:r>
              <a:rPr lang="en-US" dirty="0" err="1" smtClean="0"/>
              <a:t>packedDate</a:t>
            </a:r>
            <a:r>
              <a:rPr lang="en-US" dirty="0" smtClean="0"/>
              <a:t> );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Packing Data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7630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mov</a:t>
            </a:r>
            <a:r>
              <a:rPr lang="en-US" dirty="0" smtClean="0"/>
              <a:t>( </a:t>
            </a:r>
            <a:r>
              <a:rPr lang="en-US" dirty="0" err="1" smtClean="0"/>
              <a:t>packedDate</a:t>
            </a:r>
            <a:r>
              <a:rPr lang="en-US" dirty="0" smtClean="0"/>
              <a:t>, ax ); </a:t>
            </a:r>
          </a:p>
          <a:p>
            <a:pPr>
              <a:buNone/>
            </a:pPr>
            <a:r>
              <a:rPr lang="en-US" dirty="0" smtClean="0"/>
              <a:t>and( $7f, al ); // Retrieve the year value.</a:t>
            </a:r>
          </a:p>
          <a:p>
            <a:pPr>
              <a:buNone/>
            </a:pPr>
            <a:r>
              <a:rPr lang="en-US" dirty="0" err="1" smtClean="0"/>
              <a:t>mov</a:t>
            </a:r>
            <a:r>
              <a:rPr lang="en-US" dirty="0" smtClean="0"/>
              <a:t>( al, year );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err="1" smtClean="0"/>
              <a:t>mov</a:t>
            </a:r>
            <a:r>
              <a:rPr lang="en-US" dirty="0" smtClean="0"/>
              <a:t>( </a:t>
            </a:r>
            <a:r>
              <a:rPr lang="en-US" dirty="0" err="1" smtClean="0"/>
              <a:t>packedDate</a:t>
            </a:r>
            <a:r>
              <a:rPr lang="en-US" dirty="0" smtClean="0"/>
              <a:t>, ax ); // Retrieve the day value. </a:t>
            </a:r>
          </a:p>
          <a:p>
            <a:pPr>
              <a:buNone/>
            </a:pPr>
            <a:r>
              <a:rPr lang="en-US" dirty="0" err="1" smtClean="0"/>
              <a:t>shr</a:t>
            </a:r>
            <a:r>
              <a:rPr lang="en-US" dirty="0" smtClean="0"/>
              <a:t>( 7, ax ); </a:t>
            </a:r>
          </a:p>
          <a:p>
            <a:pPr>
              <a:buNone/>
            </a:pPr>
            <a:r>
              <a:rPr lang="en-US" dirty="0" smtClean="0"/>
              <a:t>and( %1_1111, al ); </a:t>
            </a:r>
          </a:p>
          <a:p>
            <a:pPr>
              <a:buNone/>
            </a:pPr>
            <a:r>
              <a:rPr lang="en-US" dirty="0" err="1" smtClean="0"/>
              <a:t>mov</a:t>
            </a:r>
            <a:r>
              <a:rPr lang="en-US" dirty="0" smtClean="0"/>
              <a:t>( al, day );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err="1" smtClean="0"/>
              <a:t>mov</a:t>
            </a:r>
            <a:r>
              <a:rPr lang="en-US" dirty="0" smtClean="0"/>
              <a:t>( </a:t>
            </a:r>
            <a:r>
              <a:rPr lang="en-US" dirty="0" err="1" smtClean="0"/>
              <a:t>packedDate</a:t>
            </a:r>
            <a:r>
              <a:rPr lang="en-US" dirty="0" smtClean="0"/>
              <a:t>, ax ); // </a:t>
            </a:r>
            <a:r>
              <a:rPr lang="en-US" dirty="0" err="1" smtClean="0"/>
              <a:t>Retrive</a:t>
            </a:r>
            <a:r>
              <a:rPr lang="en-US" dirty="0" smtClean="0"/>
              <a:t> the month value. </a:t>
            </a:r>
          </a:p>
          <a:p>
            <a:pPr>
              <a:buNone/>
            </a:pPr>
            <a:r>
              <a:rPr lang="en-US" dirty="0" err="1" smtClean="0"/>
              <a:t>rol</a:t>
            </a:r>
            <a:r>
              <a:rPr lang="en-US" dirty="0" smtClean="0"/>
              <a:t>( 4, ax ); </a:t>
            </a:r>
          </a:p>
          <a:p>
            <a:pPr>
              <a:buNone/>
            </a:pPr>
            <a:r>
              <a:rPr lang="en-US" dirty="0" smtClean="0"/>
              <a:t>and( %1111, al ); </a:t>
            </a:r>
          </a:p>
          <a:p>
            <a:pPr>
              <a:buNone/>
            </a:pPr>
            <a:r>
              <a:rPr lang="en-US" dirty="0" err="1" smtClean="0"/>
              <a:t>mov</a:t>
            </a:r>
            <a:r>
              <a:rPr lang="en-US" dirty="0" smtClean="0"/>
              <a:t>( al, month 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Unpacking the Data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example of a 4-byte date architecture</a:t>
            </a:r>
          </a:p>
          <a:p>
            <a:pPr lvl="1"/>
            <a:r>
              <a:rPr lang="en-US" dirty="0" smtClean="0"/>
              <a:t>A byte for Day</a:t>
            </a:r>
          </a:p>
          <a:p>
            <a:pPr lvl="1"/>
            <a:r>
              <a:rPr lang="en-US" dirty="0" smtClean="0"/>
              <a:t>A byte for Month</a:t>
            </a:r>
          </a:p>
          <a:p>
            <a:pPr lvl="1"/>
            <a:r>
              <a:rPr lang="en-US" dirty="0" smtClean="0"/>
              <a:t>2-bytes for Year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after Y2K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352800"/>
            <a:ext cx="856577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2800" dirty="0" smtClean="0"/>
              <a:t>Multiplication is a single-operand instruction</a:t>
            </a:r>
          </a:p>
          <a:p>
            <a:pPr lvl="1"/>
            <a:r>
              <a:rPr lang="en-US" sz="2400" dirty="0" smtClean="0"/>
              <a:t>Signed and unsigned multiplication supported (</a:t>
            </a:r>
            <a:r>
              <a:rPr lang="en-US" sz="2400" dirty="0" err="1" smtClean="0"/>
              <a:t>mul</a:t>
            </a:r>
            <a:r>
              <a:rPr lang="en-US" sz="2400" dirty="0" smtClean="0"/>
              <a:t>, </a:t>
            </a:r>
            <a:r>
              <a:rPr lang="en-US" sz="2400" dirty="0" err="1" smtClean="0"/>
              <a:t>imul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Need to load first the accumulator into a register</a:t>
            </a:r>
          </a:p>
          <a:p>
            <a:pPr lvl="1"/>
            <a:r>
              <a:rPr lang="en-US" sz="2400" dirty="0" smtClean="0"/>
              <a:t>Has to be one of </a:t>
            </a:r>
            <a:r>
              <a:rPr lang="en-US" sz="2400" i="1" dirty="0" smtClean="0"/>
              <a:t>AL</a:t>
            </a:r>
            <a:r>
              <a:rPr lang="en-US" sz="2400" dirty="0" smtClean="0"/>
              <a:t> (8-bits), </a:t>
            </a:r>
            <a:r>
              <a:rPr lang="en-US" sz="2400" i="1" dirty="0" smtClean="0"/>
              <a:t>AX </a:t>
            </a:r>
            <a:r>
              <a:rPr lang="en-US" sz="2400" dirty="0" smtClean="0"/>
              <a:t>(16-bits), </a:t>
            </a:r>
            <a:r>
              <a:rPr lang="en-US" sz="2400" i="1" dirty="0" smtClean="0"/>
              <a:t>EAX </a:t>
            </a:r>
            <a:r>
              <a:rPr lang="en-US" sz="2400" dirty="0" smtClean="0"/>
              <a:t>(32-bits) </a:t>
            </a:r>
          </a:p>
          <a:p>
            <a:pPr lvl="1"/>
            <a:r>
              <a:rPr lang="en-US" sz="2400" dirty="0" smtClean="0"/>
              <a:t>Result is stored in: </a:t>
            </a:r>
            <a:r>
              <a:rPr lang="en-US" sz="2400" i="1" dirty="0" smtClean="0"/>
              <a:t>AX, DX:AX, EDX:EAX</a:t>
            </a:r>
          </a:p>
          <a:p>
            <a:pPr lvl="2"/>
            <a:r>
              <a:rPr lang="en-US" sz="2000" dirty="0" smtClean="0"/>
              <a:t>Results may require as many as </a:t>
            </a:r>
            <a:r>
              <a:rPr lang="en-US" sz="2000" i="1" dirty="0" smtClean="0"/>
              <a:t>2*n </a:t>
            </a:r>
            <a:r>
              <a:rPr lang="en-US" sz="2000" dirty="0" smtClean="0"/>
              <a:t>bits</a:t>
            </a:r>
          </a:p>
          <a:p>
            <a:pPr lvl="1"/>
            <a:r>
              <a:rPr lang="en-US" sz="2400" dirty="0" smtClean="0"/>
              <a:t>If numbers are too large might get overflow</a:t>
            </a:r>
          </a:p>
          <a:p>
            <a:pPr lvl="1"/>
            <a:r>
              <a:rPr lang="en-US" sz="2400" dirty="0" smtClean="0"/>
              <a:t>HLA provides a modification to make multiplication easier</a:t>
            </a:r>
          </a:p>
          <a:p>
            <a:r>
              <a:rPr lang="en-US" sz="2800" dirty="0" err="1" smtClean="0"/>
              <a:t>mul</a:t>
            </a:r>
            <a:r>
              <a:rPr lang="en-US" sz="2800" dirty="0" smtClean="0"/>
              <a:t> (</a:t>
            </a:r>
            <a:r>
              <a:rPr lang="en-US" sz="2800" i="1" dirty="0" smtClean="0"/>
              <a:t>source, register</a:t>
            </a:r>
            <a:r>
              <a:rPr lang="en-US" sz="2800" dirty="0" smtClean="0"/>
              <a:t>)  | </a:t>
            </a:r>
            <a:r>
              <a:rPr lang="en-US" sz="2800" dirty="0" err="1" smtClean="0"/>
              <a:t>imul</a:t>
            </a:r>
            <a:r>
              <a:rPr lang="en-US" sz="2800" dirty="0" smtClean="0"/>
              <a:t> (</a:t>
            </a:r>
            <a:r>
              <a:rPr lang="en-US" sz="2800" i="1" dirty="0" smtClean="0"/>
              <a:t>source, register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source can be a register, memory address or constant</a:t>
            </a:r>
          </a:p>
          <a:p>
            <a:pPr lvl="1"/>
            <a:r>
              <a:rPr lang="en-US" sz="2400" dirty="0" smtClean="0"/>
              <a:t>register must be one of </a:t>
            </a:r>
            <a:r>
              <a:rPr lang="en-US" sz="2400" i="1" dirty="0" smtClean="0"/>
              <a:t>AL, AX, EAX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Unsigned Multiplication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Intel 80x86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HLA Modification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24400" y="1447800"/>
            <a:ext cx="3886200" cy="383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447800"/>
            <a:ext cx="3429000" cy="3016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Signed Multiplication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Intel 80x86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HLA Modification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953000" y="1348998"/>
            <a:ext cx="2895600" cy="44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828800"/>
            <a:ext cx="3048000" cy="3293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447800"/>
            <a:ext cx="3048000" cy="1343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2743200"/>
            <a:ext cx="1981200" cy="96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484327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2800" dirty="0" smtClean="0"/>
              <a:t>Division performs a 64-&gt;32, 32-&gt;16, 16-&gt;8 operation</a:t>
            </a:r>
          </a:p>
          <a:p>
            <a:pPr lvl="1"/>
            <a:r>
              <a:rPr lang="en-US" sz="2400" dirty="0" smtClean="0"/>
              <a:t>HLA commands: div, </a:t>
            </a:r>
            <a:r>
              <a:rPr lang="en-US" sz="2400" dirty="0" err="1" smtClean="0"/>
              <a:t>idiv</a:t>
            </a:r>
            <a:endParaRPr lang="en-US" sz="2400" dirty="0" smtClean="0"/>
          </a:p>
          <a:p>
            <a:pPr lvl="1"/>
            <a:r>
              <a:rPr lang="en-US" sz="2400" dirty="0" smtClean="0"/>
              <a:t>8-bit: divides </a:t>
            </a:r>
            <a:r>
              <a:rPr lang="en-US" sz="2400" i="1" dirty="0" smtClean="0"/>
              <a:t>AX</a:t>
            </a:r>
            <a:r>
              <a:rPr lang="en-US" sz="2400" dirty="0" smtClean="0"/>
              <a:t> by the operand, quotient into </a:t>
            </a:r>
            <a:r>
              <a:rPr lang="en-US" sz="2400" i="1" dirty="0" smtClean="0"/>
              <a:t>AL</a:t>
            </a:r>
            <a:r>
              <a:rPr lang="en-US" sz="2400" dirty="0" smtClean="0"/>
              <a:t>, remainder into </a:t>
            </a:r>
            <a:r>
              <a:rPr lang="en-US" sz="2400" i="1" dirty="0" smtClean="0"/>
              <a:t>AH</a:t>
            </a:r>
          </a:p>
          <a:p>
            <a:pPr lvl="1"/>
            <a:r>
              <a:rPr lang="en-US" sz="2400" dirty="0" smtClean="0"/>
              <a:t>16-bit: divides </a:t>
            </a:r>
            <a:r>
              <a:rPr lang="en-US" sz="2400" i="1" dirty="0" smtClean="0"/>
              <a:t>DX:AX </a:t>
            </a:r>
            <a:r>
              <a:rPr lang="en-US" sz="2400" dirty="0" smtClean="0"/>
              <a:t>by the operand, quotient into </a:t>
            </a:r>
            <a:r>
              <a:rPr lang="en-US" sz="2400" dirty="0" smtClean="0"/>
              <a:t>AX, </a:t>
            </a:r>
            <a:r>
              <a:rPr lang="en-US" sz="2400" dirty="0" smtClean="0"/>
              <a:t>remainder into </a:t>
            </a:r>
            <a:r>
              <a:rPr lang="en-US" sz="2400" i="1" dirty="0" smtClean="0"/>
              <a:t>DX</a:t>
            </a:r>
          </a:p>
          <a:p>
            <a:pPr lvl="1"/>
            <a:r>
              <a:rPr lang="en-US" sz="2400" dirty="0" smtClean="0"/>
              <a:t>32-bit: divides </a:t>
            </a:r>
            <a:r>
              <a:rPr lang="en-US" sz="2400" i="1" dirty="0" smtClean="0"/>
              <a:t>EDX:EAX </a:t>
            </a:r>
            <a:r>
              <a:rPr lang="en-US" sz="2400" dirty="0" smtClean="0"/>
              <a:t>by the operand, quotient into </a:t>
            </a:r>
            <a:r>
              <a:rPr lang="en-US" sz="2400" i="1" dirty="0" smtClean="0"/>
              <a:t>EAX</a:t>
            </a:r>
            <a:r>
              <a:rPr lang="en-US" sz="2400" dirty="0" smtClean="0"/>
              <a:t>, remainder into </a:t>
            </a:r>
            <a:r>
              <a:rPr lang="en-US" sz="2400" i="1" dirty="0" smtClean="0"/>
              <a:t>EDX</a:t>
            </a:r>
          </a:p>
          <a:p>
            <a:pPr lvl="1"/>
            <a:r>
              <a:rPr lang="en-US" sz="2400" dirty="0" smtClean="0"/>
              <a:t>For unsigned, the numerator </a:t>
            </a:r>
            <a:r>
              <a:rPr lang="en-US" sz="2400" b="1" dirty="0" smtClean="0"/>
              <a:t>must</a:t>
            </a:r>
            <a:r>
              <a:rPr lang="en-US" sz="2400" dirty="0" smtClean="0"/>
              <a:t> be 16,32,64 when the denominator is 8,16,32 respectively</a:t>
            </a:r>
          </a:p>
          <a:p>
            <a:pPr lvl="2"/>
            <a:r>
              <a:rPr lang="en-US" sz="2400" dirty="0" smtClean="0"/>
              <a:t>To accomplish this you need to zero extend the numerator (loading zeros to AH, DX, EDX respectively)</a:t>
            </a:r>
          </a:p>
          <a:p>
            <a:pPr lvl="1"/>
            <a:r>
              <a:rPr lang="en-US" sz="2400" dirty="0" smtClean="0"/>
              <a:t>For signed integers you need to sign extend the numerator (using the commands </a:t>
            </a:r>
            <a:r>
              <a:rPr lang="en-US" sz="3100" dirty="0" err="1" smtClean="0">
                <a:latin typeface="Times New Roman"/>
              </a:rPr>
              <a:t>cbw</a:t>
            </a:r>
            <a:r>
              <a:rPr lang="en-US" sz="3100" dirty="0" smtClean="0">
                <a:latin typeface="Times New Roman"/>
              </a:rPr>
              <a:t>, </a:t>
            </a:r>
            <a:r>
              <a:rPr lang="en-US" sz="3100" dirty="0" err="1" smtClean="0">
                <a:latin typeface="Times New Roman"/>
              </a:rPr>
              <a:t>cwd</a:t>
            </a:r>
            <a:r>
              <a:rPr lang="en-US" sz="3100" dirty="0" smtClean="0">
                <a:latin typeface="Times New Roman"/>
              </a:rPr>
              <a:t>, </a:t>
            </a:r>
            <a:r>
              <a:rPr lang="en-US" sz="3100" dirty="0" err="1" smtClean="0">
                <a:latin typeface="Times New Roman"/>
              </a:rPr>
              <a:t>cdq</a:t>
            </a:r>
            <a:r>
              <a:rPr lang="en-US" sz="3100" dirty="0" smtClean="0">
                <a:latin typeface="Times New Roman"/>
              </a:rPr>
              <a:t>)</a:t>
            </a:r>
            <a:endParaRPr lang="en-US" sz="2400" dirty="0" smtClean="0"/>
          </a:p>
          <a:p>
            <a:pPr lvl="1"/>
            <a:r>
              <a:rPr lang="en-US" sz="2400" dirty="0" smtClean="0"/>
              <a:t>Be careful with: dividing by zero, overflow</a:t>
            </a:r>
          </a:p>
          <a:p>
            <a:r>
              <a:rPr lang="en-US" sz="2800" dirty="0" smtClean="0"/>
              <a:t>Assembly doesn’t provide instructions for the remainder but HLA does: </a:t>
            </a:r>
            <a:r>
              <a:rPr lang="en-US" sz="2800" i="1" dirty="0" smtClean="0"/>
              <a:t>mod(operand)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Unsigned Division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066800"/>
            <a:ext cx="5638800" cy="344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419600"/>
            <a:ext cx="535781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Signed Division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219200"/>
            <a:ext cx="5257800" cy="5130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633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26732">
                <a:tc>
                  <a:txBody>
                    <a:bodyPr/>
                    <a:lstStyle/>
                    <a:p>
                      <a:r>
                        <a:rPr lang="en-US" i="1" dirty="0" smtClean="0"/>
                        <a:t>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p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OR</a:t>
                      </a:r>
                      <a:r>
                        <a:rPr lang="en-US" i="1" baseline="0" dirty="0" smtClean="0"/>
                        <a:t> q</a:t>
                      </a:r>
                      <a:endParaRPr lang="en-US" i="1" dirty="0"/>
                    </a:p>
                  </a:txBody>
                  <a:tcPr/>
                </a:tc>
              </a:tr>
              <a:tr h="526732"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526732"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526732"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526732"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Truth 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HLA Syntax: </a:t>
            </a:r>
            <a:r>
              <a:rPr lang="en-US" sz="2800" i="1" dirty="0" err="1" smtClean="0"/>
              <a:t>cmp</a:t>
            </a:r>
            <a:r>
              <a:rPr lang="en-US" sz="2800" i="1" dirty="0" smtClean="0"/>
              <a:t>(Left, Right)</a:t>
            </a:r>
          </a:p>
          <a:p>
            <a:r>
              <a:rPr lang="en-US" sz="2800" dirty="0" smtClean="0"/>
              <a:t>Used for comparisons, same as </a:t>
            </a:r>
            <a:r>
              <a:rPr lang="en-US" sz="2800" i="1" dirty="0" smtClean="0"/>
              <a:t>sub</a:t>
            </a:r>
            <a:r>
              <a:rPr lang="en-US" sz="2800" dirty="0" smtClean="0"/>
              <a:t>, but instead of returning the result only sets certain bits in the flags register.</a:t>
            </a:r>
          </a:p>
          <a:p>
            <a:pPr lvl="1"/>
            <a:r>
              <a:rPr lang="en-US" sz="2600" i="1" dirty="0" smtClean="0"/>
              <a:t>Z</a:t>
            </a:r>
            <a:r>
              <a:rPr lang="en-US" sz="2600" dirty="0" smtClean="0"/>
              <a:t>: The zero flag is set if and only if Left  = Right. </a:t>
            </a:r>
          </a:p>
          <a:p>
            <a:pPr lvl="1"/>
            <a:r>
              <a:rPr lang="en-US" sz="2600" i="1" dirty="0" smtClean="0"/>
              <a:t>S</a:t>
            </a:r>
            <a:r>
              <a:rPr lang="en-US" sz="2600" dirty="0" smtClean="0"/>
              <a:t>:The sign flag is set to one if the result is negative. </a:t>
            </a:r>
          </a:p>
          <a:p>
            <a:pPr lvl="1"/>
            <a:r>
              <a:rPr lang="en-US" sz="2600" i="1" dirty="0" smtClean="0"/>
              <a:t>O</a:t>
            </a:r>
            <a:r>
              <a:rPr lang="en-US" sz="2600" dirty="0" smtClean="0"/>
              <a:t>: The overflow flag is set if the difference of Left and Right produced an overflow or underflow.</a:t>
            </a:r>
          </a:p>
          <a:p>
            <a:pPr lvl="1"/>
            <a:r>
              <a:rPr lang="en-US" sz="2600" i="1" dirty="0" smtClean="0"/>
              <a:t>C</a:t>
            </a:r>
            <a:r>
              <a:rPr lang="en-US" sz="2600" dirty="0" smtClean="0"/>
              <a:t>:The carry flag is set if subtracting Right from Left requires a borrow.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Syntax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12876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Interpretation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8686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set on condition </a:t>
            </a:r>
            <a:r>
              <a:rPr lang="en-US" dirty="0" smtClean="0"/>
              <a:t>(or </a:t>
            </a:r>
            <a:r>
              <a:rPr lang="en-US" dirty="0" err="1" smtClean="0"/>
              <a:t>set</a:t>
            </a:r>
            <a:r>
              <a:rPr lang="en-US" i="1" dirty="0" err="1" smtClean="0"/>
              <a:t>cc</a:t>
            </a:r>
            <a:r>
              <a:rPr lang="en-US" dirty="0" smtClean="0"/>
              <a:t>) instructions set a single byte operand (register or memory location) to zero or one depending on the values in the flags register</a:t>
            </a:r>
          </a:p>
          <a:p>
            <a:r>
              <a:rPr lang="en-US" dirty="0" smtClean="0"/>
              <a:t>These instructions store a zero into the operand if the condition is false, a one if the condition is true</a:t>
            </a:r>
          </a:p>
          <a:p>
            <a:r>
              <a:rPr lang="en-US" dirty="0" smtClean="0"/>
              <a:t>Useful for mapping the result of a comparison to a Boolean value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on Condition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Set on Condition Syntax (many)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762000"/>
            <a:ext cx="7834442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Set on Condition Syntax (more)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838199"/>
            <a:ext cx="7391400" cy="5750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Set on Condition </a:t>
            </a:r>
            <a:r>
              <a:rPr lang="en-US" dirty="0" smtClean="0"/>
              <a:t>Syntax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623" y="666750"/>
            <a:ext cx="7519147" cy="402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2623" y="4213412"/>
            <a:ext cx="7507941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633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26732">
                <a:tc>
                  <a:txBody>
                    <a:bodyPr/>
                    <a:lstStyle/>
                    <a:p>
                      <a:r>
                        <a:rPr lang="en-US" i="1" dirty="0" smtClean="0"/>
                        <a:t>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p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XOR</a:t>
                      </a:r>
                      <a:r>
                        <a:rPr lang="en-US" i="1" baseline="0" dirty="0" smtClean="0"/>
                        <a:t> q</a:t>
                      </a:r>
                      <a:endParaRPr lang="en-US" i="1" dirty="0"/>
                    </a:p>
                  </a:txBody>
                  <a:tcPr/>
                </a:tc>
              </a:tr>
              <a:tr h="526732"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526732"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526732"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526732"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XOR Truth Table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5486400" cy="1580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</a:tblGrid>
              <a:tr h="526732">
                <a:tc>
                  <a:txBody>
                    <a:bodyPr/>
                    <a:lstStyle/>
                    <a:p>
                      <a:r>
                        <a:rPr lang="en-US" i="1" dirty="0" smtClean="0"/>
                        <a:t>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NOT p</a:t>
                      </a:r>
                      <a:endParaRPr lang="en-US" i="1" dirty="0"/>
                    </a:p>
                  </a:txBody>
                  <a:tcPr/>
                </a:tc>
              </a:tr>
              <a:tr h="526732"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526732"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Truth Table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and( </a:t>
            </a:r>
            <a:r>
              <a:rPr lang="en-US" i="1" dirty="0" smtClean="0"/>
              <a:t>source, </a:t>
            </a:r>
            <a:r>
              <a:rPr lang="en-US" i="1" dirty="0" err="1" smtClean="0"/>
              <a:t>dest</a:t>
            </a:r>
            <a:r>
              <a:rPr lang="en-US" i="1" dirty="0" smtClean="0"/>
              <a:t> </a:t>
            </a:r>
            <a:r>
              <a:rPr lang="en-US" dirty="0" smtClean="0"/>
              <a:t>); </a:t>
            </a:r>
          </a:p>
          <a:p>
            <a:r>
              <a:rPr lang="en-US" dirty="0" smtClean="0"/>
              <a:t>or( </a:t>
            </a:r>
            <a:r>
              <a:rPr lang="en-US" i="1" dirty="0" smtClean="0"/>
              <a:t>source, </a:t>
            </a:r>
            <a:r>
              <a:rPr lang="en-US" i="1" dirty="0" err="1" smtClean="0"/>
              <a:t>dest</a:t>
            </a:r>
            <a:r>
              <a:rPr lang="en-US" i="1" dirty="0" smtClean="0"/>
              <a:t> </a:t>
            </a:r>
            <a:r>
              <a:rPr lang="en-US" dirty="0" smtClean="0"/>
              <a:t>);</a:t>
            </a:r>
            <a:endParaRPr lang="en-US" dirty="0" smtClean="0"/>
          </a:p>
          <a:p>
            <a:r>
              <a:rPr lang="en-US" dirty="0" err="1" smtClean="0"/>
              <a:t>xor</a:t>
            </a:r>
            <a:r>
              <a:rPr lang="en-US" dirty="0" smtClean="0"/>
              <a:t>( </a:t>
            </a:r>
            <a:r>
              <a:rPr lang="en-US" i="1" dirty="0" smtClean="0"/>
              <a:t>source, </a:t>
            </a:r>
            <a:r>
              <a:rPr lang="en-US" i="1" dirty="0" err="1" smtClean="0"/>
              <a:t>dest</a:t>
            </a:r>
            <a:r>
              <a:rPr lang="en-US" dirty="0" smtClean="0"/>
              <a:t> );</a:t>
            </a:r>
          </a:p>
          <a:p>
            <a:r>
              <a:rPr lang="en-US" dirty="0" smtClean="0"/>
              <a:t>not( </a:t>
            </a:r>
            <a:r>
              <a:rPr lang="en-US" i="1" dirty="0" err="1" smtClean="0"/>
              <a:t>dest</a:t>
            </a:r>
            <a:r>
              <a:rPr lang="en-US" dirty="0" smtClean="0"/>
              <a:t> );</a:t>
            </a:r>
          </a:p>
          <a:p>
            <a:r>
              <a:rPr lang="en-US" dirty="0" smtClean="0"/>
              <a:t>Source has to be a constant, memory, or register operand</a:t>
            </a:r>
          </a:p>
          <a:p>
            <a:r>
              <a:rPr lang="en-US" i="1" dirty="0" err="1"/>
              <a:t>d</a:t>
            </a:r>
            <a:r>
              <a:rPr lang="en-US" i="1" dirty="0" err="1" smtClean="0"/>
              <a:t>est</a:t>
            </a:r>
            <a:r>
              <a:rPr lang="en-US" i="1" dirty="0" smtClean="0"/>
              <a:t> </a:t>
            </a:r>
            <a:r>
              <a:rPr lang="en-US" dirty="0" smtClean="0"/>
              <a:t>operand must be a memory or register operand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HLA Commands for Logical Operations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Assuming you already </a:t>
            </a:r>
            <a:r>
              <a:rPr lang="en-US" dirty="0" smtClean="0"/>
              <a:t>have variables </a:t>
            </a:r>
            <a:r>
              <a:rPr lang="en-US" i="1" dirty="0" smtClean="0"/>
              <a:t>p</a:t>
            </a:r>
            <a:r>
              <a:rPr lang="en-US" dirty="0" smtClean="0"/>
              <a:t> and </a:t>
            </a:r>
            <a:r>
              <a:rPr lang="en-US" i="1" dirty="0" smtClean="0"/>
              <a:t>q</a:t>
            </a:r>
          </a:p>
          <a:p>
            <a:r>
              <a:rPr lang="en-US" dirty="0" smtClean="0"/>
              <a:t>C++ </a:t>
            </a:r>
            <a:r>
              <a:rPr lang="en-US" dirty="0" smtClean="0"/>
              <a:t>code for AND is </a:t>
            </a:r>
            <a:r>
              <a:rPr lang="en-US" dirty="0" smtClean="0"/>
              <a:t>r = p &amp;&amp; q;</a:t>
            </a:r>
          </a:p>
          <a:p>
            <a:r>
              <a:rPr lang="en-US" dirty="0" smtClean="0"/>
              <a:t>HLA Code</a:t>
            </a:r>
            <a:r>
              <a:rPr lang="en-US" dirty="0" smtClean="0"/>
              <a:t>:</a:t>
            </a:r>
            <a:endParaRPr lang="en-US" dirty="0" smtClean="0"/>
          </a:p>
          <a:p>
            <a:pPr lvl="1">
              <a:buNone/>
            </a:pPr>
            <a:r>
              <a:rPr lang="en-US" sz="2400" dirty="0" err="1" smtClean="0"/>
              <a:t>mov</a:t>
            </a:r>
            <a:r>
              <a:rPr lang="en-US" sz="2400" dirty="0" smtClean="0"/>
              <a:t>( p, </a:t>
            </a:r>
            <a:r>
              <a:rPr lang="en-US" sz="2400" dirty="0" err="1" smtClean="0"/>
              <a:t>eax</a:t>
            </a:r>
            <a:r>
              <a:rPr lang="en-US" sz="2400" dirty="0" smtClean="0"/>
              <a:t> );</a:t>
            </a:r>
          </a:p>
          <a:p>
            <a:pPr lvl="1">
              <a:buNone/>
            </a:pPr>
            <a:r>
              <a:rPr lang="en-US" sz="2400" dirty="0" err="1" smtClean="0"/>
              <a:t>mov</a:t>
            </a:r>
            <a:r>
              <a:rPr lang="en-US" sz="2400" dirty="0" smtClean="0"/>
              <a:t>( q, </a:t>
            </a:r>
            <a:r>
              <a:rPr lang="en-US" sz="2400" dirty="0" err="1" smtClean="0"/>
              <a:t>ebx</a:t>
            </a:r>
            <a:r>
              <a:rPr lang="en-US" sz="2400" dirty="0" smtClean="0"/>
              <a:t> ); </a:t>
            </a:r>
            <a:endParaRPr lang="en-US" sz="2800" dirty="0" smtClean="0"/>
          </a:p>
          <a:p>
            <a:pPr lvl="1">
              <a:buNone/>
            </a:pPr>
            <a:r>
              <a:rPr lang="en-US" sz="2400" dirty="0" err="1" smtClean="0"/>
              <a:t>mov</a:t>
            </a:r>
            <a:r>
              <a:rPr lang="en-US" sz="2400" dirty="0" smtClean="0"/>
              <a:t>( </a:t>
            </a:r>
            <a:r>
              <a:rPr lang="en-US" sz="2400" dirty="0" err="1" smtClean="0"/>
              <a:t>eax</a:t>
            </a:r>
            <a:r>
              <a:rPr lang="en-US" sz="2400" dirty="0" smtClean="0"/>
              <a:t>, </a:t>
            </a:r>
            <a:r>
              <a:rPr lang="en-US" sz="2400" dirty="0" err="1" smtClean="0"/>
              <a:t>ecx</a:t>
            </a:r>
            <a:r>
              <a:rPr lang="en-US" sz="2400" dirty="0" smtClean="0"/>
              <a:t> ); </a:t>
            </a:r>
            <a:endParaRPr lang="en-US" sz="2800" dirty="0" smtClean="0"/>
          </a:p>
          <a:p>
            <a:pPr lvl="1">
              <a:buNone/>
            </a:pPr>
            <a:r>
              <a:rPr lang="en-US" sz="2400" dirty="0" smtClean="0"/>
              <a:t>and( </a:t>
            </a:r>
            <a:r>
              <a:rPr lang="en-US" sz="2400" dirty="0" err="1" smtClean="0"/>
              <a:t>ebx</a:t>
            </a:r>
            <a:r>
              <a:rPr lang="en-US" sz="2400" dirty="0" smtClean="0"/>
              <a:t>, </a:t>
            </a:r>
            <a:r>
              <a:rPr lang="en-US" sz="2400" dirty="0" err="1" smtClean="0"/>
              <a:t>ecx</a:t>
            </a:r>
            <a:r>
              <a:rPr lang="en-US" sz="2400" dirty="0" smtClean="0"/>
              <a:t> ); </a:t>
            </a:r>
          </a:p>
          <a:p>
            <a:pPr lvl="1">
              <a:buNone/>
            </a:pPr>
            <a:r>
              <a:rPr lang="en-US" sz="2400" dirty="0" err="1" smtClean="0"/>
              <a:t>mov</a:t>
            </a:r>
            <a:r>
              <a:rPr lang="en-US" sz="2400" dirty="0" smtClean="0"/>
              <a:t>( </a:t>
            </a:r>
            <a:r>
              <a:rPr lang="en-US" sz="2400" dirty="0" err="1" smtClean="0"/>
              <a:t>ecx</a:t>
            </a:r>
            <a:r>
              <a:rPr lang="en-US" sz="2400" dirty="0" smtClean="0"/>
              <a:t>, r ); </a:t>
            </a:r>
            <a:endParaRPr lang="en-US" sz="2800" dirty="0" smtClean="0"/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endParaRPr lang="en-US" sz="2800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for HLA AND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Assuming you already have </a:t>
            </a:r>
            <a:r>
              <a:rPr lang="en-US" dirty="0" smtClean="0"/>
              <a:t>variables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q</a:t>
            </a:r>
          </a:p>
          <a:p>
            <a:r>
              <a:rPr lang="en-US" dirty="0" smtClean="0"/>
              <a:t>C++ </a:t>
            </a:r>
            <a:r>
              <a:rPr lang="en-US" dirty="0" smtClean="0"/>
              <a:t>code for OR is </a:t>
            </a:r>
            <a:r>
              <a:rPr lang="en-US" dirty="0" smtClean="0"/>
              <a:t>r = p || q;</a:t>
            </a:r>
          </a:p>
          <a:p>
            <a:r>
              <a:rPr lang="en-US" dirty="0" smtClean="0"/>
              <a:t>HLA Code: </a:t>
            </a:r>
          </a:p>
          <a:p>
            <a:pPr lvl="1">
              <a:buNone/>
            </a:pPr>
            <a:r>
              <a:rPr lang="en-US" sz="2400" dirty="0" err="1" smtClean="0"/>
              <a:t>mov</a:t>
            </a:r>
            <a:r>
              <a:rPr lang="en-US" sz="2400" dirty="0" smtClean="0"/>
              <a:t>( p, </a:t>
            </a:r>
            <a:r>
              <a:rPr lang="en-US" sz="2400" dirty="0" err="1" smtClean="0"/>
              <a:t>eax</a:t>
            </a:r>
            <a:r>
              <a:rPr lang="en-US" sz="2400" dirty="0" smtClean="0"/>
              <a:t> );</a:t>
            </a:r>
          </a:p>
          <a:p>
            <a:pPr lvl="1">
              <a:buNone/>
            </a:pPr>
            <a:r>
              <a:rPr lang="en-US" sz="2400" dirty="0" err="1" smtClean="0"/>
              <a:t>mov</a:t>
            </a:r>
            <a:r>
              <a:rPr lang="en-US" sz="2400" dirty="0" smtClean="0"/>
              <a:t>( q, </a:t>
            </a:r>
            <a:r>
              <a:rPr lang="en-US" sz="2400" dirty="0" err="1" smtClean="0"/>
              <a:t>ebx</a:t>
            </a:r>
            <a:r>
              <a:rPr lang="en-US" sz="2400" dirty="0" smtClean="0"/>
              <a:t> ); </a:t>
            </a:r>
            <a:endParaRPr lang="en-US" sz="2800" dirty="0" smtClean="0"/>
          </a:p>
          <a:p>
            <a:pPr lvl="1">
              <a:buNone/>
            </a:pPr>
            <a:r>
              <a:rPr lang="en-US" sz="2400" dirty="0" err="1" smtClean="0"/>
              <a:t>mov</a:t>
            </a:r>
            <a:r>
              <a:rPr lang="en-US" sz="2400" dirty="0" smtClean="0"/>
              <a:t>( </a:t>
            </a:r>
            <a:r>
              <a:rPr lang="en-US" sz="2400" dirty="0" err="1" smtClean="0"/>
              <a:t>eax</a:t>
            </a:r>
            <a:r>
              <a:rPr lang="en-US" sz="2400" dirty="0" smtClean="0"/>
              <a:t>, </a:t>
            </a:r>
            <a:r>
              <a:rPr lang="en-US" sz="2400" dirty="0" err="1" smtClean="0"/>
              <a:t>ecx</a:t>
            </a:r>
            <a:r>
              <a:rPr lang="en-US" sz="2400" dirty="0" smtClean="0"/>
              <a:t> ); </a:t>
            </a:r>
            <a:endParaRPr lang="en-US" sz="2800" dirty="0" smtClean="0"/>
          </a:p>
          <a:p>
            <a:pPr lvl="1">
              <a:buNone/>
            </a:pPr>
            <a:r>
              <a:rPr lang="en-US" sz="2400" dirty="0" smtClean="0"/>
              <a:t>or( </a:t>
            </a:r>
            <a:r>
              <a:rPr lang="en-US" sz="2400" dirty="0" err="1" smtClean="0"/>
              <a:t>ebx</a:t>
            </a:r>
            <a:r>
              <a:rPr lang="en-US" sz="2400" dirty="0" smtClean="0"/>
              <a:t>, </a:t>
            </a:r>
            <a:r>
              <a:rPr lang="en-US" sz="2400" dirty="0" err="1" smtClean="0"/>
              <a:t>ecx</a:t>
            </a:r>
            <a:r>
              <a:rPr lang="en-US" sz="2400" dirty="0" smtClean="0"/>
              <a:t> ); </a:t>
            </a:r>
          </a:p>
          <a:p>
            <a:pPr lvl="1">
              <a:buNone/>
            </a:pPr>
            <a:r>
              <a:rPr lang="en-US" sz="2400" dirty="0" err="1" smtClean="0"/>
              <a:t>mov</a:t>
            </a:r>
            <a:r>
              <a:rPr lang="en-US" sz="2400" dirty="0" smtClean="0"/>
              <a:t>( </a:t>
            </a:r>
            <a:r>
              <a:rPr lang="en-US" sz="2400" dirty="0" err="1" smtClean="0"/>
              <a:t>ecx</a:t>
            </a:r>
            <a:r>
              <a:rPr lang="en-US" sz="2400" dirty="0" smtClean="0"/>
              <a:t>, r ); </a:t>
            </a:r>
            <a:endParaRPr lang="en-US" sz="2800" dirty="0" smtClean="0"/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endParaRPr lang="en-US" sz="2800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for HLA OR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610600" cy="4525963"/>
          </a:xfrm>
        </p:spPr>
        <p:txBody>
          <a:bodyPr/>
          <a:lstStyle/>
          <a:p>
            <a:r>
              <a:rPr lang="en-US" dirty="0" smtClean="0"/>
              <a:t>Assuming you already have </a:t>
            </a:r>
            <a:r>
              <a:rPr lang="en-US" dirty="0" smtClean="0"/>
              <a:t>variables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q</a:t>
            </a:r>
          </a:p>
          <a:p>
            <a:r>
              <a:rPr lang="en-US" dirty="0" smtClean="0"/>
              <a:t>C++ </a:t>
            </a:r>
            <a:r>
              <a:rPr lang="en-US" dirty="0" smtClean="0"/>
              <a:t>code for XOR is r </a:t>
            </a:r>
            <a:r>
              <a:rPr lang="en-US" dirty="0" smtClean="0"/>
              <a:t>= (p &amp;&amp; !q) || (!p &amp;&amp; q);</a:t>
            </a:r>
          </a:p>
          <a:p>
            <a:r>
              <a:rPr lang="en-US" dirty="0" smtClean="0"/>
              <a:t>HLA Code: </a:t>
            </a:r>
          </a:p>
          <a:p>
            <a:pPr lvl="1">
              <a:buNone/>
            </a:pPr>
            <a:r>
              <a:rPr lang="en-US" sz="2400" dirty="0" err="1" smtClean="0"/>
              <a:t>mov</a:t>
            </a:r>
            <a:r>
              <a:rPr lang="en-US" sz="2400" dirty="0" smtClean="0"/>
              <a:t>( p, </a:t>
            </a:r>
            <a:r>
              <a:rPr lang="en-US" sz="2400" dirty="0" err="1" smtClean="0"/>
              <a:t>eax</a:t>
            </a:r>
            <a:r>
              <a:rPr lang="en-US" sz="2400" dirty="0" smtClean="0"/>
              <a:t> );</a:t>
            </a:r>
          </a:p>
          <a:p>
            <a:pPr lvl="1">
              <a:buNone/>
            </a:pPr>
            <a:r>
              <a:rPr lang="en-US" sz="2400" dirty="0" err="1" smtClean="0"/>
              <a:t>mov</a:t>
            </a:r>
            <a:r>
              <a:rPr lang="en-US" sz="2400" dirty="0" smtClean="0"/>
              <a:t>( q, </a:t>
            </a:r>
            <a:r>
              <a:rPr lang="en-US" sz="2400" dirty="0" err="1" smtClean="0"/>
              <a:t>ebx</a:t>
            </a:r>
            <a:r>
              <a:rPr lang="en-US" sz="2400" dirty="0" smtClean="0"/>
              <a:t> ); </a:t>
            </a:r>
            <a:endParaRPr lang="en-US" sz="2800" dirty="0" smtClean="0"/>
          </a:p>
          <a:p>
            <a:pPr lvl="1">
              <a:buNone/>
            </a:pPr>
            <a:r>
              <a:rPr lang="en-US" sz="2400" dirty="0" err="1" smtClean="0"/>
              <a:t>mov</a:t>
            </a:r>
            <a:r>
              <a:rPr lang="en-US" sz="2400" dirty="0" smtClean="0"/>
              <a:t>( </a:t>
            </a:r>
            <a:r>
              <a:rPr lang="en-US" sz="2400" dirty="0" err="1" smtClean="0"/>
              <a:t>eax</a:t>
            </a:r>
            <a:r>
              <a:rPr lang="en-US" sz="2400" dirty="0" smtClean="0"/>
              <a:t>, </a:t>
            </a:r>
            <a:r>
              <a:rPr lang="en-US" sz="2400" dirty="0" err="1" smtClean="0"/>
              <a:t>ecx</a:t>
            </a:r>
            <a:r>
              <a:rPr lang="en-US" sz="2400" dirty="0" smtClean="0"/>
              <a:t> ); </a:t>
            </a:r>
            <a:endParaRPr lang="en-US" sz="2800" dirty="0" smtClean="0"/>
          </a:p>
          <a:p>
            <a:pPr lvl="1">
              <a:buNone/>
            </a:pPr>
            <a:r>
              <a:rPr lang="en-US" sz="2400" dirty="0" err="1" smtClean="0"/>
              <a:t>xor</a:t>
            </a:r>
            <a:r>
              <a:rPr lang="en-US" sz="2400" dirty="0" smtClean="0"/>
              <a:t>( </a:t>
            </a:r>
            <a:r>
              <a:rPr lang="en-US" sz="2400" dirty="0" err="1" smtClean="0"/>
              <a:t>ebx</a:t>
            </a:r>
            <a:r>
              <a:rPr lang="en-US" sz="2400" dirty="0" smtClean="0"/>
              <a:t>, </a:t>
            </a:r>
            <a:r>
              <a:rPr lang="en-US" sz="2400" dirty="0" err="1" smtClean="0"/>
              <a:t>ecx</a:t>
            </a:r>
            <a:r>
              <a:rPr lang="en-US" sz="2400" dirty="0" smtClean="0"/>
              <a:t> ); </a:t>
            </a:r>
          </a:p>
          <a:p>
            <a:pPr lvl="1">
              <a:buNone/>
            </a:pPr>
            <a:r>
              <a:rPr lang="en-US" sz="2400" dirty="0" err="1" smtClean="0"/>
              <a:t>mov</a:t>
            </a:r>
            <a:r>
              <a:rPr lang="en-US" sz="2400" dirty="0" smtClean="0"/>
              <a:t>( </a:t>
            </a:r>
            <a:r>
              <a:rPr lang="en-US" sz="2400" dirty="0" err="1" smtClean="0"/>
              <a:t>ecx</a:t>
            </a:r>
            <a:r>
              <a:rPr lang="en-US" sz="2400" dirty="0" smtClean="0"/>
              <a:t>, r ); </a:t>
            </a:r>
            <a:endParaRPr lang="en-US" sz="2800" dirty="0" smtClean="0"/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endParaRPr lang="en-US" sz="2800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for HLA XOR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447</TotalTime>
  <Words>1270</Words>
  <Application>Microsoft Office PowerPoint</Application>
  <PresentationFormat>On-screen Show (4:3)</PresentationFormat>
  <Paragraphs>223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Lucida Sans Unicode</vt:lpstr>
      <vt:lpstr>Times New Roman</vt:lpstr>
      <vt:lpstr>Verdana</vt:lpstr>
      <vt:lpstr>Wingdings 2</vt:lpstr>
      <vt:lpstr>Wingdings 3</vt:lpstr>
      <vt:lpstr>Concourse</vt:lpstr>
      <vt:lpstr>CET 3510 - Microcomputer Systems Technology Lecture 4</vt:lpstr>
      <vt:lpstr>AND Truth Table</vt:lpstr>
      <vt:lpstr>OR Truth Table</vt:lpstr>
      <vt:lpstr>XOR Truth Table</vt:lpstr>
      <vt:lpstr>NOT Truth Table</vt:lpstr>
      <vt:lpstr>HLA Commands for Logical Operations</vt:lpstr>
      <vt:lpstr>Example for HLA AND</vt:lpstr>
      <vt:lpstr>Example for HLA OR</vt:lpstr>
      <vt:lpstr>Example for HLA XOR</vt:lpstr>
      <vt:lpstr>Example for HLA NOT</vt:lpstr>
      <vt:lpstr>Shift  and Rotate</vt:lpstr>
      <vt:lpstr>Shift Left</vt:lpstr>
      <vt:lpstr>Shift Left in HLA</vt:lpstr>
      <vt:lpstr>Shift Right</vt:lpstr>
      <vt:lpstr>Shift Right</vt:lpstr>
      <vt:lpstr>Be Careful with Shifting </vt:lpstr>
      <vt:lpstr>Rotate</vt:lpstr>
      <vt:lpstr>Rotate Right</vt:lpstr>
      <vt:lpstr>Rotate Through the Carry</vt:lpstr>
      <vt:lpstr> Bit Fields and Packed Data </vt:lpstr>
      <vt:lpstr>Packing Data</vt:lpstr>
      <vt:lpstr>Unpacking the Data</vt:lpstr>
      <vt:lpstr>Life after Y2K</vt:lpstr>
      <vt:lpstr>Multiplication</vt:lpstr>
      <vt:lpstr>Unsigned Multiplication</vt:lpstr>
      <vt:lpstr>Signed Multiplication</vt:lpstr>
      <vt:lpstr>Division</vt:lpstr>
      <vt:lpstr>Unsigned Division</vt:lpstr>
      <vt:lpstr>Signed Division</vt:lpstr>
      <vt:lpstr>Comparison</vt:lpstr>
      <vt:lpstr>Comparison Syntax</vt:lpstr>
      <vt:lpstr>Comparison Interpretation</vt:lpstr>
      <vt:lpstr>Set on Condition</vt:lpstr>
      <vt:lpstr>Set on Condition Syntax (many)</vt:lpstr>
      <vt:lpstr>Set on Condition Syntax (more)</vt:lpstr>
      <vt:lpstr>Set on Condition Syntax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yeyem</dc:creator>
  <cp:lastModifiedBy>José Reyes Álamo</cp:lastModifiedBy>
  <cp:revision>120</cp:revision>
  <dcterms:created xsi:type="dcterms:W3CDTF">2012-09-19T00:23:33Z</dcterms:created>
  <dcterms:modified xsi:type="dcterms:W3CDTF">2013-09-22T22:43:28Z</dcterms:modified>
</cp:coreProperties>
</file>