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1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0" r:id="rId18"/>
    <p:sldId id="279" r:id="rId19"/>
    <p:sldId id="276" r:id="rId20"/>
    <p:sldId id="281" r:id="rId21"/>
    <p:sldId id="278" r:id="rId22"/>
  </p:sldIdLst>
  <p:sldSz cx="9144000" cy="6858000" type="letter"/>
  <p:notesSz cx="7302500" cy="9588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6600"/>
    <a:srgbClr val="FFFF00"/>
    <a:srgbClr val="FFCC00"/>
    <a:srgbClr val="DDDDDD"/>
    <a:srgbClr val="99CCFF"/>
    <a:srgbClr val="000066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00" autoAdjust="0"/>
    <p:restoredTop sz="86444" autoAdjust="0"/>
  </p:normalViewPr>
  <p:slideViewPr>
    <p:cSldViewPr>
      <p:cViewPr varScale="1">
        <p:scale>
          <a:sx n="64" d="100"/>
          <a:sy n="64" d="100"/>
        </p:scale>
        <p:origin x="14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041" tIns="49521" rIns="99041" bIns="49521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041" tIns="49521" rIns="99041" bIns="49521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5838" cy="3597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6125"/>
            <a:ext cx="5842000" cy="43132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041" tIns="49521" rIns="99041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041" tIns="49521" rIns="99041" bIns="49521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041" tIns="49521" rIns="99041" bIns="49521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BE90D79-24D4-4ED1-A911-0F0A9C2EF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37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8735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685800" y="5257800"/>
            <a:ext cx="783113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85800" y="1663700"/>
            <a:ext cx="783113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8" descr="city_tech_logo_bann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76238"/>
            <a:ext cx="40386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network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676400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6"/>
          <p:cNvGrpSpPr>
            <a:grpSpLocks/>
          </p:cNvGrpSpPr>
          <p:nvPr userDrawn="1"/>
        </p:nvGrpSpPr>
        <p:grpSpPr bwMode="auto">
          <a:xfrm>
            <a:off x="6400800" y="4343400"/>
            <a:ext cx="2133600" cy="838200"/>
            <a:chOff x="4032" y="2736"/>
            <a:chExt cx="1344" cy="528"/>
          </a:xfrm>
        </p:grpSpPr>
        <p:pic>
          <p:nvPicPr>
            <p:cNvPr id="8" name="Picture 0" descr="CityTech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 l="6557" t="8000" r="1639" b="3999"/>
            <a:stretch>
              <a:fillRect/>
            </a:stretch>
          </p:blipFill>
          <p:spPr bwMode="auto">
            <a:xfrm>
              <a:off x="4032" y="2736"/>
              <a:ext cx="1344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15"/>
            <p:cNvSpPr>
              <a:spLocks noChangeShapeType="1"/>
            </p:cNvSpPr>
            <p:nvPr userDrawn="1"/>
          </p:nvSpPr>
          <p:spPr bwMode="auto">
            <a:xfrm>
              <a:off x="4036" y="3264"/>
              <a:ext cx="1336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3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5410200" cy="2000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Title prefered for this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0688" y="76200"/>
            <a:ext cx="2068512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150" y="76200"/>
            <a:ext cx="6053138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7099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Connection"/>
          <p:cNvPicPr>
            <a:picLocks noChangeAspect="1" noChangeArrowheads="1"/>
          </p:cNvPicPr>
          <p:nvPr userDrawn="1"/>
        </p:nvPicPr>
        <p:blipFill>
          <a:blip r:embed="rId14" cstate="print"/>
          <a:srcRect t="8000"/>
          <a:stretch>
            <a:fillRect/>
          </a:stretch>
        </p:blipFill>
        <p:spPr bwMode="auto">
          <a:xfrm>
            <a:off x="7086600" y="0"/>
            <a:ext cx="1676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515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685800" y="990600"/>
            <a:ext cx="783113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962400" y="6324600"/>
            <a:ext cx="11176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fld id="{D59AB4D4-E8A0-4F3D-AADF-03525C680B2C}" type="slidenum">
              <a:rPr lang="en-US" sz="12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en-US" sz="120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6111875"/>
            <a:ext cx="783113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2" name="Group 16"/>
          <p:cNvGrpSpPr>
            <a:grpSpLocks/>
          </p:cNvGrpSpPr>
          <p:nvPr userDrawn="1"/>
        </p:nvGrpSpPr>
        <p:grpSpPr bwMode="auto">
          <a:xfrm>
            <a:off x="76200" y="6172200"/>
            <a:ext cx="1447800" cy="609600"/>
            <a:chOff x="4032" y="2736"/>
            <a:chExt cx="1344" cy="528"/>
          </a:xfrm>
        </p:grpSpPr>
        <p:pic>
          <p:nvPicPr>
            <p:cNvPr id="1033" name="Picture 0" descr="CityTech.JPG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6557" t="8000" r="1639" b="3999"/>
            <a:stretch>
              <a:fillRect/>
            </a:stretch>
          </p:blipFill>
          <p:spPr bwMode="auto">
            <a:xfrm>
              <a:off x="4032" y="2736"/>
              <a:ext cx="1344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" name="Line 18"/>
            <p:cNvSpPr>
              <a:spLocks noChangeShapeType="1"/>
            </p:cNvSpPr>
            <p:nvPr userDrawn="1"/>
          </p:nvSpPr>
          <p:spPr bwMode="auto">
            <a:xfrm>
              <a:off x="4036" y="3264"/>
              <a:ext cx="1335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9pPr>
    </p:titleStyle>
    <p:bodyStyle>
      <a:lvl1pPr marL="225425" indent="-225425" algn="l" rtl="0" eaLnBrk="0" fontAlgn="base" hangingPunct="0">
        <a:spcBef>
          <a:spcPct val="8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569913" indent="-230188" algn="l" rtl="0" eaLnBrk="0" fontAlgn="base" hangingPunct="0">
        <a:spcBef>
          <a:spcPct val="30000"/>
        </a:spcBef>
        <a:spcAft>
          <a:spcPct val="0"/>
        </a:spcAft>
        <a:buClr>
          <a:schemeClr val="bg2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+"/>
        <a:defRPr>
          <a:solidFill>
            <a:schemeClr val="tx1"/>
          </a:solidFill>
          <a:latin typeface="+mn-lt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5pPr>
      <a:lvl6pPr marL="20558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6pPr>
      <a:lvl7pPr marL="25130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7pPr>
      <a:lvl8pPr marL="29702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8pPr>
      <a:lvl9pPr marL="34274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8458200" cy="2000250"/>
          </a:xfrm>
        </p:spPr>
        <p:txBody>
          <a:bodyPr/>
          <a:lstStyle/>
          <a:p>
            <a:pPr eaLnBrk="1" hangingPunct="1"/>
            <a:r>
              <a:rPr lang="en-US" b="1" dirty="0" smtClean="0"/>
              <a:t>CET 3510</a:t>
            </a:r>
            <a:br>
              <a:rPr lang="en-US" b="1" dirty="0" smtClean="0"/>
            </a:br>
            <a:r>
              <a:rPr lang="en-US" b="1" dirty="0" smtClean="0"/>
              <a:t>M</a:t>
            </a:r>
            <a:r>
              <a:rPr lang="en-US" dirty="0" smtClean="0"/>
              <a:t>icrocomputer Systems Tech.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dirty="0" smtClean="0">
                <a:solidFill>
                  <a:srgbClr val="0066CC"/>
                </a:solidFill>
              </a:rPr>
              <a:t>Lecture </a:t>
            </a:r>
            <a:r>
              <a:rPr lang="en-US" sz="2400" dirty="0" smtClean="0">
                <a:solidFill>
                  <a:srgbClr val="0066CC"/>
                </a:solidFill>
              </a:rPr>
              <a:t>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4191000"/>
            <a:ext cx="6400800" cy="1752600"/>
          </a:xfrm>
          <a:noFill/>
        </p:spPr>
        <p:txBody>
          <a:bodyPr/>
          <a:lstStyle/>
          <a:p>
            <a:pPr marL="0" indent="0" eaLnBrk="1" hangingPunct="1">
              <a:spcBef>
                <a:spcPct val="30000"/>
              </a:spcBef>
              <a:buFontTx/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Professor:</a:t>
            </a:r>
          </a:p>
          <a:p>
            <a:pPr marL="0" indent="0" eaLnBrk="1" hangingPunct="1">
              <a:spcBef>
                <a:spcPct val="30000"/>
              </a:spcBef>
              <a:buFontTx/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Dr. José M. Reyes Álamo</a:t>
            </a:r>
          </a:p>
          <a:p>
            <a:pPr marL="0" indent="0" eaLnBrk="1" hangingPunct="1">
              <a:spcBef>
                <a:spcPct val="30000"/>
              </a:spcBef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l" rtl="0">
              <a:buFont typeface="Courier New"/>
              <a:buNone/>
            </a:pPr>
            <a:r>
              <a:rPr lang="en-US" sz="3200" baseline="0" dirty="0" smtClean="0">
                <a:latin typeface="Times New Roman"/>
              </a:rPr>
              <a:t>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2 bytes, 16-bits, 65,536 different values</a:t>
            </a:r>
          </a:p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Integers: 0…65,535 or -32,768 … 32,767</a:t>
            </a:r>
          </a:p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Unicode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l" rtl="0">
              <a:buFont typeface="Symbol"/>
              <a:buNone/>
            </a:pPr>
            <a:r>
              <a:rPr lang="en-US" sz="3200" baseline="0" dirty="0" smtClean="0">
                <a:latin typeface="Times New Roman"/>
              </a:rPr>
              <a:t>Double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rtl="0"/>
            <a:r>
              <a:rPr lang="sv-SE" sz="3200" baseline="0" dirty="0" smtClean="0">
                <a:latin typeface="Times New Roman"/>
              </a:rPr>
              <a:t>4 bytes, 32 bits, 4,294,967,296</a:t>
            </a:r>
          </a:p>
          <a:p>
            <a:pPr marR="0" lvl="0" algn="l" rtl="0"/>
            <a:r>
              <a:rPr lang="en-US" sz="3200" baseline="0" dirty="0" smtClean="0">
                <a:latin typeface="Times New Roman"/>
              </a:rPr>
              <a:t>Range: -2,147,483,648 to 2,147,483,647</a:t>
            </a:r>
          </a:p>
          <a:p>
            <a:pPr marR="0" lvl="0" algn="l" rtl="0"/>
            <a:r>
              <a:rPr lang="en-US" sz="3200" baseline="0" dirty="0" smtClean="0">
                <a:latin typeface="Times New Roman"/>
              </a:rPr>
              <a:t>Used for floating-point and for pointers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l" rtl="0">
              <a:buFont typeface="Symbol"/>
              <a:buNone/>
            </a:pPr>
            <a:r>
              <a:rPr lang="en-US" sz="3200" baseline="0" dirty="0" smtClean="0">
                <a:latin typeface="Times New Roman"/>
              </a:rPr>
              <a:t>Quad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rtl="0">
              <a:buFont typeface="Symbol"/>
              <a:buChar char="·"/>
            </a:pPr>
            <a:r>
              <a:rPr lang="en-US" sz="3200" baseline="0" dirty="0" smtClean="0">
                <a:latin typeface="Times New Roman"/>
              </a:rPr>
              <a:t>8 bytes, 64 bits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l" rtl="0">
              <a:buFont typeface="Symbol"/>
              <a:buNone/>
            </a:pPr>
            <a:r>
              <a:rPr lang="en-US" sz="3200" baseline="0" dirty="0" smtClean="0">
                <a:latin typeface="Times New Roman"/>
              </a:rPr>
              <a:t>Practice Binary and Hex Arithmetic: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rtl="0"/>
            <a:r>
              <a:rPr lang="en-US" sz="3200" baseline="0" dirty="0" smtClean="0">
                <a:latin typeface="Times New Roman"/>
              </a:rPr>
              <a:t>Binary: 1101100</a:t>
            </a:r>
            <a:r>
              <a:rPr lang="en-US" sz="3200" baseline="-25000" dirty="0" smtClean="0">
                <a:latin typeface="Times New Roman"/>
              </a:rPr>
              <a:t>2 </a:t>
            </a:r>
            <a:r>
              <a:rPr lang="en-US" sz="3200" baseline="0" dirty="0" smtClean="0">
                <a:latin typeface="Times New Roman"/>
              </a:rPr>
              <a:t>+ 1000111</a:t>
            </a:r>
            <a:r>
              <a:rPr lang="en-US" sz="3200" baseline="-25000" dirty="0" smtClean="0">
                <a:latin typeface="Times New Roman"/>
              </a:rPr>
              <a:t>2 </a:t>
            </a:r>
            <a:r>
              <a:rPr lang="en-US" sz="3200" baseline="0" dirty="0" smtClean="0">
                <a:latin typeface="Times New Roman"/>
              </a:rPr>
              <a:t>= ???</a:t>
            </a:r>
          </a:p>
          <a:p>
            <a:pPr marR="0" lvl="0" algn="l" rtl="0"/>
            <a:r>
              <a:rPr lang="en-US" sz="3200" baseline="0" dirty="0" smtClean="0">
                <a:latin typeface="Times New Roman"/>
              </a:rPr>
              <a:t>10</a:t>
            </a:r>
            <a:r>
              <a:rPr lang="en-US" sz="3200" baseline="-25000" dirty="0" smtClean="0">
                <a:latin typeface="Times New Roman"/>
              </a:rPr>
              <a:t>16 </a:t>
            </a:r>
            <a:r>
              <a:rPr lang="en-US" sz="3200" baseline="0" dirty="0" smtClean="0">
                <a:latin typeface="Times New Roman"/>
              </a:rPr>
              <a:t>– 1</a:t>
            </a:r>
            <a:r>
              <a:rPr lang="en-US" sz="3200" baseline="-25000" dirty="0" smtClean="0">
                <a:latin typeface="Times New Roman"/>
              </a:rPr>
              <a:t>16 </a:t>
            </a:r>
            <a:r>
              <a:rPr lang="en-US" sz="3200" baseline="0" dirty="0" smtClean="0">
                <a:latin typeface="Times New Roman"/>
              </a:rPr>
              <a:t>= ???</a:t>
            </a:r>
          </a:p>
          <a:p>
            <a:pPr marR="0" lvl="0" algn="l" rtl="0"/>
            <a:r>
              <a:rPr lang="en-US" sz="3200" baseline="0" dirty="0" smtClean="0">
                <a:latin typeface="Times New Roman"/>
              </a:rPr>
              <a:t>9</a:t>
            </a:r>
            <a:r>
              <a:rPr lang="en-US" sz="3200" baseline="-25000" dirty="0" smtClean="0">
                <a:latin typeface="Times New Roman"/>
              </a:rPr>
              <a:t>16 </a:t>
            </a:r>
            <a:r>
              <a:rPr lang="en-US" sz="3200" baseline="0" dirty="0" smtClean="0">
                <a:latin typeface="Times New Roman"/>
              </a:rPr>
              <a:t>+ 1</a:t>
            </a:r>
            <a:r>
              <a:rPr lang="en-US" sz="3200" baseline="-25000" dirty="0" smtClean="0">
                <a:latin typeface="Times New Roman"/>
              </a:rPr>
              <a:t>16 </a:t>
            </a:r>
            <a:r>
              <a:rPr lang="en-US" sz="3200" baseline="0" dirty="0" smtClean="0">
                <a:latin typeface="Times New Roman"/>
              </a:rPr>
              <a:t>= ???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l" rtl="0">
              <a:buFont typeface="Symbol"/>
              <a:buNone/>
            </a:pPr>
            <a:r>
              <a:rPr lang="en-US" sz="3200" baseline="0" dirty="0" smtClean="0">
                <a:latin typeface="Times New Roman"/>
              </a:rPr>
              <a:t>Numbers vs. Representation in HLA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rtl="0"/>
            <a:r>
              <a:rPr lang="en-US" sz="3200" baseline="0" dirty="0" smtClean="0">
                <a:latin typeface="Times New Roman"/>
              </a:rPr>
              <a:t>For numbers, the default representation is in Hex</a:t>
            </a:r>
          </a:p>
          <a:p>
            <a:pPr marR="0" lvl="0" algn="l" rtl="0"/>
            <a:r>
              <a:rPr lang="en-US" sz="3200" baseline="0" dirty="0" smtClean="0">
                <a:latin typeface="Times New Roman"/>
              </a:rPr>
              <a:t>To display in Decimal need to use the appropriate library function (i.e. puti8, puti32, geti8, geti32, puth8, puth32, geth8, geth32) or define the variable as int8, int16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l" rtl="0">
              <a:buFont typeface="Symbol"/>
              <a:buNone/>
            </a:pPr>
            <a:r>
              <a:rPr lang="en-US" sz="3200" baseline="0" dirty="0" smtClean="0">
                <a:latin typeface="Times New Roman"/>
              </a:rPr>
              <a:t>Representing negatives in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i="1" baseline="0" dirty="0" smtClean="0">
                <a:latin typeface="Times New Roman"/>
              </a:rPr>
              <a:t>n</a:t>
            </a:r>
            <a:r>
              <a:rPr lang="en-US" sz="3200" baseline="0" dirty="0" smtClean="0">
                <a:latin typeface="Times New Roman"/>
              </a:rPr>
              <a:t> bits can represent </a:t>
            </a:r>
            <a:r>
              <a:rPr lang="en-US" sz="3200" i="1" dirty="0" smtClean="0">
                <a:latin typeface="Times New Roman"/>
              </a:rPr>
              <a:t>2</a:t>
            </a:r>
            <a:r>
              <a:rPr lang="en-US" sz="3200" i="1" baseline="30000" dirty="0" smtClean="0">
                <a:latin typeface="Times New Roman"/>
              </a:rPr>
              <a:t>n </a:t>
            </a:r>
            <a:r>
              <a:rPr lang="en-US" sz="3200" baseline="0" dirty="0" smtClean="0">
                <a:latin typeface="Times New Roman"/>
              </a:rPr>
              <a:t>different </a:t>
            </a:r>
            <a:r>
              <a:rPr lang="en-US" sz="3200" baseline="0" dirty="0" smtClean="0">
                <a:latin typeface="Times New Roman"/>
              </a:rPr>
              <a:t>objects (2</a:t>
            </a:r>
            <a:r>
              <a:rPr lang="en-US" sz="3200" baseline="30000" dirty="0" smtClean="0">
                <a:latin typeface="Times New Roman"/>
              </a:rPr>
              <a:t>8</a:t>
            </a:r>
            <a:r>
              <a:rPr lang="en-US" sz="3200" baseline="0" dirty="0" smtClean="0">
                <a:latin typeface="Times New Roman"/>
              </a:rPr>
              <a:t> = 256 objects …)</a:t>
            </a:r>
          </a:p>
          <a:p>
            <a:pPr marR="0" lvl="0" algn="l" rtl="0"/>
            <a:r>
              <a:rPr lang="en-US" sz="3200" baseline="0" dirty="0" smtClean="0">
                <a:latin typeface="Times New Roman"/>
              </a:rPr>
              <a:t>To represent negative we take half of the object </a:t>
            </a:r>
            <a:r>
              <a:rPr lang="en-US" sz="3200" i="1" baseline="0" dirty="0" smtClean="0">
                <a:latin typeface="Times New Roman"/>
              </a:rPr>
              <a:t>2</a:t>
            </a:r>
            <a:r>
              <a:rPr lang="en-US" sz="3200" i="1" baseline="30000" dirty="0" smtClean="0">
                <a:latin typeface="Times New Roman"/>
              </a:rPr>
              <a:t>n-1</a:t>
            </a:r>
            <a:r>
              <a:rPr lang="en-US" sz="3200" baseline="0" dirty="0" smtClean="0">
                <a:latin typeface="Times New Roman"/>
              </a:rPr>
              <a:t>, therefore for n bits we have the range </a:t>
            </a:r>
            <a:r>
              <a:rPr lang="en-US" sz="3200" i="1" baseline="0" dirty="0" smtClean="0">
                <a:latin typeface="Times New Roman"/>
              </a:rPr>
              <a:t>-2</a:t>
            </a:r>
            <a:r>
              <a:rPr lang="en-US" sz="3200" i="1" baseline="30000" dirty="0" smtClean="0">
                <a:latin typeface="Times New Roman"/>
              </a:rPr>
              <a:t>n-1</a:t>
            </a:r>
            <a:r>
              <a:rPr lang="en-US" sz="3200" i="1" baseline="0" dirty="0" smtClean="0">
                <a:latin typeface="Times New Roman"/>
              </a:rPr>
              <a:t>, 2</a:t>
            </a:r>
            <a:r>
              <a:rPr lang="en-US" sz="3200" i="1" baseline="30000" dirty="0" smtClean="0">
                <a:latin typeface="Times New Roman"/>
              </a:rPr>
              <a:t>n-1</a:t>
            </a:r>
            <a:r>
              <a:rPr lang="en-US" sz="3200" i="1" baseline="0" dirty="0" smtClean="0">
                <a:latin typeface="Times New Roman"/>
              </a:rPr>
              <a:t>-1</a:t>
            </a:r>
            <a:r>
              <a:rPr lang="en-US" sz="3200" baseline="0" dirty="0" smtClean="0">
                <a:latin typeface="Times New Roman"/>
              </a:rPr>
              <a:t> inclusive. ([-128, 127], [-32,768, 32,767] etc)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l" rtl="0">
              <a:buFont typeface="Symbol"/>
              <a:buNone/>
            </a:pPr>
            <a:r>
              <a:rPr lang="en-US" sz="3200" baseline="0" dirty="0" smtClean="0">
                <a:latin typeface="Times New Roman"/>
              </a:rPr>
              <a:t>Two’s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aseline="0" dirty="0" smtClean="0">
                <a:latin typeface="Times New Roman"/>
              </a:rPr>
              <a:t>Higher order bit is the sign, 0 for positive, 1 for negative give examples</a:t>
            </a:r>
          </a:p>
          <a:p>
            <a:pPr lvl="1"/>
            <a:r>
              <a:rPr lang="en-US" sz="2800" baseline="0" dirty="0" smtClean="0">
                <a:latin typeface="Times New Roman"/>
              </a:rPr>
              <a:t>In </a:t>
            </a:r>
            <a:r>
              <a:rPr lang="en-US" sz="2800" baseline="0" dirty="0" smtClean="0">
                <a:latin typeface="Times New Roman"/>
              </a:rPr>
              <a:t>Hex, </a:t>
            </a:r>
            <a:r>
              <a:rPr lang="en-US" sz="2800" baseline="0" dirty="0" smtClean="0">
                <a:latin typeface="Times New Roman"/>
              </a:rPr>
              <a:t>if left most is </a:t>
            </a:r>
            <a:r>
              <a:rPr lang="en-US" sz="2800" baseline="0" dirty="0" smtClean="0">
                <a:latin typeface="Times New Roman"/>
              </a:rPr>
              <a:t>&gt; 8 </a:t>
            </a:r>
            <a:r>
              <a:rPr lang="en-US" sz="2800" baseline="0" dirty="0" smtClean="0">
                <a:latin typeface="Times New Roman"/>
              </a:rPr>
              <a:t>is negative, otherwise 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</a:rPr>
              <a:t>Two’s Complement Conversion Algorithm</a:t>
            </a:r>
            <a:br>
              <a:rPr lang="en-US" dirty="0" smtClean="0">
                <a:latin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4525963"/>
          </a:xfrm>
        </p:spPr>
        <p:txBody>
          <a:bodyPr/>
          <a:lstStyle/>
          <a:p>
            <a:pPr lvl="1">
              <a:buFont typeface="Wingdings"/>
              <a:buChar char="§"/>
            </a:pPr>
            <a:r>
              <a:rPr lang="en-US" sz="2800" dirty="0" smtClean="0">
                <a:latin typeface="Times New Roman"/>
              </a:rPr>
              <a:t>Switch 0’s for 1’s and 1’s for 0’s</a:t>
            </a:r>
          </a:p>
          <a:p>
            <a:pPr lvl="1">
              <a:buFont typeface="Wingdings"/>
              <a:buChar char="§"/>
            </a:pPr>
            <a:r>
              <a:rPr lang="en-US" sz="2800" dirty="0" smtClean="0">
                <a:latin typeface="Times New Roman"/>
              </a:rPr>
              <a:t>Add 1, ignore overflow</a:t>
            </a:r>
          </a:p>
          <a:p>
            <a:pPr lvl="1">
              <a:buFont typeface="Wingdings"/>
              <a:buChar char="§"/>
            </a:pPr>
            <a:r>
              <a:rPr lang="en-US" sz="2800" dirty="0" smtClean="0">
                <a:latin typeface="Times New Roman"/>
              </a:rPr>
              <a:t>i.e. -5 is 00000101 </a:t>
            </a:r>
            <a:r>
              <a:rPr lang="en-US" sz="2800" dirty="0" smtClean="0">
                <a:latin typeface="Times New Roman"/>
                <a:sym typeface="Wingdings"/>
              </a:rPr>
              <a:t> 11111011 in two’s complement</a:t>
            </a:r>
          </a:p>
          <a:p>
            <a:pPr lvl="1">
              <a:buFont typeface="Wingdings"/>
              <a:buChar char="§"/>
            </a:pPr>
            <a:r>
              <a:rPr lang="en-US" sz="2800" dirty="0" smtClean="0">
                <a:latin typeface="Times New Roman"/>
              </a:rPr>
              <a:t>Using </a:t>
            </a:r>
            <a:r>
              <a:rPr lang="en-US" sz="2800" dirty="0" smtClean="0">
                <a:latin typeface="Times New Roman"/>
              </a:rPr>
              <a:t>the first bit as a sign is known as one’s complement. Representation is easier but arithmetic is harder</a:t>
            </a:r>
          </a:p>
          <a:p>
            <a:pPr lvl="1">
              <a:buFont typeface="Wingdings"/>
              <a:buChar char="§"/>
            </a:pPr>
            <a:r>
              <a:rPr lang="en-US" sz="2800" dirty="0" smtClean="0">
                <a:latin typeface="Times New Roman"/>
              </a:rPr>
              <a:t>Math is easy with two’s complement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 algn="l" rtl="0"/>
            <a:r>
              <a:rPr lang="en-US" sz="3200" baseline="0" dirty="0" smtClean="0">
                <a:latin typeface="Times New Roman"/>
              </a:rPr>
              <a:t>Two’s Complement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aseline="0" dirty="0" smtClean="0">
                <a:latin typeface="Times New Roman"/>
              </a:rPr>
              <a:t>int8, int32, etc assumes signed values. </a:t>
            </a:r>
          </a:p>
          <a:p>
            <a:pPr lvl="0"/>
            <a:r>
              <a:rPr lang="en-US" sz="3200" baseline="0" dirty="0" smtClean="0">
                <a:latin typeface="Times New Roman"/>
              </a:rPr>
              <a:t>To declare unsigned you use uns8, </a:t>
            </a:r>
            <a:r>
              <a:rPr lang="en-US" sz="3200" dirty="0" smtClean="0">
                <a:latin typeface="Times New Roman"/>
              </a:rPr>
              <a:t>uns16,  </a:t>
            </a:r>
            <a:r>
              <a:rPr lang="en-US" sz="3200" dirty="0">
                <a:latin typeface="Times New Roman"/>
              </a:rPr>
              <a:t>uns32</a:t>
            </a:r>
            <a:r>
              <a:rPr lang="en-US" sz="3200" baseline="0" dirty="0" smtClean="0">
                <a:latin typeface="Times New Roman"/>
              </a:rPr>
              <a:t>. </a:t>
            </a:r>
          </a:p>
          <a:p>
            <a:pPr lvl="0"/>
            <a:r>
              <a:rPr lang="en-US" sz="3200" baseline="0" dirty="0" smtClean="0">
                <a:latin typeface="Times New Roman"/>
              </a:rPr>
              <a:t>To </a:t>
            </a:r>
            <a:r>
              <a:rPr lang="en-US" sz="3200" baseline="0" dirty="0" smtClean="0">
                <a:latin typeface="Times New Roman"/>
              </a:rPr>
              <a:t>display stdout.putu8, putu16</a:t>
            </a:r>
            <a:r>
              <a:rPr lang="en-US" sz="3200" dirty="0">
                <a:latin typeface="Times New Roman"/>
              </a:rPr>
              <a:t>, </a:t>
            </a:r>
            <a:r>
              <a:rPr lang="en-US" sz="3200" dirty="0" smtClean="0">
                <a:latin typeface="Times New Roman"/>
              </a:rPr>
              <a:t>putu32.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l" rtl="0">
              <a:buFont typeface="Symbol"/>
              <a:buNone/>
            </a:pPr>
            <a:r>
              <a:rPr lang="en-US" sz="3200" baseline="0" dirty="0" smtClean="0">
                <a:latin typeface="Times New Roman"/>
              </a:rPr>
              <a:t>Sign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rtl="0"/>
            <a:r>
              <a:rPr lang="en-US" sz="3200" baseline="0" dirty="0" smtClean="0">
                <a:latin typeface="Times New Roman"/>
              </a:rPr>
              <a:t>For signed values</a:t>
            </a:r>
          </a:p>
          <a:p>
            <a:pPr marR="0" lvl="1" algn="l" rtl="0"/>
            <a:r>
              <a:rPr lang="en-US" sz="2800" baseline="0" dirty="0" smtClean="0">
                <a:latin typeface="Times New Roman"/>
              </a:rPr>
              <a:t>If leftmost value is &lt;= 7, fill with 0’s</a:t>
            </a:r>
          </a:p>
          <a:p>
            <a:pPr marR="0" lvl="1" algn="l" rtl="0"/>
            <a:r>
              <a:rPr lang="en-US" sz="2800" baseline="0" dirty="0" smtClean="0">
                <a:latin typeface="Times New Roman"/>
              </a:rPr>
              <a:t>If leftmost value is &gt;= 8, fill with F’s</a:t>
            </a:r>
          </a:p>
          <a:p>
            <a:pPr marR="0" lvl="0" algn="l" rtl="0"/>
            <a:r>
              <a:rPr lang="en-US" sz="3200" baseline="0" dirty="0" smtClean="0">
                <a:latin typeface="Times New Roman"/>
              </a:rPr>
              <a:t>For unsigned values fill with 0’s</a:t>
            </a:r>
          </a:p>
          <a:p>
            <a:pPr marR="0" lvl="0" algn="l" rtl="0"/>
            <a:r>
              <a:rPr lang="en-US" sz="3200" baseline="0" dirty="0" smtClean="0">
                <a:latin typeface="Times New Roman"/>
              </a:rPr>
              <a:t>Commands: </a:t>
            </a:r>
            <a:r>
              <a:rPr lang="en-US" sz="3200" baseline="0" dirty="0" err="1" smtClean="0">
                <a:latin typeface="Times New Roman"/>
              </a:rPr>
              <a:t>cbw</a:t>
            </a:r>
            <a:r>
              <a:rPr lang="en-US" sz="3200" baseline="0" dirty="0" smtClean="0">
                <a:latin typeface="Times New Roman"/>
              </a:rPr>
              <a:t>, </a:t>
            </a:r>
            <a:r>
              <a:rPr lang="en-US" sz="3200" baseline="0" dirty="0" err="1" smtClean="0">
                <a:latin typeface="Times New Roman"/>
              </a:rPr>
              <a:t>cwd</a:t>
            </a:r>
            <a:r>
              <a:rPr lang="en-US" sz="3200" baseline="0" dirty="0" smtClean="0">
                <a:latin typeface="Times New Roman"/>
              </a:rPr>
              <a:t>, </a:t>
            </a:r>
            <a:r>
              <a:rPr lang="en-US" sz="3200" baseline="0" dirty="0" err="1" smtClean="0">
                <a:latin typeface="Times New Roman"/>
              </a:rPr>
              <a:t>cdq</a:t>
            </a:r>
            <a:r>
              <a:rPr lang="en-US" sz="3200" baseline="0" dirty="0" smtClean="0">
                <a:latin typeface="Times New Roman"/>
              </a:rPr>
              <a:t>, </a:t>
            </a:r>
            <a:r>
              <a:rPr lang="en-US" sz="3200" baseline="0" dirty="0" err="1" smtClean="0">
                <a:latin typeface="Times New Roman"/>
              </a:rPr>
              <a:t>cwde</a:t>
            </a:r>
            <a:endParaRPr lang="en-US" sz="3200" baseline="0" dirty="0" smtClean="0">
              <a:latin typeface="Times New Roman"/>
            </a:endParaRPr>
          </a:p>
          <a:p>
            <a:pPr marR="0" lvl="0" algn="l" rtl="0"/>
            <a:endParaRPr lang="en-US" sz="3200" baseline="0" dirty="0" smtClean="0">
              <a:latin typeface="Times New Roman"/>
            </a:endParaRPr>
          </a:p>
          <a:p>
            <a:pPr marR="0" algn="l" rtl="0">
              <a:buFont typeface="Symbol"/>
              <a:buChar char="·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Roman </a:t>
            </a:r>
            <a:r>
              <a:rPr lang="en-US" sz="3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Numerals: </a:t>
            </a:r>
            <a:r>
              <a:rPr lang="en-US" sz="3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I, V, X, L, C, 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solidFill>
                  <a:schemeClr val="accent2"/>
                </a:solidFill>
                <a:latin typeface="Square721 BT" pitchFamily="34" charset="0"/>
              </a:rPr>
              <a:t>Decimal</a:t>
            </a:r>
          </a:p>
          <a:p>
            <a:pPr lvl="0"/>
            <a:r>
              <a:rPr lang="en-US" sz="3200" b="1" dirty="0" smtClean="0">
                <a:solidFill>
                  <a:schemeClr val="accent2"/>
                </a:solidFill>
                <a:latin typeface="Square721 BT" pitchFamily="34" charset="0"/>
              </a:rPr>
              <a:t>Non-positional</a:t>
            </a:r>
          </a:p>
          <a:p>
            <a:pPr lvl="0"/>
            <a:r>
              <a:rPr lang="en-US" sz="3200" b="1" dirty="0" smtClean="0">
                <a:solidFill>
                  <a:schemeClr val="accent2"/>
                </a:solidFill>
                <a:latin typeface="Square721 BT" pitchFamily="34" charset="0"/>
              </a:rPr>
              <a:t>No zero</a:t>
            </a:r>
          </a:p>
          <a:p>
            <a:pPr lvl="0"/>
            <a:r>
              <a:rPr lang="en-US" sz="3200" b="1" dirty="0" smtClean="0">
                <a:solidFill>
                  <a:schemeClr val="accent2"/>
                </a:solidFill>
                <a:latin typeface="Square721 BT" pitchFamily="34" charset="0"/>
              </a:rPr>
              <a:t>Arithmetic is hard</a:t>
            </a:r>
          </a:p>
          <a:p>
            <a:pPr lvl="0"/>
            <a:r>
              <a:rPr lang="en-US" sz="32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For fractions </a:t>
            </a:r>
            <a:r>
              <a:rPr lang="en-US" sz="32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they used duodecimal, very complicated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err="1" smtClean="0">
                <a:latin typeface="Times New Roman"/>
              </a:rPr>
              <a:t>Movsx</a:t>
            </a:r>
            <a:r>
              <a:rPr lang="en-US" sz="3200" dirty="0" smtClean="0">
                <a:latin typeface="Times New Roman"/>
              </a:rPr>
              <a:t>(source, </a:t>
            </a:r>
            <a:r>
              <a:rPr lang="en-US" sz="3200" dirty="0" err="1" smtClean="0">
                <a:latin typeface="Times New Roman"/>
              </a:rPr>
              <a:t>dest</a:t>
            </a:r>
            <a:r>
              <a:rPr lang="en-US" sz="3200" dirty="0" smtClean="0">
                <a:latin typeface="Times New Roman"/>
              </a:rPr>
              <a:t>) command (move and sign extend)</a:t>
            </a:r>
          </a:p>
          <a:p>
            <a:pPr lvl="1"/>
            <a:r>
              <a:rPr lang="en-US" sz="2800" dirty="0" smtClean="0">
                <a:latin typeface="Times New Roman"/>
              </a:rPr>
              <a:t>Source must be greater than </a:t>
            </a:r>
            <a:r>
              <a:rPr lang="en-US" sz="2800" dirty="0" err="1" smtClean="0">
                <a:latin typeface="Times New Roman"/>
              </a:rPr>
              <a:t>dest</a:t>
            </a:r>
            <a:endParaRPr lang="en-US" sz="2800" dirty="0" smtClean="0">
              <a:latin typeface="Times New Roman"/>
            </a:endParaRPr>
          </a:p>
          <a:p>
            <a:pPr lvl="0"/>
            <a:r>
              <a:rPr lang="en-US" sz="3200" dirty="0" err="1" smtClean="0">
                <a:latin typeface="Times New Roman"/>
              </a:rPr>
              <a:t>Movzx</a:t>
            </a:r>
            <a:r>
              <a:rPr lang="en-US" sz="3200" dirty="0" smtClean="0">
                <a:latin typeface="Times New Roman"/>
              </a:rPr>
              <a:t>(source, </a:t>
            </a:r>
            <a:r>
              <a:rPr lang="en-US" sz="3200" dirty="0" err="1" smtClean="0">
                <a:latin typeface="Times New Roman"/>
              </a:rPr>
              <a:t>dest</a:t>
            </a:r>
            <a:r>
              <a:rPr lang="en-US" sz="3200" dirty="0" smtClean="0">
                <a:latin typeface="Times New Roman"/>
              </a:rPr>
              <a:t>) command (move and zero extend)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l" rtl="0">
              <a:buFont typeface="Symbol"/>
              <a:buNone/>
            </a:pPr>
            <a:r>
              <a:rPr lang="en-US" sz="3200" baseline="0" dirty="0" smtClean="0">
                <a:latin typeface="Times New Roman"/>
              </a:rPr>
              <a:t>Sign contraction and sign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aseline="0" dirty="0" smtClean="0">
                <a:latin typeface="Times New Roman"/>
              </a:rPr>
              <a:t>Not a </a:t>
            </a:r>
            <a:r>
              <a:rPr lang="en-US" sz="3200" dirty="0" smtClean="0">
                <a:latin typeface="Times New Roman"/>
              </a:rPr>
              <a:t>good practice</a:t>
            </a:r>
          </a:p>
          <a:p>
            <a:r>
              <a:rPr lang="en-US" sz="3200" dirty="0" smtClean="0">
                <a:latin typeface="Times New Roman"/>
              </a:rPr>
              <a:t>Can incur overflow if the number is greater that the space</a:t>
            </a:r>
          </a:p>
          <a:p>
            <a:pPr marR="0" lvl="0" algn="l" rtl="0"/>
            <a:r>
              <a:rPr lang="en-US" sz="3200" baseline="0" dirty="0" smtClean="0">
                <a:latin typeface="Times New Roman"/>
              </a:rPr>
              <a:t>Trick, H.O. must be FF</a:t>
            </a:r>
            <a:r>
              <a:rPr lang="en-US" sz="3200" baseline="-25000" dirty="0" smtClean="0">
                <a:latin typeface="Times New Roman"/>
              </a:rPr>
              <a:t>16</a:t>
            </a:r>
            <a:r>
              <a:rPr lang="en-US" sz="3200" baseline="0" dirty="0" smtClean="0">
                <a:latin typeface="Times New Roman"/>
              </a:rPr>
              <a:t> or 00</a:t>
            </a:r>
            <a:r>
              <a:rPr lang="en-US" sz="3200" baseline="-25000" dirty="0" smtClean="0">
                <a:latin typeface="Times New Roman"/>
              </a:rPr>
              <a:t>16</a:t>
            </a:r>
            <a:endParaRPr lang="en-US" sz="3200" baseline="0" dirty="0" smtClean="0">
              <a:latin typeface="Times New Roman"/>
            </a:endParaRPr>
          </a:p>
          <a:p>
            <a:pPr marR="0" lvl="0" algn="l" rtl="0"/>
            <a:r>
              <a:rPr lang="en-US" sz="3200" baseline="0" dirty="0" smtClean="0">
                <a:latin typeface="Times New Roman"/>
              </a:rPr>
              <a:t> Clipping: copy the value if it fits, otherwise set it to the maximum (losing precision)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l" rtl="0">
              <a:buFont typeface="Symbol"/>
              <a:buNone/>
            </a:pPr>
            <a:r>
              <a:rPr lang="en-US" sz="3200" baseline="0" dirty="0" smtClean="0">
                <a:latin typeface="Times New Roman"/>
              </a:rPr>
              <a:t>Positional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150" y="914400"/>
            <a:ext cx="8229600" cy="4525963"/>
          </a:xfrm>
        </p:spPr>
        <p:txBody>
          <a:bodyPr/>
          <a:lstStyle/>
          <a:p>
            <a:pPr marR="0" lvl="0" algn="l" rtl="0"/>
            <a:r>
              <a:rPr lang="en-US" sz="2800" baseline="0" dirty="0" smtClean="0">
                <a:latin typeface="Times New Roman"/>
              </a:rPr>
              <a:t>Review of exponential </a:t>
            </a:r>
            <a:r>
              <a:rPr lang="en-US" sz="2800" baseline="0" dirty="0" smtClean="0">
                <a:latin typeface="Times New Roman"/>
              </a:rPr>
              <a:t>values</a:t>
            </a:r>
            <a:endParaRPr lang="en-US" sz="2800" baseline="0" dirty="0" smtClean="0">
              <a:latin typeface="Times New Roman"/>
            </a:endParaRPr>
          </a:p>
          <a:p>
            <a:pPr marR="0" lvl="1" algn="l" rtl="0"/>
            <a:r>
              <a:rPr lang="en-US" sz="2400" baseline="0" dirty="0" smtClean="0">
                <a:latin typeface="Times New Roman"/>
              </a:rPr>
              <a:t>Powers of </a:t>
            </a:r>
            <a:r>
              <a:rPr lang="en-US" sz="2400" baseline="0" dirty="0" smtClean="0">
                <a:latin typeface="Times New Roman"/>
              </a:rPr>
              <a:t>2, 10, and</a:t>
            </a:r>
            <a:r>
              <a:rPr lang="en-US" sz="2400" dirty="0" smtClean="0">
                <a:latin typeface="Times New Roman"/>
              </a:rPr>
              <a:t> 16</a:t>
            </a:r>
            <a:endParaRPr lang="en-US" sz="2400" baseline="0" dirty="0" smtClean="0">
              <a:latin typeface="Times New Roman"/>
            </a:endParaRPr>
          </a:p>
          <a:p>
            <a:pPr marR="0" lvl="0" algn="l" rtl="0"/>
            <a:r>
              <a:rPr lang="en-US" sz="2800" baseline="0" dirty="0" smtClean="0">
                <a:latin typeface="Times New Roman"/>
              </a:rPr>
              <a:t>Each digit is a power of the base: 123 = 1*10</a:t>
            </a:r>
            <a:r>
              <a:rPr lang="en-US" sz="2800" baseline="30000" dirty="0" smtClean="0">
                <a:latin typeface="Times New Roman"/>
              </a:rPr>
              <a:t>2</a:t>
            </a:r>
            <a:r>
              <a:rPr lang="en-US" sz="2800" baseline="0" dirty="0" smtClean="0">
                <a:latin typeface="Times New Roman"/>
              </a:rPr>
              <a:t> + 2*10</a:t>
            </a:r>
            <a:r>
              <a:rPr lang="en-US" sz="2800" baseline="30000" dirty="0" smtClean="0">
                <a:latin typeface="Times New Roman"/>
              </a:rPr>
              <a:t>1 </a:t>
            </a:r>
            <a:r>
              <a:rPr lang="en-US" sz="2800" baseline="0" dirty="0" smtClean="0">
                <a:latin typeface="Times New Roman"/>
              </a:rPr>
              <a:t>+</a:t>
            </a:r>
            <a:r>
              <a:rPr lang="en-US" sz="2800" dirty="0" smtClean="0">
                <a:latin typeface="Times New Roman"/>
              </a:rPr>
              <a:t> </a:t>
            </a:r>
            <a:r>
              <a:rPr lang="en-US" sz="2800" baseline="0" dirty="0" smtClean="0">
                <a:latin typeface="Times New Roman"/>
              </a:rPr>
              <a:t>3*10</a:t>
            </a:r>
            <a:r>
              <a:rPr lang="en-US" sz="2800" baseline="30000" dirty="0" smtClean="0">
                <a:latin typeface="Times New Roman"/>
              </a:rPr>
              <a:t>0 </a:t>
            </a:r>
            <a:r>
              <a:rPr lang="en-US" sz="2800" baseline="0" dirty="0" smtClean="0">
                <a:latin typeface="Times New Roman"/>
              </a:rPr>
              <a:t>= 100+20+3</a:t>
            </a:r>
          </a:p>
          <a:p>
            <a:pPr marR="0" lvl="0" algn="l" rtl="0"/>
            <a:r>
              <a:rPr lang="en-US" sz="2800" baseline="0" dirty="0" smtClean="0">
                <a:latin typeface="Times New Roman"/>
              </a:rPr>
              <a:t>Easy </a:t>
            </a:r>
            <a:r>
              <a:rPr lang="en-US" sz="2800" baseline="0" dirty="0" smtClean="0">
                <a:latin typeface="Times New Roman"/>
              </a:rPr>
              <a:t>to write fractions </a:t>
            </a:r>
            <a:r>
              <a:rPr lang="en-US" sz="2800" baseline="0" dirty="0" smtClean="0">
                <a:latin typeface="Times New Roman"/>
              </a:rPr>
              <a:t>123.456 </a:t>
            </a:r>
            <a:r>
              <a:rPr lang="en-US" sz="2800" baseline="0" dirty="0" smtClean="0">
                <a:latin typeface="Times New Roman"/>
              </a:rPr>
              <a:t>= 1*10</a:t>
            </a:r>
            <a:r>
              <a:rPr lang="en-US" sz="2800" baseline="30000" dirty="0" smtClean="0">
                <a:latin typeface="Times New Roman"/>
              </a:rPr>
              <a:t>2</a:t>
            </a:r>
            <a:r>
              <a:rPr lang="en-US" sz="2800" baseline="0" dirty="0" smtClean="0">
                <a:latin typeface="Times New Roman"/>
              </a:rPr>
              <a:t> + 2*10</a:t>
            </a:r>
            <a:r>
              <a:rPr lang="en-US" sz="2800" baseline="30000" dirty="0" smtClean="0">
                <a:latin typeface="Times New Roman"/>
              </a:rPr>
              <a:t>1</a:t>
            </a:r>
            <a:r>
              <a:rPr lang="en-US" sz="2800" baseline="0" dirty="0" smtClean="0">
                <a:latin typeface="Times New Roman"/>
              </a:rPr>
              <a:t> + 3*10</a:t>
            </a:r>
            <a:r>
              <a:rPr lang="en-US" sz="2800" baseline="30000" dirty="0" smtClean="0">
                <a:latin typeface="Times New Roman"/>
              </a:rPr>
              <a:t>0 </a:t>
            </a:r>
            <a:r>
              <a:rPr lang="en-US" sz="2800" baseline="0" dirty="0" smtClean="0">
                <a:latin typeface="Times New Roman"/>
              </a:rPr>
              <a:t>+ 4*10</a:t>
            </a:r>
            <a:r>
              <a:rPr lang="en-US" sz="2800" baseline="30000" dirty="0" smtClean="0">
                <a:latin typeface="Times New Roman"/>
              </a:rPr>
              <a:t>-1 </a:t>
            </a:r>
            <a:r>
              <a:rPr lang="en-US" sz="2800" baseline="0" dirty="0" smtClean="0">
                <a:latin typeface="Times New Roman"/>
              </a:rPr>
              <a:t>+ 5*10</a:t>
            </a:r>
            <a:r>
              <a:rPr lang="en-US" sz="2800" baseline="30000" dirty="0" smtClean="0">
                <a:latin typeface="Times New Roman"/>
              </a:rPr>
              <a:t>-2 </a:t>
            </a:r>
            <a:r>
              <a:rPr lang="en-US" sz="2800" baseline="0" dirty="0" smtClean="0">
                <a:latin typeface="Times New Roman"/>
              </a:rPr>
              <a:t>+ 6*10</a:t>
            </a:r>
            <a:r>
              <a:rPr lang="en-US" sz="2800" baseline="30000" dirty="0" smtClean="0">
                <a:latin typeface="Times New Roman"/>
              </a:rPr>
              <a:t>-3</a:t>
            </a:r>
            <a:endParaRPr lang="en-US" sz="2800" baseline="0" dirty="0" smtClean="0">
              <a:latin typeface="Times New Roman"/>
            </a:endParaRPr>
          </a:p>
          <a:p>
            <a:pPr marR="0" lvl="0" algn="l" rtl="0"/>
            <a:r>
              <a:rPr lang="en-US" sz="2800" baseline="0" dirty="0" smtClean="0">
                <a:latin typeface="Times New Roman"/>
              </a:rPr>
              <a:t>Binary system, uses base 2:  11001010</a:t>
            </a:r>
            <a:r>
              <a:rPr lang="en-US" sz="2800" baseline="-25000" dirty="0" smtClean="0">
                <a:latin typeface="Times New Roman"/>
              </a:rPr>
              <a:t>2 </a:t>
            </a:r>
            <a:r>
              <a:rPr lang="en-US" sz="2800" baseline="0" dirty="0" smtClean="0">
                <a:latin typeface="Times New Roman"/>
              </a:rPr>
              <a:t>= 202</a:t>
            </a:r>
            <a:r>
              <a:rPr lang="en-US" sz="2800" baseline="-25000" dirty="0" smtClean="0">
                <a:latin typeface="Times New Roman"/>
              </a:rPr>
              <a:t>10</a:t>
            </a:r>
            <a:endParaRPr lang="en-US" sz="2800" baseline="0" dirty="0" smtClean="0">
              <a:latin typeface="Times New Roman"/>
            </a:endParaRPr>
          </a:p>
          <a:p>
            <a:pPr marR="0" lvl="0" algn="l" rtl="0"/>
            <a:r>
              <a:rPr lang="en-US" sz="2800" baseline="0" dirty="0" smtClean="0">
                <a:latin typeface="Times New Roman"/>
              </a:rPr>
              <a:t>Each digit is a bit (short for </a:t>
            </a:r>
            <a:r>
              <a:rPr lang="en-US" sz="2800" b="1" baseline="0" dirty="0" smtClean="0">
                <a:latin typeface="Times New Roman"/>
              </a:rPr>
              <a:t>binary digit)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l" rtl="0">
              <a:buFont typeface="Symbol"/>
              <a:buNone/>
            </a:pPr>
            <a:r>
              <a:rPr lang="en-US" sz="3200" baseline="0" dirty="0" smtClean="0">
                <a:latin typeface="Times New Roman"/>
              </a:rPr>
              <a:t>Base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rtl="0"/>
            <a:r>
              <a:rPr lang="en-US" sz="3200" baseline="0" dirty="0" smtClean="0">
                <a:latin typeface="Times New Roman"/>
              </a:rPr>
              <a:t>Dividing continuously by the base until reaching a quotient of 0</a:t>
            </a:r>
          </a:p>
          <a:p>
            <a:pPr marR="0" lvl="0" algn="l" rtl="0"/>
            <a:r>
              <a:rPr lang="en-US" sz="3200" baseline="0" dirty="0" smtClean="0">
                <a:latin typeface="Times New Roman"/>
              </a:rPr>
              <a:t>Listing the powers and subtracting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l" rtl="0">
              <a:buFont typeface="Courier New"/>
              <a:buNone/>
            </a:pPr>
            <a:r>
              <a:rPr lang="en-US" sz="3200" baseline="0" dirty="0" smtClean="0">
                <a:latin typeface="Times New Roman"/>
              </a:rPr>
              <a:t>Binary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Decimal we use comas 7,547,198,334 instead of 7547198334</a:t>
            </a:r>
          </a:p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Book uses leading zeros and _ every 4 bits: 0001_1010_0101_0010</a:t>
            </a:r>
          </a:p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Low-order (least significant bit), high-order (most significant bit)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l" rtl="0">
              <a:buFont typeface="Courier New"/>
              <a:buNone/>
            </a:pPr>
            <a:r>
              <a:rPr lang="en-US" sz="3200" baseline="0" dirty="0" smtClean="0">
                <a:latin typeface="Times New Roman"/>
              </a:rPr>
              <a:t>Hexadecimal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3992563"/>
          </a:xfrm>
        </p:spPr>
        <p:txBody>
          <a:bodyPr/>
          <a:lstStyle/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Binaries are too verbose</a:t>
            </a:r>
          </a:p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Compact (as decimals) easy to convert to/from binary</a:t>
            </a:r>
          </a:p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Radix (base) is 16</a:t>
            </a:r>
          </a:p>
          <a:p>
            <a:pPr marR="0" lvl="0" algn="l" rtl="0">
              <a:buFont typeface="Courier New"/>
            </a:pPr>
            <a:r>
              <a:rPr lang="pt-BR" sz="3200" baseline="0" dirty="0" smtClean="0">
                <a:latin typeface="Times New Roman"/>
              </a:rPr>
              <a:t>Values 0,1,2,3,4,5,6,7,8,9,A (10),B (11),C(12),D(13),E(14),F(15)</a:t>
            </a:r>
          </a:p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Examples of conversions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l" rtl="0">
              <a:buFont typeface="Courier New"/>
              <a:buNone/>
            </a:pPr>
            <a:r>
              <a:rPr lang="en-US" sz="3200" baseline="0" dirty="0" smtClean="0">
                <a:latin typeface="Times New Roman"/>
              </a:rPr>
              <a:t>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1’s or 0’s</a:t>
            </a:r>
          </a:p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Can represent anything</a:t>
            </a:r>
          </a:p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Data structures are used to define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l" rtl="0">
              <a:buFont typeface="Courier New"/>
              <a:buNone/>
            </a:pPr>
            <a:r>
              <a:rPr lang="en-US" sz="3200" baseline="0" dirty="0" smtClean="0">
                <a:latin typeface="Times New Roman"/>
              </a:rPr>
              <a:t>Nibbles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Collection of 4 bits</a:t>
            </a:r>
          </a:p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Used for Binary-coded decimals (BCD) and Hexadecimal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l" rtl="0">
              <a:buFont typeface="Courier New"/>
              <a:buNone/>
            </a:pPr>
            <a:r>
              <a:rPr lang="en-US" sz="3200" baseline="0" dirty="0" smtClean="0">
                <a:latin typeface="Times New Roman"/>
              </a:rPr>
              <a:t>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8 bits, 256 different values</a:t>
            </a:r>
          </a:p>
          <a:p>
            <a:pPr marR="0" lvl="0" algn="l" rtl="0">
              <a:buFont typeface="Courier New"/>
            </a:pPr>
            <a:r>
              <a:rPr lang="es-PR" sz="3200" baseline="0" dirty="0" smtClean="0">
                <a:latin typeface="Times New Roman"/>
              </a:rPr>
              <a:t>H.O. </a:t>
            </a:r>
            <a:r>
              <a:rPr lang="es-PR" sz="3200" baseline="0" dirty="0" err="1" smtClean="0">
                <a:latin typeface="Times New Roman"/>
              </a:rPr>
              <a:t>Nibble</a:t>
            </a:r>
            <a:r>
              <a:rPr lang="es-PR" sz="3200" baseline="0" dirty="0" smtClean="0">
                <a:latin typeface="Times New Roman"/>
              </a:rPr>
              <a:t>, L.O. </a:t>
            </a:r>
            <a:r>
              <a:rPr lang="es-PR" sz="3200" baseline="0" dirty="0" err="1" smtClean="0">
                <a:latin typeface="Times New Roman"/>
              </a:rPr>
              <a:t>Nibble</a:t>
            </a:r>
            <a:endParaRPr lang="es-PR" sz="3200" baseline="0" dirty="0" smtClean="0">
              <a:latin typeface="Times New Roman"/>
            </a:endParaRPr>
          </a:p>
          <a:p>
            <a:pPr marR="0" lvl="0" algn="l" rtl="0">
              <a:buFont typeface="Courier New"/>
            </a:pPr>
            <a:r>
              <a:rPr lang="en-US" sz="3200" baseline="0" dirty="0" smtClean="0">
                <a:latin typeface="Times New Roman"/>
              </a:rPr>
              <a:t>8-bit signed integer range:  -128 to +127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Square721 BT"/>
        <a:ea typeface=""/>
        <a:cs typeface=""/>
      </a:majorFont>
      <a:minorFont>
        <a:latin typeface="Square721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19772</TotalTime>
  <Words>668</Words>
  <Application>Microsoft Office PowerPoint</Application>
  <PresentationFormat>Letter Paper (8.5x11 in)</PresentationFormat>
  <Paragraphs>88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Courier New</vt:lpstr>
      <vt:lpstr>Square721 BT</vt:lpstr>
      <vt:lpstr>Symbol</vt:lpstr>
      <vt:lpstr>Times New Roman</vt:lpstr>
      <vt:lpstr>Wingdings</vt:lpstr>
      <vt:lpstr>blank</vt:lpstr>
      <vt:lpstr>CET 3510 Microcomputer Systems Tech.  Lecture 3</vt:lpstr>
      <vt:lpstr>Roman Numerals: I, V, X, L, C, M</vt:lpstr>
      <vt:lpstr>Positional Systems</vt:lpstr>
      <vt:lpstr>Base conversion</vt:lpstr>
      <vt:lpstr>Binary Formats</vt:lpstr>
      <vt:lpstr>Hexadecimal</vt:lpstr>
      <vt:lpstr>Bits</vt:lpstr>
      <vt:lpstr>Nibbles</vt:lpstr>
      <vt:lpstr>Bytes</vt:lpstr>
      <vt:lpstr>Word</vt:lpstr>
      <vt:lpstr>Double Word</vt:lpstr>
      <vt:lpstr>Quad Words</vt:lpstr>
      <vt:lpstr>Practice Binary and Hex Arithmetic:</vt:lpstr>
      <vt:lpstr>Numbers vs. Representation in HLA</vt:lpstr>
      <vt:lpstr>Representing negatives in Binary</vt:lpstr>
      <vt:lpstr>Two’s complement</vt:lpstr>
      <vt:lpstr>Two’s Complement Conversion Algorithm </vt:lpstr>
      <vt:lpstr>Two’s Complement Note</vt:lpstr>
      <vt:lpstr>Sign Extension</vt:lpstr>
      <vt:lpstr>More commands</vt:lpstr>
      <vt:lpstr>Sign contraction and sign clipping</vt:lpstr>
    </vt:vector>
  </TitlesOfParts>
  <Company>CityTech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Templete</dc:title>
  <dc:creator>Benito Mendoza</dc:creator>
  <cp:lastModifiedBy>José Reyes Álamo</cp:lastModifiedBy>
  <cp:revision>634</cp:revision>
  <dcterms:created xsi:type="dcterms:W3CDTF">2008-08-27T22:57:45Z</dcterms:created>
  <dcterms:modified xsi:type="dcterms:W3CDTF">2013-09-12T20:20:40Z</dcterms:modified>
</cp:coreProperties>
</file>