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1" r:id="rId1"/>
  </p:sldMasterIdLst>
  <p:notesMasterIdLst>
    <p:notesMasterId r:id="rId34"/>
  </p:notesMasterIdLst>
  <p:sldIdLst>
    <p:sldId id="506" r:id="rId2"/>
    <p:sldId id="507" r:id="rId3"/>
    <p:sldId id="513" r:id="rId4"/>
    <p:sldId id="514" r:id="rId5"/>
    <p:sldId id="516" r:id="rId6"/>
    <p:sldId id="517" r:id="rId7"/>
    <p:sldId id="518" r:id="rId8"/>
    <p:sldId id="519" r:id="rId9"/>
    <p:sldId id="515" r:id="rId10"/>
    <p:sldId id="508" r:id="rId11"/>
    <p:sldId id="520" r:id="rId12"/>
    <p:sldId id="521" r:id="rId13"/>
    <p:sldId id="522" r:id="rId14"/>
    <p:sldId id="538" r:id="rId15"/>
    <p:sldId id="539" r:id="rId16"/>
    <p:sldId id="540" r:id="rId17"/>
    <p:sldId id="523" r:id="rId18"/>
    <p:sldId id="524" r:id="rId19"/>
    <p:sldId id="509" r:id="rId20"/>
    <p:sldId id="525" r:id="rId21"/>
    <p:sldId id="528" r:id="rId22"/>
    <p:sldId id="526" r:id="rId23"/>
    <p:sldId id="527" r:id="rId24"/>
    <p:sldId id="510" r:id="rId25"/>
    <p:sldId id="529" r:id="rId26"/>
    <p:sldId id="530" r:id="rId27"/>
    <p:sldId id="531" r:id="rId28"/>
    <p:sldId id="511" r:id="rId29"/>
    <p:sldId id="532" r:id="rId30"/>
    <p:sldId id="533" r:id="rId31"/>
    <p:sldId id="534" r:id="rId32"/>
    <p:sldId id="535" r:id="rId33"/>
  </p:sldIdLst>
  <p:sldSz cx="9144000" cy="6858000" type="letter"/>
  <p:notesSz cx="7302500" cy="95885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6600"/>
    <a:srgbClr val="FFFF00"/>
    <a:srgbClr val="FFCC00"/>
    <a:srgbClr val="DDDDDD"/>
    <a:srgbClr val="99CCFF"/>
    <a:srgbClr val="000066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2254" autoAdjust="0"/>
  </p:normalViewPr>
  <p:slideViewPr>
    <p:cSldViewPr>
      <p:cViewPr>
        <p:scale>
          <a:sx n="75" d="100"/>
          <a:sy n="75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9041" tIns="49521" rIns="99041" bIns="49521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9041" tIns="49521" rIns="99041" bIns="49521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5838" cy="359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6125"/>
            <a:ext cx="58420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9041" tIns="49521" rIns="99041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9041" tIns="49521" rIns="99041" bIns="49521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9041" tIns="49521" rIns="99041" bIns="49521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E90D79-24D4-4ED1-A911-0F0A9C2EF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DCB4F-170D-46B4-8707-1DF80E391557}" type="slidenum">
              <a:rPr lang="en-US"/>
              <a:pPr/>
              <a:t>13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ADC9C-5A99-495C-BE81-A649EA575B72}" type="slidenum">
              <a:rPr lang="en-US"/>
              <a:pPr/>
              <a:t>14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73A30-493E-4357-A9B2-14E1CE359D6B}" type="slidenum">
              <a:rPr lang="en-US"/>
              <a:pPr/>
              <a:t>15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685800" y="5257800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85800" y="1663700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city_tech_logo_bann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76238"/>
            <a:ext cx="40386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network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764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6"/>
          <p:cNvGrpSpPr>
            <a:grpSpLocks/>
          </p:cNvGrpSpPr>
          <p:nvPr userDrawn="1"/>
        </p:nvGrpSpPr>
        <p:grpSpPr bwMode="auto">
          <a:xfrm>
            <a:off x="6400800" y="4343400"/>
            <a:ext cx="2133600" cy="838200"/>
            <a:chOff x="4032" y="2736"/>
            <a:chExt cx="1344" cy="528"/>
          </a:xfrm>
        </p:grpSpPr>
        <p:pic>
          <p:nvPicPr>
            <p:cNvPr id="8" name="Picture 0" descr="CityTech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5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6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3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5410200" cy="2000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Title prefered for this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76200"/>
            <a:ext cx="2068512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150" y="76200"/>
            <a:ext cx="6053138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7099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onnection"/>
          <p:cNvPicPr>
            <a:picLocks noChangeAspect="1" noChangeArrowheads="1"/>
          </p:cNvPicPr>
          <p:nvPr userDrawn="1"/>
        </p:nvPicPr>
        <p:blipFill>
          <a:blip r:embed="rId14" cstate="print"/>
          <a:srcRect t="8000"/>
          <a:stretch>
            <a:fillRect/>
          </a:stretch>
        </p:blipFill>
        <p:spPr bwMode="auto">
          <a:xfrm>
            <a:off x="7086600" y="0"/>
            <a:ext cx="1676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515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85800" y="990600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962400" y="6324600"/>
            <a:ext cx="11176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fld id="{D59AB4D4-E8A0-4F3D-AADF-03525C680B2C}" type="slidenum">
              <a:rPr lang="en-US" sz="120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120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111875"/>
            <a:ext cx="78311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76200" y="6172200"/>
            <a:ext cx="1447800" cy="609600"/>
            <a:chOff x="4032" y="2736"/>
            <a:chExt cx="1344" cy="528"/>
          </a:xfrm>
        </p:grpSpPr>
        <p:pic>
          <p:nvPicPr>
            <p:cNvPr id="1033" name="Picture 0" descr="CityTech.JPG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6557" t="8000" r="1639" b="3999"/>
            <a:stretch>
              <a:fillRect/>
            </a:stretch>
          </p:blipFill>
          <p:spPr bwMode="auto">
            <a:xfrm>
              <a:off x="4032" y="2736"/>
              <a:ext cx="13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" name="Line 18"/>
            <p:cNvSpPr>
              <a:spLocks noChangeShapeType="1"/>
            </p:cNvSpPr>
            <p:nvPr userDrawn="1"/>
          </p:nvSpPr>
          <p:spPr bwMode="auto">
            <a:xfrm>
              <a:off x="4036" y="3264"/>
              <a:ext cx="133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Square721 BT" pitchFamily="34" charset="0"/>
        </a:defRPr>
      </a:lvl9pPr>
    </p:titleStyle>
    <p:bodyStyle>
      <a:lvl1pPr marL="225425" indent="-225425" algn="l" rtl="0" eaLnBrk="0" fontAlgn="base" hangingPunct="0">
        <a:spcBef>
          <a:spcPct val="8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569913" indent="-230188" algn="l" rtl="0" eaLnBrk="0" fontAlgn="base" hangingPunct="0">
        <a:spcBef>
          <a:spcPct val="30000"/>
        </a:spcBef>
        <a:spcAft>
          <a:spcPct val="0"/>
        </a:spcAft>
        <a:buClr>
          <a:schemeClr val="bg2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+"/>
        <a:defRPr>
          <a:solidFill>
            <a:schemeClr val="tx1"/>
          </a:solidFill>
          <a:latin typeface="+mn-lt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5pPr>
      <a:lvl6pPr marL="20558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6pPr>
      <a:lvl7pPr marL="25130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7pPr>
      <a:lvl8pPr marL="29702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8pPr>
      <a:lvl9pPr marL="3427413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8458200" cy="2000250"/>
          </a:xfrm>
        </p:spPr>
        <p:txBody>
          <a:bodyPr/>
          <a:lstStyle/>
          <a:p>
            <a:pPr eaLnBrk="1" hangingPunct="1"/>
            <a:r>
              <a:rPr lang="en-US" b="1" dirty="0" smtClean="0"/>
              <a:t>CET 3510</a:t>
            </a:r>
            <a:br>
              <a:rPr lang="en-US" b="1" dirty="0" smtClean="0"/>
            </a:br>
            <a:r>
              <a:rPr lang="en-US" b="1" dirty="0" smtClean="0"/>
              <a:t>M</a:t>
            </a:r>
            <a:r>
              <a:rPr lang="en-US" dirty="0" smtClean="0"/>
              <a:t>icrocomputer Systems Tech.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dirty="0" smtClean="0">
                <a:solidFill>
                  <a:srgbClr val="0066CC"/>
                </a:solidFill>
              </a:rPr>
              <a:t>Lecture </a:t>
            </a:r>
            <a:r>
              <a:rPr lang="en-US" sz="2400" dirty="0" smtClean="0">
                <a:solidFill>
                  <a:srgbClr val="0066CC"/>
                </a:solidFill>
              </a:rPr>
              <a:t>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4191000"/>
            <a:ext cx="6400800" cy="1752600"/>
          </a:xfrm>
          <a:noFill/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Professor:</a:t>
            </a:r>
          </a:p>
          <a:p>
            <a:pPr marL="0" indent="0" eaLnBrk="1" hangingPunct="1">
              <a:spcBef>
                <a:spcPct val="30000"/>
              </a:spcBef>
              <a:buFontTx/>
              <a:buNone/>
            </a:pPr>
            <a:r>
              <a:rPr lang="en-US" sz="2800" smtClean="0">
                <a:solidFill>
                  <a:srgbClr val="0000FF"/>
                </a:solidFill>
              </a:rPr>
              <a:t>Dr. José M. Reyes Álamo</a:t>
            </a:r>
          </a:p>
          <a:p>
            <a:pPr marL="0" indent="0" eaLnBrk="1" hangingPunct="1">
              <a:spcBef>
                <a:spcPct val="30000"/>
              </a:spcBef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Memory Subsystem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typical 80x86 processor addresses a maximum of 2</a:t>
            </a:r>
            <a:r>
              <a:rPr lang="en-US" baseline="30000" dirty="0" smtClean="0"/>
              <a:t>n</a:t>
            </a:r>
            <a:r>
              <a:rPr lang="en-US" dirty="0" smtClean="0"/>
              <a:t> different memory locations, where </a:t>
            </a:r>
            <a:r>
              <a:rPr lang="en-US" i="1" dirty="0" smtClean="0"/>
              <a:t>n</a:t>
            </a:r>
            <a:r>
              <a:rPr lang="en-US" dirty="0" smtClean="0"/>
              <a:t> is the number of bits on the address bus (theoretical bound)</a:t>
            </a:r>
          </a:p>
          <a:p>
            <a:pPr>
              <a:defRPr/>
            </a:pPr>
            <a:r>
              <a:rPr lang="en-US" dirty="0" smtClean="0"/>
              <a:t>Memory locations are addressed in bytes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32-bit: </a:t>
            </a:r>
            <a:r>
              <a:rPr lang="en-US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4,294,967,296 </a:t>
            </a:r>
            <a:r>
              <a:rPr lang="en-US" dirty="0" smtClean="0">
                <a:solidFill>
                  <a:schemeClr val="accent2"/>
                </a:solidFill>
                <a:latin typeface="+mj-lt"/>
                <a:ea typeface="+mn-ea"/>
                <a:cs typeface="Times New Roman"/>
              </a:rPr>
              <a:t>≈ 4 GB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/>
                </a:solidFill>
                <a:latin typeface="+mj-lt"/>
                <a:ea typeface="+mn-ea"/>
                <a:cs typeface="Times New Roman"/>
              </a:rPr>
              <a:t>64-bit: 18,446,744,073,709,551,616 = 18 </a:t>
            </a:r>
            <a:r>
              <a:rPr lang="en-US" dirty="0" err="1" smtClean="0">
                <a:solidFill>
                  <a:schemeClr val="accent2"/>
                </a:solidFill>
                <a:latin typeface="+mj-lt"/>
                <a:ea typeface="+mn-ea"/>
                <a:cs typeface="Times New Roman"/>
              </a:rPr>
              <a:t>Exabytes</a:t>
            </a:r>
            <a:r>
              <a:rPr lang="en-US" dirty="0" smtClean="0">
                <a:solidFill>
                  <a:schemeClr val="accent2"/>
                </a:solidFill>
                <a:latin typeface="+mj-lt"/>
                <a:ea typeface="+mn-ea"/>
                <a:cs typeface="Times New Roman"/>
              </a:rPr>
              <a:t> (EB) … A LOT!!!</a:t>
            </a:r>
          </a:p>
          <a:p>
            <a:pPr>
              <a:defRPr/>
            </a:pPr>
            <a:endParaRPr lang="en-US" dirty="0" smtClean="0">
              <a:latin typeface="+mj-lt"/>
              <a:cs typeface="Times New Roman"/>
            </a:endParaRPr>
          </a:p>
          <a:p>
            <a:pPr>
              <a:defRPr/>
            </a:pPr>
            <a:endParaRPr lang="en-US" dirty="0" smtClean="0">
              <a:latin typeface="+mj-lt"/>
            </a:endParaRP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Write Operation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447800"/>
            <a:ext cx="7419975" cy="38100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Read Operation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3875" y="1447800"/>
            <a:ext cx="7758113" cy="4038600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2590800" cy="4297363"/>
          </a:xfrm>
        </p:spPr>
        <p:txBody>
          <a:bodyPr/>
          <a:lstStyle/>
          <a:p>
            <a:r>
              <a:rPr lang="en-US" smtClean="0"/>
              <a:t>Byte = 8 bits</a:t>
            </a:r>
          </a:p>
          <a:p>
            <a:r>
              <a:rPr lang="en-US" smtClean="0"/>
              <a:t>Word = 16 bits</a:t>
            </a:r>
          </a:p>
          <a:p>
            <a:r>
              <a:rPr lang="en-US" smtClean="0"/>
              <a:t>Double = 32 bits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914400"/>
            <a:ext cx="5257800" cy="536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1043E1B-C883-49C8-9EA4-00A4BA9CC895}" type="slidenum">
              <a:rPr lang="en-US"/>
              <a:pPr/>
              <a:t>13</a:t>
            </a:fld>
            <a:endParaRPr lang="en-US"/>
          </a:p>
        </p:txBody>
      </p:sp>
      <p:sp>
        <p:nvSpPr>
          <p:cNvPr id="65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41148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2600" i="1" dirty="0" err="1" smtClean="0">
                <a:latin typeface="Arial" charset="0"/>
              </a:rPr>
              <a:t>Endianness</a:t>
            </a:r>
            <a:r>
              <a:rPr lang="en-US" sz="2600" dirty="0" smtClean="0">
                <a:latin typeface="Arial" charset="0"/>
              </a:rPr>
              <a:t> refers to the byte </a:t>
            </a:r>
            <a:r>
              <a:rPr lang="en-US" sz="2600" dirty="0" smtClean="0">
                <a:latin typeface="Arial" charset="0"/>
              </a:rPr>
              <a:t>ordering, another </a:t>
            </a:r>
            <a:r>
              <a:rPr lang="en-US" sz="2600" dirty="0">
                <a:latin typeface="Arial" charset="0"/>
              </a:rPr>
              <a:t>major architectural consideration.</a:t>
            </a:r>
          </a:p>
          <a:p>
            <a:pPr>
              <a:spcBef>
                <a:spcPct val="40000"/>
              </a:spcBef>
            </a:pPr>
            <a:r>
              <a:rPr lang="en-US" sz="2600" dirty="0" smtClean="0">
                <a:latin typeface="Arial" charset="0"/>
              </a:rPr>
              <a:t>Data may </a:t>
            </a:r>
            <a:r>
              <a:rPr lang="en-US" sz="2600" dirty="0">
                <a:latin typeface="Arial" charset="0"/>
              </a:rPr>
              <a:t>be stored </a:t>
            </a:r>
            <a:r>
              <a:rPr lang="en-US" sz="2600" dirty="0" smtClean="0">
                <a:latin typeface="Arial" charset="0"/>
              </a:rPr>
              <a:t>with the </a:t>
            </a:r>
            <a:r>
              <a:rPr lang="en-US" sz="2600" dirty="0">
                <a:latin typeface="Arial" charset="0"/>
              </a:rPr>
              <a:t>least significant byte </a:t>
            </a:r>
            <a:r>
              <a:rPr lang="en-US" sz="2600" dirty="0" smtClean="0">
                <a:latin typeface="Arial" charset="0"/>
              </a:rPr>
              <a:t>followed </a:t>
            </a:r>
            <a:r>
              <a:rPr lang="en-US" sz="2600" dirty="0">
                <a:latin typeface="Arial" charset="0"/>
              </a:rPr>
              <a:t>by the most significant byte or vice versa.</a:t>
            </a:r>
          </a:p>
          <a:p>
            <a:pPr lvl="1">
              <a:spcBef>
                <a:spcPct val="40000"/>
              </a:spcBef>
            </a:pPr>
            <a:r>
              <a:rPr lang="en-US" sz="2400" dirty="0"/>
              <a:t>In </a:t>
            </a:r>
            <a:r>
              <a:rPr lang="en-US" sz="2400" i="1" dirty="0"/>
              <a:t>little </a:t>
            </a:r>
            <a:r>
              <a:rPr lang="en-US" sz="2400" i="1" dirty="0" err="1"/>
              <a:t>endian</a:t>
            </a:r>
            <a:r>
              <a:rPr lang="en-US" sz="2400" i="1" dirty="0"/>
              <a:t> </a:t>
            </a:r>
            <a:r>
              <a:rPr lang="en-US" sz="2400" dirty="0" smtClean="0"/>
              <a:t>machines,</a:t>
            </a:r>
            <a:r>
              <a:rPr lang="en-US" sz="2400" i="1" dirty="0" smtClean="0"/>
              <a:t> </a:t>
            </a:r>
            <a:r>
              <a:rPr lang="en-US" sz="2400" dirty="0"/>
              <a:t>the least significant byte is followed by the most significant byte.</a:t>
            </a:r>
          </a:p>
          <a:p>
            <a:pPr lvl="1">
              <a:spcBef>
                <a:spcPct val="40000"/>
              </a:spcBef>
            </a:pPr>
            <a:r>
              <a:rPr lang="en-US" sz="2400" dirty="0" smtClean="0"/>
              <a:t>In </a:t>
            </a:r>
            <a:r>
              <a:rPr lang="en-US" sz="2400" i="1" dirty="0" smtClean="0"/>
              <a:t>Big </a:t>
            </a:r>
            <a:r>
              <a:rPr lang="en-US" sz="2400" i="1" dirty="0" err="1"/>
              <a:t>endian</a:t>
            </a:r>
            <a:r>
              <a:rPr lang="en-US" sz="2400" dirty="0"/>
              <a:t> </a:t>
            </a:r>
            <a:r>
              <a:rPr lang="en-US" sz="2400" dirty="0" smtClean="0"/>
              <a:t>machines, the </a:t>
            </a:r>
            <a:r>
              <a:rPr lang="en-US" sz="2400" dirty="0"/>
              <a:t>most significant byte </a:t>
            </a:r>
            <a:r>
              <a:rPr lang="en-US" sz="2400" dirty="0" smtClean="0"/>
              <a:t>is followed by the least significant byte.</a:t>
            </a:r>
            <a:r>
              <a:rPr lang="en-US" sz="2200" dirty="0" smtClean="0">
                <a:latin typeface="Arial" charset="0"/>
              </a:rPr>
              <a:t> </a:t>
            </a:r>
            <a:endParaRPr lang="en-US" sz="2200" dirty="0">
              <a:latin typeface="Arial" charset="0"/>
            </a:endParaRPr>
          </a:p>
        </p:txBody>
      </p:sp>
      <p:sp>
        <p:nvSpPr>
          <p:cNvPr id="656392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5943600" cy="547687"/>
          </a:xfrm>
          <a:noFill/>
          <a:ln/>
        </p:spPr>
        <p:txBody>
          <a:bodyPr/>
          <a:lstStyle/>
          <a:p>
            <a:r>
              <a:rPr lang="en-US" sz="3600" dirty="0" smtClean="0"/>
              <a:t>Little </a:t>
            </a:r>
            <a:r>
              <a:rPr lang="en-US" sz="3600" dirty="0" err="1" smtClean="0"/>
              <a:t>Endian</a:t>
            </a:r>
            <a:r>
              <a:rPr lang="en-US" sz="3600" dirty="0" smtClean="0"/>
              <a:t> vs. Big </a:t>
            </a:r>
            <a:r>
              <a:rPr lang="en-US" sz="3600" dirty="0" err="1" smtClean="0"/>
              <a:t>Endian</a:t>
            </a:r>
            <a:endParaRPr lang="en-US" sz="3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B46B258-073F-4B54-B714-085CB3E489D4}" type="slidenum">
              <a:rPr lang="en-US"/>
              <a:pPr/>
              <a:t>14</a:t>
            </a:fld>
            <a:endParaRPr 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1981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Arial" charset="0"/>
              </a:rPr>
              <a:t>Example, </a:t>
            </a:r>
            <a:r>
              <a:rPr lang="en-US" sz="2600" dirty="0">
                <a:latin typeface="Arial" charset="0"/>
              </a:rPr>
              <a:t>suppose we </a:t>
            </a:r>
            <a:r>
              <a:rPr lang="en-US" sz="2600" dirty="0" smtClean="0">
                <a:latin typeface="Arial" charset="0"/>
              </a:rPr>
              <a:t>want to store the number 12345678 in memory.</a:t>
            </a:r>
            <a:endParaRPr lang="en-US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600" dirty="0">
                <a:latin typeface="Arial" charset="0"/>
              </a:rPr>
              <a:t>The </a:t>
            </a:r>
            <a:r>
              <a:rPr lang="en-US" sz="2600" dirty="0" smtClean="0">
                <a:latin typeface="Arial" charset="0"/>
              </a:rPr>
              <a:t>following figure shows how this number will be stored in memory under both.</a:t>
            </a:r>
            <a:endParaRPr lang="en-US" sz="2600" dirty="0">
              <a:latin typeface="Arial" charset="0"/>
            </a:endParaRP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5943600" cy="547687"/>
          </a:xfrm>
          <a:noFill/>
          <a:ln/>
        </p:spPr>
        <p:txBody>
          <a:bodyPr/>
          <a:lstStyle/>
          <a:p>
            <a:r>
              <a:rPr lang="en-US" sz="3600" dirty="0" smtClean="0"/>
              <a:t>Little </a:t>
            </a:r>
            <a:r>
              <a:rPr lang="en-US" sz="3600" dirty="0" err="1" smtClean="0"/>
              <a:t>Endian</a:t>
            </a:r>
            <a:r>
              <a:rPr lang="en-US" sz="3600" dirty="0" smtClean="0"/>
              <a:t> vs. Big </a:t>
            </a:r>
            <a:r>
              <a:rPr lang="en-US" sz="3600" dirty="0" err="1" smtClean="0"/>
              <a:t>Endian</a:t>
            </a:r>
            <a:endParaRPr lang="en-US" sz="3400" dirty="0">
              <a:latin typeface="Arial" charset="0"/>
            </a:endParaRPr>
          </a:p>
        </p:txBody>
      </p:sp>
      <p:pic>
        <p:nvPicPr>
          <p:cNvPr id="658438" name="Picture 6" descr="C:\wpdocs\Julie\Org&amp;Arch\Ch5\PPT\5-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0"/>
            <a:ext cx="7924800" cy="128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3377A014-4242-4485-81C6-E135C73D2DD2}" type="slidenum">
              <a:rPr lang="en-US"/>
              <a:pPr/>
              <a:t>15</a:t>
            </a:fld>
            <a:endParaRPr lang="en-US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2588"/>
            <a:ext cx="5943600" cy="547687"/>
          </a:xfrm>
          <a:noFill/>
          <a:ln/>
        </p:spPr>
        <p:txBody>
          <a:bodyPr/>
          <a:lstStyle/>
          <a:p>
            <a:r>
              <a:rPr lang="en-US" sz="3600" dirty="0" smtClean="0"/>
              <a:t>Little </a:t>
            </a:r>
            <a:r>
              <a:rPr lang="en-US" sz="3600" dirty="0" err="1" smtClean="0"/>
              <a:t>Endian</a:t>
            </a:r>
            <a:r>
              <a:rPr lang="en-US" sz="3600" dirty="0" smtClean="0"/>
              <a:t> vs. Big </a:t>
            </a:r>
            <a:r>
              <a:rPr lang="en-US" sz="3600" dirty="0" err="1" smtClean="0"/>
              <a:t>Endian</a:t>
            </a:r>
            <a:endParaRPr lang="en-US" sz="3400" dirty="0">
              <a:latin typeface="Arial" charset="0"/>
            </a:endParaRPr>
          </a:p>
        </p:txBody>
      </p:sp>
      <p:sp>
        <p:nvSpPr>
          <p:cNvPr id="66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01000" cy="4114800"/>
          </a:xfrm>
          <a:noFill/>
          <a:ln/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600" dirty="0">
                <a:latin typeface="Arial" charset="0"/>
              </a:rPr>
              <a:t>Big </a:t>
            </a:r>
            <a:r>
              <a:rPr lang="en-US" sz="2600" dirty="0" err="1">
                <a:latin typeface="Arial" charset="0"/>
              </a:rPr>
              <a:t>endian</a:t>
            </a:r>
            <a:r>
              <a:rPr lang="en-US" sz="2600" dirty="0">
                <a:latin typeface="Arial" charset="0"/>
              </a:rPr>
              <a:t>:</a:t>
            </a:r>
            <a:endParaRPr lang="en-US" sz="2700" dirty="0">
              <a:latin typeface="Arial" charset="0"/>
            </a:endParaRPr>
          </a:p>
          <a:p>
            <a:pPr lvl="1"/>
            <a:r>
              <a:rPr lang="en-US" sz="2400" dirty="0" smtClean="0"/>
              <a:t>Looks more natural.</a:t>
            </a:r>
            <a:endParaRPr lang="en-US" sz="2400" dirty="0"/>
          </a:p>
          <a:p>
            <a:pPr lvl="1"/>
            <a:r>
              <a:rPr lang="en-US" sz="2400" dirty="0"/>
              <a:t>The sign of the number </a:t>
            </a:r>
            <a:r>
              <a:rPr lang="en-US" sz="2400" dirty="0" smtClean="0"/>
              <a:t>is easily determined.</a:t>
            </a:r>
            <a:endParaRPr lang="en-US" sz="2400" dirty="0"/>
          </a:p>
          <a:p>
            <a:pPr lvl="1"/>
            <a:r>
              <a:rPr lang="en-US" sz="2400" dirty="0"/>
              <a:t>Strings and integers are stored in the same order.</a:t>
            </a:r>
          </a:p>
          <a:p>
            <a:pPr>
              <a:spcBef>
                <a:spcPct val="30000"/>
              </a:spcBef>
            </a:pPr>
            <a:r>
              <a:rPr lang="en-US" sz="2700" dirty="0">
                <a:latin typeface="Arial" charset="0"/>
              </a:rPr>
              <a:t>Little </a:t>
            </a:r>
            <a:r>
              <a:rPr lang="en-US" sz="2700" dirty="0" err="1">
                <a:latin typeface="Arial" charset="0"/>
              </a:rPr>
              <a:t>endian</a:t>
            </a:r>
            <a:r>
              <a:rPr lang="en-US" sz="2700" dirty="0">
                <a:latin typeface="Arial" charset="0"/>
              </a:rPr>
              <a:t>:</a:t>
            </a:r>
          </a:p>
          <a:p>
            <a:pPr lvl="1"/>
            <a:r>
              <a:rPr lang="en-US" sz="2400" dirty="0" smtClean="0"/>
              <a:t>Easier </a:t>
            </a:r>
            <a:r>
              <a:rPr lang="en-US" sz="2400" dirty="0"/>
              <a:t>to place values on non-word boundaries.</a:t>
            </a:r>
          </a:p>
          <a:p>
            <a:pPr lvl="1"/>
            <a:r>
              <a:rPr lang="en-US" sz="2400" dirty="0"/>
              <a:t>Conversion from a 16-bit integer address to a 32-bit integer address does not require </a:t>
            </a:r>
            <a:r>
              <a:rPr lang="en-US" sz="2400" dirty="0" smtClean="0"/>
              <a:t>arithmetic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Used by </a:t>
            </a:r>
            <a:r>
              <a:rPr lang="en-US" sz="2400" smtClean="0"/>
              <a:t>Intel processors.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Machine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CPUs have hundreds or thousands of instructions</a:t>
            </a:r>
          </a:p>
          <a:p>
            <a:pPr>
              <a:defRPr/>
            </a:pPr>
            <a:r>
              <a:rPr lang="en-US" dirty="0" smtClean="0"/>
              <a:t>Fortunately you will only need a </a:t>
            </a:r>
            <a:r>
              <a:rPr lang="en-US" dirty="0" smtClean="0"/>
              <a:t>few, including: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>
                <a:solidFill>
                  <a:schemeClr val="accent2"/>
                </a:solidFill>
                <a:ea typeface="+mn-ea"/>
                <a:cs typeface="+mn-cs"/>
              </a:rPr>
              <a:t>mov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( </a:t>
            </a:r>
            <a:r>
              <a:rPr lang="en-US" dirty="0" err="1" smtClean="0">
                <a:solidFill>
                  <a:schemeClr val="accent2"/>
                </a:solidFill>
                <a:ea typeface="+mn-ea"/>
                <a:cs typeface="+mn-cs"/>
              </a:rPr>
              <a:t>source_operand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ea typeface="+mn-ea"/>
                <a:cs typeface="+mn-cs"/>
              </a:rPr>
              <a:t>destination_operand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 );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add( </a:t>
            </a:r>
            <a:r>
              <a:rPr lang="en-US" dirty="0" err="1" smtClean="0">
                <a:solidFill>
                  <a:schemeClr val="accent2"/>
                </a:solidFill>
                <a:ea typeface="+mn-ea"/>
                <a:cs typeface="+mn-cs"/>
              </a:rPr>
              <a:t>source_operand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ea typeface="+mn-ea"/>
                <a:cs typeface="+mn-cs"/>
              </a:rPr>
              <a:t>destination_operand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 );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sub( </a:t>
            </a:r>
            <a:r>
              <a:rPr lang="en-US" dirty="0" err="1" smtClean="0">
                <a:solidFill>
                  <a:schemeClr val="accent2"/>
                </a:solidFill>
                <a:ea typeface="+mn-ea"/>
                <a:cs typeface="+mn-cs"/>
              </a:rPr>
              <a:t>source_operand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ea typeface="+mn-ea"/>
                <a:cs typeface="+mn-cs"/>
              </a:rPr>
              <a:t>destination_operand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 );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65150" y="76200"/>
            <a:ext cx="8229600" cy="914400"/>
          </a:xfrm>
        </p:spPr>
        <p:txBody>
          <a:bodyPr/>
          <a:lstStyle/>
          <a:p>
            <a:r>
              <a:rPr lang="en-US" smtClean="0"/>
              <a:t>Legal MOV Instruction Operands</a:t>
            </a:r>
          </a:p>
        </p:txBody>
      </p:sp>
      <p:pic>
        <p:nvPicPr>
          <p:cNvPr id="174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143000"/>
            <a:ext cx="6038850" cy="4976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Syntax</a:t>
            </a: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9913" y="1905000"/>
            <a:ext cx="8116887" cy="26670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Intel 80x86 CPU Family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Intel CPU family is generally classified as a </a:t>
            </a:r>
            <a:r>
              <a:rPr lang="en-US" i="1" dirty="0" smtClean="0"/>
              <a:t>Von Neumann Architecture Machine</a:t>
            </a:r>
          </a:p>
          <a:p>
            <a:pPr>
              <a:defRPr/>
            </a:pPr>
            <a:r>
              <a:rPr lang="en-US" dirty="0" smtClean="0"/>
              <a:t>Von Neumann computer systems contain three main building blocks</a:t>
            </a:r>
          </a:p>
          <a:p>
            <a:pPr marL="796925" lvl="1" indent="-457200">
              <a:buFont typeface="+mj-lt"/>
              <a:buAutoNum type="arabicPeriod"/>
              <a:defRPr/>
            </a:pPr>
            <a:r>
              <a:rPr lang="en-US" i="1" dirty="0" smtClean="0">
                <a:solidFill>
                  <a:schemeClr val="accent2"/>
                </a:solidFill>
                <a:ea typeface="+mn-ea"/>
                <a:cs typeface="+mn-cs"/>
              </a:rPr>
              <a:t>Central Processing Unit (CPU)</a:t>
            </a:r>
          </a:p>
          <a:p>
            <a:pPr marL="796925" lvl="1" indent="-457200">
              <a:buFont typeface="+mj-lt"/>
              <a:buAutoNum type="arabicPeriod"/>
              <a:defRPr/>
            </a:pPr>
            <a:r>
              <a:rPr lang="en-US" i="1" dirty="0" smtClean="0">
                <a:solidFill>
                  <a:schemeClr val="accent2"/>
                </a:solidFill>
                <a:ea typeface="+mn-ea"/>
                <a:cs typeface="+mn-cs"/>
              </a:rPr>
              <a:t>Memory</a:t>
            </a:r>
          </a:p>
          <a:p>
            <a:pPr marL="796925" lvl="1" indent="-457200">
              <a:buFont typeface="+mj-lt"/>
              <a:buAutoNum type="arabicPeriod"/>
              <a:defRPr/>
            </a:pPr>
            <a:r>
              <a:rPr lang="en-US" i="1" dirty="0" err="1" smtClean="0">
                <a:solidFill>
                  <a:schemeClr val="accent2"/>
                </a:solidFill>
                <a:ea typeface="+mn-ea"/>
                <a:cs typeface="+mn-cs"/>
              </a:rPr>
              <a:t>Input/Output</a:t>
            </a:r>
            <a:r>
              <a:rPr lang="en-US" i="1" dirty="0" smtClean="0">
                <a:solidFill>
                  <a:schemeClr val="accent2"/>
                </a:solidFill>
                <a:ea typeface="+mn-ea"/>
                <a:cs typeface="+mn-cs"/>
              </a:rPr>
              <a:t> Devices (I/O).</a:t>
            </a:r>
          </a:p>
          <a:p>
            <a:pPr marL="452437" indent="-457200">
              <a:defRPr/>
            </a:pPr>
            <a:r>
              <a:rPr lang="en-US" dirty="0" smtClean="0"/>
              <a:t>These three components are connected together using the </a:t>
            </a:r>
            <a:r>
              <a:rPr lang="en-US" i="1" dirty="0" smtClean="0"/>
              <a:t>system bus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Syntax – Boolean Expressions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62175" y="2119313"/>
            <a:ext cx="5124450" cy="3028950"/>
          </a:xfr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Syntax – If Statement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81063" y="1462088"/>
            <a:ext cx="7686675" cy="4343400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Syntax – While Statement</a:t>
            </a: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905000"/>
            <a:ext cx="7551738" cy="312420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Syntax – For Statement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for( Initial_Stmt; Termination_Expression;       Post_Body_Statement ) do</a:t>
            </a:r>
          </a:p>
          <a:p>
            <a:pPr>
              <a:buFontTx/>
              <a:buNone/>
            </a:pPr>
            <a:r>
              <a:rPr lang="en-US" smtClean="0"/>
              <a:t>		&lt;&lt; Loop Body &gt;&gt;</a:t>
            </a:r>
          </a:p>
          <a:p>
            <a:pPr>
              <a:buFontTx/>
              <a:buNone/>
            </a:pPr>
            <a:r>
              <a:rPr lang="en-US" smtClean="0"/>
              <a:t>endfor;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Syntax – Repeat Statement</a:t>
            </a:r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981200"/>
            <a:ext cx="7821613" cy="289560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Syntax – Break Statement</a:t>
            </a: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286000"/>
            <a:ext cx="8275638" cy="1828800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Syntax – Forever Statement</a:t>
            </a: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057400"/>
            <a:ext cx="7058025" cy="2743200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Syntax – Try/Catch Statement</a:t>
            </a: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1012825"/>
            <a:ext cx="5786438" cy="4918075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Standard Library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Along with control structures HLA provides many commonly used modules as libraries</a:t>
            </a:r>
          </a:p>
          <a:p>
            <a:r>
              <a:rPr lang="en-US" smtClean="0"/>
              <a:t>Technically these are not “assembly” language</a:t>
            </a:r>
          </a:p>
          <a:p>
            <a:r>
              <a:rPr lang="en-US" smtClean="0"/>
              <a:t>The will allow you to concentrate in the most important aspect of assembly programming and ease the learning of “pure” assembly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Standard Library</a:t>
            </a:r>
          </a:p>
        </p:txBody>
      </p:sp>
      <p:pic>
        <p:nvPicPr>
          <p:cNvPr id="286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838200"/>
            <a:ext cx="5867400" cy="5856288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Von Neumann Architecture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295400"/>
            <a:ext cx="5791200" cy="4705350"/>
          </a:xfr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Standard Lib - stdio Module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r>
              <a:rPr lang="en-US" sz="2000" dirty="0" smtClean="0"/>
              <a:t>Stdio.nl: The ASCII new line character</a:t>
            </a:r>
          </a:p>
          <a:p>
            <a:r>
              <a:rPr lang="en-US" sz="2000" dirty="0" err="1" smtClean="0"/>
              <a:t>stdio.bell</a:t>
            </a:r>
            <a:r>
              <a:rPr lang="en-US" sz="2000" dirty="0" smtClean="0"/>
              <a:t>: The ASCII bell character. Beeps the speaker when printed</a:t>
            </a:r>
          </a:p>
          <a:p>
            <a:r>
              <a:rPr lang="en-US" sz="2000" dirty="0" smtClean="0"/>
              <a:t>stdio.bs: The ASCII backspace character</a:t>
            </a:r>
          </a:p>
          <a:p>
            <a:r>
              <a:rPr lang="en-US" sz="2000" dirty="0" smtClean="0"/>
              <a:t>stdio.tab: The ASCII tab character</a:t>
            </a:r>
          </a:p>
          <a:p>
            <a:r>
              <a:rPr lang="en-US" sz="2000" dirty="0" err="1" smtClean="0"/>
              <a:t>stdio.eoln</a:t>
            </a:r>
            <a:r>
              <a:rPr lang="en-US" sz="2000" dirty="0" smtClean="0"/>
              <a:t>: A linefeed character (even under Windows)</a:t>
            </a:r>
          </a:p>
          <a:p>
            <a:r>
              <a:rPr lang="en-US" sz="2000" dirty="0" err="1" smtClean="0"/>
              <a:t>stdio.lf</a:t>
            </a:r>
            <a:r>
              <a:rPr lang="en-US" sz="2000" dirty="0" smtClean="0"/>
              <a:t>: The ASCII linefeed character</a:t>
            </a:r>
          </a:p>
          <a:p>
            <a:r>
              <a:rPr lang="en-US" sz="2000" dirty="0" smtClean="0"/>
              <a:t>stdio.cr: The ASCII carriage return character</a:t>
            </a:r>
          </a:p>
          <a:p>
            <a:r>
              <a:rPr lang="en-US" sz="2000" dirty="0" smtClean="0"/>
              <a:t>&lt; source </a:t>
            </a:r>
            <a:r>
              <a:rPr lang="en-US" sz="2000" dirty="0" smtClean="0"/>
              <a:t>: redirect input from </a:t>
            </a:r>
            <a:r>
              <a:rPr lang="en-US" sz="2000" dirty="0" err="1" smtClean="0"/>
              <a:t>stdin</a:t>
            </a:r>
            <a:r>
              <a:rPr lang="en-US" sz="2000" dirty="0" smtClean="0"/>
              <a:t> </a:t>
            </a:r>
            <a:r>
              <a:rPr lang="en-US" sz="2000" dirty="0" smtClean="0"/>
              <a:t>to source</a:t>
            </a:r>
          </a:p>
          <a:p>
            <a:r>
              <a:rPr lang="en-US" sz="2000" dirty="0" smtClean="0"/>
              <a:t>&gt; destination</a:t>
            </a:r>
            <a:r>
              <a:rPr lang="en-US" sz="2000" dirty="0" smtClean="0"/>
              <a:t>: redirect output from </a:t>
            </a:r>
            <a:r>
              <a:rPr lang="en-US" sz="2000" dirty="0" err="1" smtClean="0"/>
              <a:t>stdout</a:t>
            </a:r>
            <a:r>
              <a:rPr lang="en-US" sz="2000" dirty="0" smtClean="0"/>
              <a:t> to destination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Standard Library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525963"/>
          </a:xfrm>
        </p:spPr>
        <p:txBody>
          <a:bodyPr/>
          <a:lstStyle/>
          <a:p>
            <a:r>
              <a:rPr lang="en-US" i="1" smtClean="0"/>
              <a:t>stdout.puti8, stdout.puti16, and stdout.puti32 </a:t>
            </a:r>
            <a:r>
              <a:rPr lang="en-US" smtClean="0"/>
              <a:t>prints a single parameter (1, 2, or 4 bytes) as a signed integer value</a:t>
            </a:r>
          </a:p>
          <a:p>
            <a:r>
              <a:rPr lang="en-US" i="1" smtClean="0"/>
              <a:t>stdout.put( list_of_values_to_output ); </a:t>
            </a:r>
            <a:r>
              <a:rPr lang="en-US" smtClean="0"/>
              <a:t>very flexible command for output</a:t>
            </a:r>
          </a:p>
          <a:p>
            <a:r>
              <a:rPr lang="en-US" i="1" smtClean="0"/>
              <a:t>stdin.getc </a:t>
            </a:r>
            <a:r>
              <a:rPr lang="en-US" smtClean="0"/>
              <a:t>reads the next available character from standard input</a:t>
            </a:r>
          </a:p>
          <a:p>
            <a:r>
              <a:rPr lang="en-US" i="1" smtClean="0"/>
              <a:t>stdin.geti8, stdin.geti16, </a:t>
            </a:r>
            <a:r>
              <a:rPr lang="en-US" smtClean="0"/>
              <a:t>and</a:t>
            </a:r>
            <a:r>
              <a:rPr lang="en-US" i="1" smtClean="0"/>
              <a:t> stdin.geti32 </a:t>
            </a:r>
            <a:r>
              <a:rPr lang="en-US" smtClean="0"/>
              <a:t>read 8, 16, and 32-bit signed integer values from standard input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HLA Standard Library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stdin.readLn</a:t>
            </a:r>
            <a:r>
              <a:rPr lang="en-US" i="1" dirty="0" smtClean="0"/>
              <a:t> </a:t>
            </a:r>
            <a:r>
              <a:rPr lang="en-US" dirty="0" smtClean="0"/>
              <a:t>discards everything that is in the input buffer and requires the user to enter a new line of text</a:t>
            </a:r>
          </a:p>
          <a:p>
            <a:r>
              <a:rPr lang="en-US" i="1" dirty="0" err="1" smtClean="0"/>
              <a:t>stdin.flushInput</a:t>
            </a:r>
            <a:r>
              <a:rPr lang="en-US" i="1" dirty="0" smtClean="0"/>
              <a:t> </a:t>
            </a:r>
            <a:r>
              <a:rPr lang="en-US" dirty="0" smtClean="0"/>
              <a:t>discards everything that is in the buffer</a:t>
            </a:r>
          </a:p>
          <a:p>
            <a:r>
              <a:rPr lang="en-US" i="1" dirty="0" err="1" smtClean="0"/>
              <a:t>stdin.get</a:t>
            </a:r>
            <a:r>
              <a:rPr lang="en-US" i="1" dirty="0" smtClean="0"/>
              <a:t> </a:t>
            </a:r>
            <a:r>
              <a:rPr lang="en-US" dirty="0" smtClean="0"/>
              <a:t>very flexible input command</a:t>
            </a:r>
          </a:p>
          <a:p>
            <a:r>
              <a:rPr lang="en-US" i="1" dirty="0" smtClean="0"/>
              <a:t>lea( reg32, </a:t>
            </a:r>
            <a:r>
              <a:rPr lang="en-US" i="1" dirty="0" err="1" smtClean="0"/>
              <a:t>Memory_operand</a:t>
            </a:r>
            <a:r>
              <a:rPr lang="en-US" i="1" dirty="0" smtClean="0"/>
              <a:t> ); </a:t>
            </a:r>
            <a:r>
              <a:rPr lang="en-US" dirty="0" smtClean="0"/>
              <a:t>(load effective address) loads the actual memory address of </a:t>
            </a:r>
            <a:r>
              <a:rPr lang="en-US" dirty="0" err="1" smtClean="0"/>
              <a:t>Memory_operand</a:t>
            </a:r>
            <a:r>
              <a:rPr lang="en-US" dirty="0" smtClean="0"/>
              <a:t> into reg32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most prominent items within the CPU are the registers</a:t>
            </a:r>
          </a:p>
          <a:p>
            <a:pPr>
              <a:defRPr/>
            </a:pPr>
            <a:r>
              <a:rPr lang="en-US" dirty="0" smtClean="0"/>
              <a:t>Intel CPU registers can be classified in four categories:</a:t>
            </a:r>
          </a:p>
          <a:p>
            <a:pPr marL="796925" lvl="1" indent="-457200"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accent2"/>
                </a:solidFill>
                <a:ea typeface="+mn-ea"/>
                <a:cs typeface="+mn-cs"/>
              </a:rPr>
              <a:t>General purpose registers</a:t>
            </a:r>
          </a:p>
          <a:p>
            <a:pPr marL="796925" lvl="1" indent="-457200">
              <a:buFont typeface="+mj-lt"/>
              <a:buAutoNum type="arabicPeriod"/>
              <a:defRPr/>
            </a:pPr>
            <a:r>
              <a:rPr lang="en-US" b="1" dirty="0" smtClean="0">
                <a:solidFill>
                  <a:schemeClr val="accent2"/>
                </a:solidFill>
                <a:ea typeface="+mn-ea"/>
                <a:cs typeface="+mn-cs"/>
              </a:rPr>
              <a:t>Special </a:t>
            </a:r>
            <a:r>
              <a:rPr lang="en-US" b="1" dirty="0" smtClean="0">
                <a:solidFill>
                  <a:schemeClr val="accent2"/>
                </a:solidFill>
                <a:ea typeface="+mn-ea"/>
                <a:cs typeface="+mn-cs"/>
              </a:rPr>
              <a:t>purpose: </a:t>
            </a:r>
            <a:r>
              <a:rPr lang="en-US" b="1" dirty="0" smtClean="0">
                <a:solidFill>
                  <a:schemeClr val="accent2"/>
                </a:solidFill>
                <a:ea typeface="+mn-ea"/>
                <a:cs typeface="+mn-cs"/>
              </a:rPr>
              <a:t>application accessible registers</a:t>
            </a:r>
          </a:p>
          <a:p>
            <a:pPr marL="796925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Segment registers</a:t>
            </a:r>
          </a:p>
          <a:p>
            <a:pPr marL="796925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Special 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purpose: </a:t>
            </a: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kernel mode registers</a:t>
            </a:r>
          </a:p>
          <a:p>
            <a:pPr marL="452437" indent="-457200">
              <a:defRPr/>
            </a:pPr>
            <a:r>
              <a:rPr lang="en-US" dirty="0" smtClean="0"/>
              <a:t>Registers are used for nearly every calculation, therefore they are very important</a:t>
            </a:r>
          </a:p>
          <a:p>
            <a:pPr marL="452437" indent="-457200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smtClean="0"/>
              <a:t>General purpose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8-bit registers: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/>
                </a:solidFill>
              </a:rPr>
              <a:t>AL, AH, BL, BH, CL, CH, DL, and </a:t>
            </a:r>
            <a:r>
              <a:rPr lang="en-US" dirty="0" smtClean="0">
                <a:solidFill>
                  <a:schemeClr val="accent2"/>
                </a:solidFill>
              </a:rPr>
              <a:t>DH</a:t>
            </a:r>
          </a:p>
          <a:p>
            <a:pPr>
              <a:defRPr/>
            </a:pPr>
            <a:r>
              <a:rPr lang="en-US" dirty="0" smtClean="0"/>
              <a:t>16-bit registers:</a:t>
            </a:r>
          </a:p>
          <a:p>
            <a:pPr lvl="1">
              <a:defRPr/>
            </a:pPr>
            <a:r>
              <a:rPr lang="it-IT" dirty="0" smtClean="0">
                <a:solidFill>
                  <a:schemeClr val="accent2"/>
                </a:solidFill>
              </a:rPr>
              <a:t>AX, BX, CX, DX, SI, DI, BP, and SP</a:t>
            </a:r>
          </a:p>
          <a:p>
            <a:pPr>
              <a:defRPr/>
            </a:pPr>
            <a:r>
              <a:rPr lang="en-US" dirty="0" smtClean="0"/>
              <a:t>32-bit </a:t>
            </a:r>
            <a:r>
              <a:rPr lang="en-US" dirty="0" smtClean="0"/>
              <a:t>registers: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EAX, EBX, ECX, EDX, ESI, EDI, EBP, and ESP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E stands for “Extended”</a:t>
            </a:r>
          </a:p>
          <a:p>
            <a:pPr>
              <a:defRPr/>
            </a:pPr>
            <a:r>
              <a:rPr lang="en-US" dirty="0" smtClean="0"/>
              <a:t>These </a:t>
            </a:r>
            <a:r>
              <a:rPr lang="en-US" dirty="0" smtClean="0"/>
              <a:t>are not 24 separate registers, they are overlaid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Careful is needed when modifying a register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Intel CPU registers</a:t>
            </a:r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143000"/>
            <a:ext cx="7078663" cy="4525963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Purpose Register - EFLAGS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6482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EFLAGS is a 32-bit register that encapsulates several single-bit </a:t>
            </a:r>
            <a:r>
              <a:rPr lang="en-US" sz="2000" dirty="0" smtClean="0"/>
              <a:t>(Boolean) </a:t>
            </a:r>
            <a:r>
              <a:rPr lang="en-US" sz="2000" dirty="0" smtClean="0"/>
              <a:t>values</a:t>
            </a:r>
          </a:p>
          <a:p>
            <a:pPr>
              <a:defRPr/>
            </a:pPr>
            <a:r>
              <a:rPr lang="en-US" sz="2000" dirty="0" smtClean="0"/>
              <a:t>Most bits are reserved for kernel mode functions</a:t>
            </a:r>
          </a:p>
          <a:p>
            <a:pPr>
              <a:defRPr/>
            </a:pPr>
            <a:r>
              <a:rPr lang="en-US" sz="2000" dirty="0" smtClean="0"/>
              <a:t>Assembly programmers are </a:t>
            </a:r>
            <a:r>
              <a:rPr lang="en-US" sz="2000" dirty="0" smtClean="0"/>
              <a:t>especially interested </a:t>
            </a:r>
            <a:r>
              <a:rPr lang="en-US" sz="2000" dirty="0" smtClean="0"/>
              <a:t>in 8 of these bits:</a:t>
            </a:r>
          </a:p>
          <a:p>
            <a:pPr lvl="1">
              <a:defRPr/>
            </a:pPr>
            <a:r>
              <a:rPr lang="en-US" sz="1800" i="1" dirty="0" smtClean="0">
                <a:solidFill>
                  <a:schemeClr val="accent2"/>
                </a:solidFill>
                <a:ea typeface="+mn-ea"/>
                <a:cs typeface="+mn-cs"/>
              </a:rPr>
              <a:t>Overflow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accent2"/>
                </a:solidFill>
                <a:ea typeface="+mn-ea"/>
                <a:cs typeface="+mn-cs"/>
              </a:rPr>
              <a:t>Direction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accent2"/>
                </a:solidFill>
                <a:ea typeface="+mn-ea"/>
                <a:cs typeface="+mn-cs"/>
              </a:rPr>
              <a:t>Interrupt disable</a:t>
            </a:r>
          </a:p>
          <a:p>
            <a:pPr lvl="1">
              <a:defRPr/>
            </a:pPr>
            <a:r>
              <a:rPr lang="en-US" sz="1800" i="1" dirty="0" smtClean="0">
                <a:solidFill>
                  <a:schemeClr val="accent2"/>
                </a:solidFill>
                <a:ea typeface="+mn-ea"/>
                <a:cs typeface="+mn-cs"/>
              </a:rPr>
              <a:t>Sign</a:t>
            </a:r>
          </a:p>
          <a:p>
            <a:pPr lvl="1">
              <a:defRPr/>
            </a:pPr>
            <a:r>
              <a:rPr lang="en-US" sz="1800" i="1" dirty="0" smtClean="0">
                <a:solidFill>
                  <a:schemeClr val="accent2"/>
                </a:solidFill>
                <a:ea typeface="+mn-ea"/>
                <a:cs typeface="+mn-cs"/>
              </a:rPr>
              <a:t>Zero 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accent2"/>
                </a:solidFill>
                <a:ea typeface="+mn-ea"/>
                <a:cs typeface="+mn-cs"/>
              </a:rPr>
              <a:t>Auxiliary carry</a:t>
            </a:r>
          </a:p>
          <a:p>
            <a:pPr lvl="1">
              <a:defRPr/>
            </a:pPr>
            <a:r>
              <a:rPr lang="en-US" sz="1800" dirty="0" smtClean="0">
                <a:solidFill>
                  <a:schemeClr val="accent2"/>
                </a:solidFill>
                <a:ea typeface="+mn-ea"/>
                <a:cs typeface="+mn-cs"/>
              </a:rPr>
              <a:t>Parity</a:t>
            </a:r>
          </a:p>
          <a:p>
            <a:pPr lvl="1">
              <a:defRPr/>
            </a:pPr>
            <a:r>
              <a:rPr lang="en-US" sz="1800" i="1" dirty="0" smtClean="0">
                <a:solidFill>
                  <a:schemeClr val="accent2"/>
                </a:solidFill>
                <a:ea typeface="+mn-ea"/>
                <a:cs typeface="+mn-cs"/>
              </a:rPr>
              <a:t>Carry flags </a:t>
            </a:r>
            <a:endParaRPr lang="en-US" sz="1800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EFLAGS Architecture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219200"/>
            <a:ext cx="7824788" cy="4535488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Purpose Register - EIP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EIP is a 32-bit register know as the instruction pointer register</a:t>
            </a:r>
          </a:p>
          <a:p>
            <a:r>
              <a:rPr lang="en-US" smtClean="0"/>
              <a:t>It contains the memory address of the next machine instruction to execute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Square721 BT"/>
        <a:ea typeface=""/>
        <a:cs typeface=""/>
      </a:majorFont>
      <a:minorFont>
        <a:latin typeface="Square721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19602</TotalTime>
  <Words>869</Words>
  <Application>Microsoft Office PowerPoint</Application>
  <PresentationFormat>Letter Paper (8.5x11 in)</PresentationFormat>
  <Paragraphs>125</Paragraphs>
  <Slides>32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blank</vt:lpstr>
      <vt:lpstr>CET 3510 Microcomputer Systems Tech.  Lecture 2</vt:lpstr>
      <vt:lpstr>The Intel 80x86 CPU Family</vt:lpstr>
      <vt:lpstr>Von Neumann Architecture</vt:lpstr>
      <vt:lpstr>CPU</vt:lpstr>
      <vt:lpstr>General purpose registers</vt:lpstr>
      <vt:lpstr>Intel CPU registers</vt:lpstr>
      <vt:lpstr>Special Purpose Register - EFLAGS</vt:lpstr>
      <vt:lpstr>EFLAGS Architecture</vt:lpstr>
      <vt:lpstr>Special Purpose Register - EIP</vt:lpstr>
      <vt:lpstr>The Memory Subsystem</vt:lpstr>
      <vt:lpstr>Memory Write Operation</vt:lpstr>
      <vt:lpstr>Memory Read Operation</vt:lpstr>
      <vt:lpstr>Memory Allocations</vt:lpstr>
      <vt:lpstr>Little Endian vs. Big Endian</vt:lpstr>
      <vt:lpstr>Little Endian vs. Big Endian</vt:lpstr>
      <vt:lpstr>Little Endian vs. Big Endian</vt:lpstr>
      <vt:lpstr>About Machine Instructions</vt:lpstr>
      <vt:lpstr>Legal MOV Instruction Operands</vt:lpstr>
      <vt:lpstr>HLA Syntax</vt:lpstr>
      <vt:lpstr>HLA Syntax – Boolean Expressions</vt:lpstr>
      <vt:lpstr>HLA Syntax – If Statement</vt:lpstr>
      <vt:lpstr>HLA Syntax – While Statement</vt:lpstr>
      <vt:lpstr>HLA Syntax – For Statement</vt:lpstr>
      <vt:lpstr>HLA Syntax – Repeat Statement</vt:lpstr>
      <vt:lpstr>HLA Syntax – Break Statement</vt:lpstr>
      <vt:lpstr>HLA Syntax – Forever Statement</vt:lpstr>
      <vt:lpstr>HLA Syntax – Try/Catch Statement</vt:lpstr>
      <vt:lpstr>HLA Standard Library</vt:lpstr>
      <vt:lpstr>HLA Standard Library</vt:lpstr>
      <vt:lpstr>HLA Standard Lib - stdio Module</vt:lpstr>
      <vt:lpstr>HLA Standard Library</vt:lpstr>
      <vt:lpstr>HLA Standard Library</vt:lpstr>
    </vt:vector>
  </TitlesOfParts>
  <Company>CityTech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Templete</dc:title>
  <dc:creator>Benito Mendoza</dc:creator>
  <cp:lastModifiedBy>JReyesAlamo</cp:lastModifiedBy>
  <cp:revision>608</cp:revision>
  <dcterms:created xsi:type="dcterms:W3CDTF">2008-08-27T22:57:45Z</dcterms:created>
  <dcterms:modified xsi:type="dcterms:W3CDTF">2013-09-09T20:40:16Z</dcterms:modified>
</cp:coreProperties>
</file>