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handoutMasterIdLst>
    <p:handoutMasterId r:id="rId43"/>
  </p:handoutMasterIdLst>
  <p:sldIdLst>
    <p:sldId id="256" r:id="rId2"/>
    <p:sldId id="258" r:id="rId3"/>
    <p:sldId id="382" r:id="rId4"/>
    <p:sldId id="259" r:id="rId5"/>
    <p:sldId id="260" r:id="rId6"/>
    <p:sldId id="261" r:id="rId7"/>
    <p:sldId id="386" r:id="rId8"/>
    <p:sldId id="262" r:id="rId9"/>
    <p:sldId id="387" r:id="rId10"/>
    <p:sldId id="388" r:id="rId11"/>
    <p:sldId id="391" r:id="rId12"/>
    <p:sldId id="392" r:id="rId13"/>
    <p:sldId id="264" r:id="rId14"/>
    <p:sldId id="265" r:id="rId15"/>
    <p:sldId id="394" r:id="rId16"/>
    <p:sldId id="395" r:id="rId17"/>
    <p:sldId id="266" r:id="rId18"/>
    <p:sldId id="397" r:id="rId19"/>
    <p:sldId id="398" r:id="rId20"/>
    <p:sldId id="399" r:id="rId21"/>
    <p:sldId id="267" r:id="rId22"/>
    <p:sldId id="280" r:id="rId23"/>
    <p:sldId id="427" r:id="rId24"/>
    <p:sldId id="428" r:id="rId25"/>
    <p:sldId id="281" r:id="rId26"/>
    <p:sldId id="429" r:id="rId27"/>
    <p:sldId id="282" r:id="rId28"/>
    <p:sldId id="449" r:id="rId29"/>
    <p:sldId id="450" r:id="rId30"/>
    <p:sldId id="283" r:id="rId31"/>
    <p:sldId id="284" r:id="rId32"/>
    <p:sldId id="286" r:id="rId33"/>
    <p:sldId id="287" r:id="rId34"/>
    <p:sldId id="288" r:id="rId35"/>
    <p:sldId id="289" r:id="rId36"/>
    <p:sldId id="435" r:id="rId37"/>
    <p:sldId id="290" r:id="rId38"/>
    <p:sldId id="436" r:id="rId39"/>
    <p:sldId id="437" r:id="rId40"/>
    <p:sldId id="438"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4660"/>
  </p:normalViewPr>
  <p:slideViewPr>
    <p:cSldViewPr>
      <p:cViewPr>
        <p:scale>
          <a:sx n="70" d="100"/>
          <a:sy n="70" d="100"/>
        </p:scale>
        <p:origin x="-108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47862A5-20BC-4574-886B-173F7C30F342}" type="datetimeFigureOut">
              <a:rPr lang="en-US"/>
              <a:pPr>
                <a:defRPr/>
              </a:pPr>
              <a:t>5/7/2012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21BA710-608E-4263-A93E-FEBB95974AC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4168013-B54A-4723-B42D-434DB3AE6195}" type="datetimeFigureOut">
              <a:rPr lang="en-US"/>
              <a:pPr>
                <a:defRPr/>
              </a:pPr>
              <a:t>5/7/2012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0120D56-EB4D-4FAF-AC7E-DD02B52BF7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Action Button: Forward or Next 10">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pPr>
              <a:defRPr/>
            </a:pPr>
            <a:fld id="{4653E7EA-AEA1-4904-89E0-0319F9A65D26}" type="datetime1">
              <a:rPr lang="en-US"/>
              <a:pPr>
                <a:defRPr/>
              </a:pPr>
              <a:t>5/7/2012</a:t>
            </a:fld>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extLst/>
          </a:lstStyle>
          <a:p>
            <a:pPr>
              <a:defRPr/>
            </a:pPr>
            <a:fld id="{DE8017C4-AA98-4FDC-B972-C6E4B03AD8BF}" type="slidenum">
              <a:rPr lang="en-US"/>
              <a:pPr>
                <a:defRPr/>
              </a:pPr>
              <a:t>‹#›</a:t>
            </a:fld>
            <a:endParaRPr lang="en-US"/>
          </a:p>
        </p:txBody>
      </p:sp>
      <p:sp>
        <p:nvSpPr>
          <p:cNvPr id="14" name="Footer Placeholder 18"/>
          <p:cNvSpPr>
            <a:spLocks noGrp="1"/>
          </p:cNvSpPr>
          <p:nvPr>
            <p:ph type="ftr" sz="quarter" idx="12"/>
          </p:nvPr>
        </p:nvSpPr>
        <p:spPr>
          <a:xfrm>
            <a:off x="2743200" y="6408738"/>
            <a:ext cx="3987800" cy="365125"/>
          </a:xfrm>
        </p:spPr>
        <p:txBody>
          <a:bodyPr/>
          <a:lstStyle>
            <a:lvl1pPr>
              <a:defRPr>
                <a:solidFill>
                  <a:schemeClr val="accent1">
                    <a:tint val="20000"/>
                  </a:schemeClr>
                </a:solidFill>
              </a:defRPr>
            </a:lvl1pPr>
            <a:extLst/>
          </a:lstStyle>
          <a:p>
            <a:pPr>
              <a:defRPr/>
            </a:pPr>
            <a:r>
              <a:rPr lang="en-US"/>
              <a:t>©1992-2012 by Pearson Education, Inc. All Rights 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808C2D1-A5DF-4F1C-9CC8-DFFECFF20332}" type="datetime1">
              <a:rPr lang="en-US"/>
              <a:pPr>
                <a:defRPr/>
              </a:pPr>
              <a:t>5/7/2012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63D2A3C6-FE6C-45F9-BC97-C48FAAF81E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5D39130-099A-4CC9-9A80-888DE49CF18E}" type="datetime1">
              <a:rPr lang="en-US"/>
              <a:pPr>
                <a:defRPr/>
              </a:pPr>
              <a:t>5/7/2012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9C0B3087-B77D-4142-80E7-96B54912235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D283918-0622-4604-9664-BF7DF96F93CF}" type="datetime1">
              <a:rPr lang="en-US"/>
              <a:pPr>
                <a:defRPr/>
              </a:pPr>
              <a:t>5/7/2012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91B7DCAB-5D71-4E4F-9A89-FD243A8314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Action Button: Forward or Next 4">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smtClean="0"/>
            </a:lvl1pPr>
            <a:extLst/>
          </a:lstStyle>
          <a:p>
            <a:pPr>
              <a:defRPr/>
            </a:pPr>
            <a:fld id="{F6954578-7630-4AF1-BC68-D98E136F7AC3}" type="datetime1">
              <a:rPr lang="en-US"/>
              <a:pPr>
                <a:defRPr/>
              </a:pPr>
              <a:t>5/7/2012</a:t>
            </a:fld>
            <a:endParaRPr lang="en-US"/>
          </a:p>
        </p:txBody>
      </p:sp>
      <p:sp>
        <p:nvSpPr>
          <p:cNvPr id="8" name="Footer Placeholder 4"/>
          <p:cNvSpPr>
            <a:spLocks noGrp="1"/>
          </p:cNvSpPr>
          <p:nvPr>
            <p:ph type="ftr" sz="quarter" idx="11"/>
          </p:nvPr>
        </p:nvSpPr>
        <p:spPr>
          <a:xfrm>
            <a:off x="4114800" y="6408738"/>
            <a:ext cx="2616200" cy="365125"/>
          </a:xfrm>
        </p:spPr>
        <p:txBody>
          <a:bodyPr/>
          <a:lstStyle>
            <a:lvl1pPr>
              <a:defRPr/>
            </a:lvl1pPr>
            <a:extLst/>
          </a:lstStyle>
          <a:p>
            <a:pPr>
              <a:defRPr/>
            </a:pPr>
            <a:r>
              <a:rPr lang="en-US"/>
              <a:t>©1992-2012 by Pearson Education, Inc. All Rights Reserved.</a:t>
            </a:r>
          </a:p>
        </p:txBody>
      </p:sp>
      <p:sp>
        <p:nvSpPr>
          <p:cNvPr id="9" name="Slide Number Placeholder 5"/>
          <p:cNvSpPr>
            <a:spLocks noGrp="1"/>
          </p:cNvSpPr>
          <p:nvPr>
            <p:ph type="sldNum" sz="quarter" idx="12"/>
          </p:nvPr>
        </p:nvSpPr>
        <p:spPr/>
        <p:txBody>
          <a:bodyPr/>
          <a:lstStyle>
            <a:lvl1pPr>
              <a:defRPr/>
            </a:lvl1pPr>
            <a:extLst/>
          </a:lstStyle>
          <a:p>
            <a:pPr>
              <a:defRPr/>
            </a:pPr>
            <a:fld id="{1DAD3149-4EEC-49F5-826E-AF396CF6E9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extLst/>
          </a:lstStyle>
          <a:p>
            <a:pPr>
              <a:defRPr/>
            </a:pPr>
            <a:fld id="{CBD2CA6C-12C3-4580-B343-D01F88A2A3D6}" type="datetime1">
              <a:rPr lang="en-US"/>
              <a:pPr>
                <a:defRPr/>
              </a:pPr>
              <a:t>5/7/2012</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©1992-2012 by Pearson Education, Inc. All Rights Reserved.</a:t>
            </a:r>
          </a:p>
        </p:txBody>
      </p:sp>
      <p:sp>
        <p:nvSpPr>
          <p:cNvPr id="8" name="Slide Number Placeholder 5"/>
          <p:cNvSpPr>
            <a:spLocks noGrp="1"/>
          </p:cNvSpPr>
          <p:nvPr>
            <p:ph type="sldNum" sz="quarter" idx="12"/>
          </p:nvPr>
        </p:nvSpPr>
        <p:spPr/>
        <p:txBody>
          <a:bodyPr/>
          <a:lstStyle>
            <a:lvl1pPr>
              <a:defRPr/>
            </a:lvl1pPr>
            <a:extLst/>
          </a:lstStyle>
          <a:p>
            <a:pPr>
              <a:defRPr/>
            </a:pPr>
            <a:fld id="{FEB1FEEA-0768-400F-AB59-F583D3A8CDD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extLst/>
          </a:lstStyle>
          <a:p>
            <a:pPr>
              <a:defRPr/>
            </a:pPr>
            <a:fld id="{75ED76A2-A7B5-4ACF-8644-8772369B12FC}" type="datetime1">
              <a:rPr lang="en-US"/>
              <a:pPr>
                <a:defRPr/>
              </a:pPr>
              <a:t>5/7/2012</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©1992-2012 by Pearson Education, Inc. All Rights Reserved.</a:t>
            </a:r>
          </a:p>
        </p:txBody>
      </p:sp>
      <p:sp>
        <p:nvSpPr>
          <p:cNvPr id="7" name="Slide Number Placeholder 6"/>
          <p:cNvSpPr>
            <a:spLocks noGrp="1"/>
          </p:cNvSpPr>
          <p:nvPr>
            <p:ph type="sldNum" sz="quarter" idx="12"/>
          </p:nvPr>
        </p:nvSpPr>
        <p:spPr/>
        <p:txBody>
          <a:bodyPr/>
          <a:lstStyle>
            <a:lvl1pPr>
              <a:defRPr/>
            </a:lvl1pPr>
            <a:extLst/>
          </a:lstStyle>
          <a:p>
            <a:pPr>
              <a:defRPr/>
            </a:pPr>
            <a:fld id="{475EEB81-BD73-42E4-86AB-868322EA6F6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extLst/>
          </a:lstStyle>
          <a:p>
            <a:pPr>
              <a:defRPr/>
            </a:pPr>
            <a:fld id="{36B867FF-45EC-40E8-B9DF-63B0C093669A}" type="datetime1">
              <a:rPr lang="en-US"/>
              <a:pPr>
                <a:defRPr/>
              </a:pPr>
              <a:t>5/7/2012</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©1992-2012 by Pearson Education, Inc. All Rights Reserved.</a:t>
            </a:r>
          </a:p>
        </p:txBody>
      </p:sp>
      <p:sp>
        <p:nvSpPr>
          <p:cNvPr id="9" name="Slide Number Placeholder 8"/>
          <p:cNvSpPr>
            <a:spLocks noGrp="1"/>
          </p:cNvSpPr>
          <p:nvPr>
            <p:ph type="sldNum" sz="quarter" idx="12"/>
          </p:nvPr>
        </p:nvSpPr>
        <p:spPr/>
        <p:txBody>
          <a:bodyPr/>
          <a:lstStyle>
            <a:lvl1pPr>
              <a:defRPr/>
            </a:lvl1pPr>
            <a:extLst/>
          </a:lstStyle>
          <a:p>
            <a:pPr>
              <a:defRPr/>
            </a:pPr>
            <a:fld id="{5CB718C0-E517-430E-B81E-6EE9B9166AF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extLst/>
          </a:lstStyle>
          <a:p>
            <a:pPr>
              <a:defRPr/>
            </a:pPr>
            <a:fld id="{479CB0F7-B79E-483F-A1F6-861264E66E35}" type="datetime1">
              <a:rPr lang="en-US"/>
              <a:pPr>
                <a:defRPr/>
              </a:pPr>
              <a:t>5/7/2012</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©1992-2012 by Pearson Education, Inc. All Rights Reserved.</a:t>
            </a:r>
          </a:p>
        </p:txBody>
      </p:sp>
      <p:sp>
        <p:nvSpPr>
          <p:cNvPr id="5" name="Slide Number Placeholder 4"/>
          <p:cNvSpPr>
            <a:spLocks noGrp="1"/>
          </p:cNvSpPr>
          <p:nvPr>
            <p:ph type="sldNum" sz="quarter" idx="12"/>
          </p:nvPr>
        </p:nvSpPr>
        <p:spPr/>
        <p:txBody>
          <a:bodyPr/>
          <a:lstStyle>
            <a:lvl1pPr>
              <a:defRPr/>
            </a:lvl1pPr>
            <a:extLst/>
          </a:lstStyle>
          <a:p>
            <a:pPr>
              <a:defRPr/>
            </a:pPr>
            <a:fld id="{BB883A07-97D5-4A8F-9021-5B67D49ABB1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75908B5-BE66-4CA1-BE15-72977CC785A8}" type="datetime1">
              <a:rPr lang="en-US"/>
              <a:pPr>
                <a:defRPr/>
              </a:pPr>
              <a:t>5/7/2012</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4" name="Slide Number Placeholder 17"/>
          <p:cNvSpPr>
            <a:spLocks noGrp="1"/>
          </p:cNvSpPr>
          <p:nvPr>
            <p:ph type="sldNum" sz="quarter" idx="12"/>
          </p:nvPr>
        </p:nvSpPr>
        <p:spPr/>
        <p:txBody>
          <a:bodyPr/>
          <a:lstStyle>
            <a:lvl1pPr>
              <a:defRPr/>
            </a:lvl1pPr>
          </a:lstStyle>
          <a:p>
            <a:pPr>
              <a:defRPr/>
            </a:pPr>
            <a:fld id="{BDFE9FAA-6DF2-44E4-86DD-A78C39FA37C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extLst/>
          </a:lstStyle>
          <a:p>
            <a:pPr>
              <a:defRPr/>
            </a:pPr>
            <a:fld id="{9F5F701D-A115-4A1A-852A-25DCAB7DD4C2}" type="datetime1">
              <a:rPr lang="en-US"/>
              <a:pPr>
                <a:defRPr/>
              </a:pPr>
              <a:t>5/7/2012</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©1992-2012 by Pearson Education, Inc. All Rights Reserved.</a:t>
            </a:r>
          </a:p>
        </p:txBody>
      </p:sp>
      <p:sp>
        <p:nvSpPr>
          <p:cNvPr id="7" name="Slide Number Placeholder 6"/>
          <p:cNvSpPr>
            <a:spLocks noGrp="1"/>
          </p:cNvSpPr>
          <p:nvPr>
            <p:ph type="sldNum" sz="quarter" idx="12"/>
          </p:nvPr>
        </p:nvSpPr>
        <p:spPr/>
        <p:txBody>
          <a:bodyPr/>
          <a:lstStyle>
            <a:lvl1pPr>
              <a:defRPr/>
            </a:lvl1pPr>
            <a:extLst/>
          </a:lstStyle>
          <a:p>
            <a:pPr>
              <a:defRPr/>
            </a:pPr>
            <a:fld id="{EB934841-6CBE-4A63-B55F-25995553521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DC68A707-BA56-4094-85E2-0825652CB6CD}" type="datetime1">
              <a:rPr lang="en-US"/>
              <a:pPr>
                <a:defRPr/>
              </a:pPr>
              <a:t>5/7/2012</a:t>
            </a:fld>
            <a:endParaRPr lang="en-US"/>
          </a:p>
        </p:txBody>
      </p:sp>
      <p:sp>
        <p:nvSpPr>
          <p:cNvPr id="12" name="Footer Placeholder 5"/>
          <p:cNvSpPr>
            <a:spLocks noGrp="1"/>
          </p:cNvSpPr>
          <p:nvPr>
            <p:ph type="ftr" sz="quarter" idx="11"/>
          </p:nvPr>
        </p:nvSpPr>
        <p:spPr>
          <a:xfrm>
            <a:off x="4379913" y="6408738"/>
            <a:ext cx="2351087" cy="365125"/>
          </a:xfrm>
        </p:spPr>
        <p:txBody>
          <a:bodyPr/>
          <a:lstStyle>
            <a:lvl1pPr>
              <a:defRPr>
                <a:solidFill>
                  <a:schemeClr val="tx1"/>
                </a:solidFill>
              </a:defRPr>
            </a:lvl1pPr>
            <a:extLst/>
          </a:lstStyle>
          <a:p>
            <a:pPr>
              <a:defRPr/>
            </a:pPr>
            <a:r>
              <a:rPr lang="en-US"/>
              <a:t>©1992-2012 by Pearson Education, Inc. All Rights Reserved.</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758620B-7C24-407A-B97B-97B3F13B934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59766785-C348-44F1-8875-79FC584CB269}" type="datetime1">
              <a:rPr lang="en-US"/>
              <a:pPr>
                <a:defRPr/>
              </a:pPr>
              <a:t>5/7/2012</a:t>
            </a:fld>
            <a:endParaRPr lang="en-US"/>
          </a:p>
        </p:txBody>
      </p:sp>
      <p:sp>
        <p:nvSpPr>
          <p:cNvPr id="22" name="Footer Placeholder 21"/>
          <p:cNvSpPr>
            <a:spLocks noGrp="1"/>
          </p:cNvSpPr>
          <p:nvPr>
            <p:ph type="ftr" sz="quarter" idx="3"/>
          </p:nvPr>
        </p:nvSpPr>
        <p:spPr>
          <a:xfrm>
            <a:off x="3962400" y="6408738"/>
            <a:ext cx="2768600"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r>
              <a:rPr lang="en-US"/>
              <a:t>©1992-2012 by Pearson Education, Inc. All Rights Reserved.</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C6548FD0-C653-4DD3-9126-431593AF7054}" type="slidenum">
              <a:rPr lang="en-US"/>
              <a:pPr>
                <a:defRPr/>
              </a:pPr>
              <a:t>‹#›</a:t>
            </a:fld>
            <a:endParaRPr lang="en-US"/>
          </a:p>
        </p:txBody>
      </p:sp>
      <p:sp>
        <p:nvSpPr>
          <p:cNvPr id="11" name="Action Button: Back or Previous 10">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6" name="Action Button: Forward or Next 15">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22" r:id="rId7"/>
    <p:sldLayoutId id="2147483732" r:id="rId8"/>
    <p:sldLayoutId id="2147483733" r:id="rId9"/>
    <p:sldLayoutId id="2147483723" r:id="rId10"/>
    <p:sldLayoutId id="2147483724" r:id="rId11"/>
    <p:sldLayoutId id="2147483725" r:id="rId12"/>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defRPr sz="1900" kern="1200">
          <a:solidFill>
            <a:schemeClr val="tx1"/>
          </a:solidFill>
          <a:latin typeface="+mn-lt"/>
          <a:ea typeface="+mn-ea"/>
          <a:cs typeface="+mn-cs"/>
        </a:defRPr>
      </a:lvl4pPr>
      <a:lvl5pPr marL="1143000" indent="-228600" algn="l" rtl="0" eaLnBrk="0" fontAlgn="base" hangingPunct="0">
        <a:spcBef>
          <a:spcPts val="350"/>
        </a:spcBef>
        <a:spcAft>
          <a:spcPct val="0"/>
        </a:spcAft>
        <a:buClr>
          <a:schemeClr val="accent2"/>
        </a:buCl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solidFill>
                  <a:srgbClr val="3380E6"/>
                </a:solidFill>
                <a:latin typeface="Goudy Sans Medium"/>
              </a:rPr>
              <a:t>Chapter 8</a:t>
            </a:r>
            <a:br>
              <a:rPr lang="en-US" dirty="0" smtClean="0">
                <a:solidFill>
                  <a:srgbClr val="3380E6"/>
                </a:solidFill>
                <a:latin typeface="Goudy Sans Medium"/>
              </a:rPr>
            </a:br>
            <a:r>
              <a:rPr lang="en-US" dirty="0" smtClean="0">
                <a:solidFill>
                  <a:srgbClr val="3380E6"/>
                </a:solidFill>
                <a:latin typeface="Goudy Sans Medium"/>
              </a:rPr>
              <a:t>Pointers</a:t>
            </a:r>
          </a:p>
        </p:txBody>
      </p:sp>
      <p:sp>
        <p:nvSpPr>
          <p:cNvPr id="10243" name="Subtitle 3"/>
          <p:cNvSpPr>
            <a:spLocks noGrp="1"/>
          </p:cNvSpPr>
          <p:nvPr>
            <p:ph type="subTitle" idx="1"/>
          </p:nvPr>
        </p:nvSpPr>
        <p:spPr>
          <a:xfrm>
            <a:off x="685800" y="3611563"/>
            <a:ext cx="7772400" cy="1200150"/>
          </a:xfrm>
        </p:spPr>
        <p:txBody>
          <a:bodyPr/>
          <a:lstStyle/>
          <a:p>
            <a:pPr marR="0" eaLnBrk="1" hangingPunct="1"/>
            <a:r>
              <a:rPr lang="en-US" smtClean="0"/>
              <a:t>C++ How to Program, 8/e</a:t>
            </a:r>
          </a:p>
        </p:txBody>
      </p:sp>
      <p:sp>
        <p:nvSpPr>
          <p:cNvPr id="5" name="Footer Placeholder 4"/>
          <p:cNvSpPr>
            <a:spLocks noGrp="1"/>
          </p:cNvSpPr>
          <p:nvPr>
            <p:ph type="ftr" sz="quarter" idx="12"/>
          </p:nvPr>
        </p:nvSpPr>
        <p:spPr/>
        <p:txBody>
          <a:bodyPr/>
          <a:lstStyle/>
          <a:p>
            <a:pPr>
              <a:defRPr/>
            </a:pPr>
            <a:r>
              <a:rPr lang="en-US"/>
              <a:t>©1992-2012 by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ch08imageslides_Page_11.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pic>
        <p:nvPicPr>
          <p:cNvPr id="1026" name="Picture 2"/>
          <p:cNvPicPr>
            <a:picLocks noChangeAspect="1" noChangeArrowheads="1"/>
          </p:cNvPicPr>
          <p:nvPr/>
        </p:nvPicPr>
        <p:blipFill>
          <a:blip r:embed="rId3" cstate="print"/>
          <a:srcRect/>
          <a:stretch>
            <a:fillRect/>
          </a:stretch>
        </p:blipFill>
        <p:spPr bwMode="auto">
          <a:xfrm>
            <a:off x="381000" y="2514599"/>
            <a:ext cx="6934200" cy="155304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04800" y="4114800"/>
            <a:ext cx="6988432" cy="1524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ch08imageslides_Page_14.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ch08imageslides_Page_15.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24B5A1"/>
                </a:solidFill>
                <a:latin typeface="Arial"/>
              </a:rPr>
              <a:t>8.4  </a:t>
            </a:r>
            <a:r>
              <a:rPr lang="en-US" smtClean="0">
                <a:solidFill>
                  <a:srgbClr val="3380E6"/>
                </a:solidFill>
                <a:latin typeface="Arial"/>
              </a:rPr>
              <a:t>Pass-by-Reference with Pointers</a:t>
            </a:r>
          </a:p>
        </p:txBody>
      </p:sp>
      <p:sp>
        <p:nvSpPr>
          <p:cNvPr id="32771" name="Text Placeholder 2"/>
          <p:cNvSpPr>
            <a:spLocks noGrp="1"/>
          </p:cNvSpPr>
          <p:nvPr>
            <p:ph type="body" idx="1"/>
          </p:nvPr>
        </p:nvSpPr>
        <p:spPr>
          <a:xfrm>
            <a:off x="457200" y="1143000"/>
            <a:ext cx="8229600" cy="4525962"/>
          </a:xfrm>
        </p:spPr>
        <p:txBody>
          <a:bodyPr/>
          <a:lstStyle/>
          <a:p>
            <a:pPr eaLnBrk="1" hangingPunct="1"/>
            <a:r>
              <a:rPr lang="en-US" sz="2500" dirty="0" smtClean="0">
                <a:solidFill>
                  <a:srgbClr val="000000"/>
                </a:solidFill>
                <a:latin typeface="Times New Roman" pitchFamily="18" charset="0"/>
              </a:rPr>
              <a:t>There are three ways in C++ to pass arguments to a function—pass-by-value, </a:t>
            </a:r>
            <a:r>
              <a:rPr lang="en-US" sz="2500" dirty="0" smtClean="0">
                <a:solidFill>
                  <a:srgbClr val="0000FF"/>
                </a:solidFill>
                <a:latin typeface="Times New Roman" pitchFamily="18" charset="0"/>
              </a:rPr>
              <a:t>pass-by-reference with reference arguments</a:t>
            </a:r>
            <a:r>
              <a:rPr lang="en-US" sz="2500" dirty="0" smtClean="0">
                <a:solidFill>
                  <a:srgbClr val="000000"/>
                </a:solidFill>
                <a:latin typeface="Times New Roman" pitchFamily="18" charset="0"/>
              </a:rPr>
              <a:t> and </a:t>
            </a:r>
            <a:r>
              <a:rPr lang="en-US" sz="2500" dirty="0" smtClean="0">
                <a:solidFill>
                  <a:srgbClr val="0000FF"/>
                </a:solidFill>
                <a:latin typeface="Times New Roman" pitchFamily="18" charset="0"/>
              </a:rPr>
              <a:t>pass-by-reference with pointer arguments</a:t>
            </a:r>
            <a:r>
              <a:rPr lang="en-US" sz="2500" dirty="0" smtClean="0">
                <a:solidFill>
                  <a:srgbClr val="000000"/>
                </a:solidFill>
                <a:latin typeface="Times New Roman" pitchFamily="18" charset="0"/>
              </a:rPr>
              <a:t>.</a:t>
            </a:r>
          </a:p>
          <a:p>
            <a:pPr eaLnBrk="1" hangingPunct="1"/>
            <a:r>
              <a:rPr lang="en-US" sz="2500" dirty="0" smtClean="0">
                <a:solidFill>
                  <a:srgbClr val="000000"/>
                </a:solidFill>
                <a:latin typeface="Times New Roman" pitchFamily="18" charset="0"/>
              </a:rPr>
              <a:t>In this section, we explain pass-by-reference with pointer arguments.</a:t>
            </a:r>
          </a:p>
          <a:p>
            <a:pPr eaLnBrk="1" hangingPunct="1"/>
            <a:r>
              <a:rPr lang="en-US" sz="2500" dirty="0" smtClean="0">
                <a:solidFill>
                  <a:srgbClr val="000000"/>
                </a:solidFill>
                <a:latin typeface="Times New Roman" pitchFamily="18" charset="0"/>
              </a:rPr>
              <a:t>Pointers, like references, can be used to modify one or more variables in the caller or to pass pointers to large data objects to avoid the overhead of passing the objects by value.</a:t>
            </a:r>
          </a:p>
          <a:p>
            <a:pPr eaLnBrk="1" hangingPunct="1"/>
            <a:r>
              <a:rPr lang="en-US" sz="2500" dirty="0" smtClean="0">
                <a:solidFill>
                  <a:srgbClr val="000000"/>
                </a:solidFill>
                <a:latin typeface="Times New Roman" pitchFamily="18" charset="0"/>
              </a:rPr>
              <a:t>In C++, you can use pointers and the indirection operator (</a:t>
            </a:r>
            <a:r>
              <a:rPr lang="en-US" sz="2500" dirty="0" smtClean="0">
                <a:solidFill>
                  <a:srgbClr val="000000"/>
                </a:solidFill>
                <a:latin typeface="Lucida Console" pitchFamily="49" charset="0"/>
              </a:rPr>
              <a:t>*</a:t>
            </a:r>
            <a:r>
              <a:rPr lang="en-US" sz="2500" dirty="0" smtClean="0">
                <a:solidFill>
                  <a:srgbClr val="000000"/>
                </a:solidFill>
                <a:latin typeface="Times New Roman" pitchFamily="18" charset="0"/>
              </a:rPr>
              <a:t>) to accomplish pass-by-reference.</a:t>
            </a:r>
          </a:p>
          <a:p>
            <a:pPr marL="603250" lvl="2" indent="-255588" eaLnBrk="1" hangingPunct="1">
              <a:spcBef>
                <a:spcPts val="400"/>
              </a:spcBef>
              <a:buSzPct val="68000"/>
              <a:buFont typeface="Wingdings 3" pitchFamily="18" charset="2"/>
              <a:buChar char=""/>
            </a:pPr>
            <a:r>
              <a:rPr lang="en-US" sz="1900" dirty="0" smtClean="0">
                <a:solidFill>
                  <a:srgbClr val="000000"/>
                </a:solidFill>
                <a:latin typeface="Times New Roman" pitchFamily="18" charset="0"/>
              </a:rPr>
              <a:t>This is how is done in C-language as it </a:t>
            </a:r>
            <a:r>
              <a:rPr lang="en-US" sz="1900" b="1" dirty="0" smtClean="0">
                <a:solidFill>
                  <a:srgbClr val="000000"/>
                </a:solidFill>
                <a:latin typeface="Times New Roman" pitchFamily="18" charset="0"/>
              </a:rPr>
              <a:t>only</a:t>
            </a:r>
            <a:r>
              <a:rPr lang="en-US" sz="1900" dirty="0" smtClean="0">
                <a:solidFill>
                  <a:srgbClr val="000000"/>
                </a:solidFill>
                <a:latin typeface="Times New Roman" pitchFamily="18" charset="0"/>
              </a:rPr>
              <a:t> supports pass-by-value, but this way you can accomplish similar results.</a:t>
            </a:r>
          </a:p>
          <a:p>
            <a:pPr eaLnBrk="1" hangingPunct="1"/>
            <a:endParaRPr lang="en-US" sz="2500" dirty="0" smtClean="0">
              <a:solidFill>
                <a:srgbClr val="000000"/>
              </a:solidFill>
              <a:latin typeface="Times New Roman" pitchFamily="18" charset="0"/>
            </a:endParaRPr>
          </a:p>
        </p:txBody>
      </p:sp>
      <p:sp>
        <p:nvSpPr>
          <p:cNvPr id="3379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8.4  </a:t>
            </a:r>
            <a:r>
              <a:rPr lang="en-US" smtClean="0">
                <a:solidFill>
                  <a:srgbClr val="3380E6"/>
                </a:solidFill>
                <a:latin typeface="Arial"/>
              </a:rPr>
              <a:t>Pass-by-Reference with Pointers (cont.)</a:t>
            </a:r>
          </a:p>
        </p:txBody>
      </p:sp>
      <p:sp>
        <p:nvSpPr>
          <p:cNvPr id="33795"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When calling a function with an argument that should be modified, the address of the argument is passed.</a:t>
            </a:r>
          </a:p>
          <a:p>
            <a:pPr eaLnBrk="1" hangingPunct="1"/>
            <a:r>
              <a:rPr lang="en-US" dirty="0" smtClean="0">
                <a:solidFill>
                  <a:srgbClr val="000000"/>
                </a:solidFill>
                <a:latin typeface="Times New Roman" pitchFamily="18" charset="0"/>
              </a:rPr>
              <a:t>When the address of a variable is passed to a function, the indirection operator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can be used in the function to form a synonym for the name of the variable this in turn can be used to modify the variable’s value at that location in the caller’s memory.</a:t>
            </a:r>
          </a:p>
          <a:p>
            <a:pPr eaLnBrk="1" hangingPunct="1"/>
            <a:r>
              <a:rPr lang="en-US" dirty="0" smtClean="0">
                <a:solidFill>
                  <a:srgbClr val="000000"/>
                </a:solidFill>
                <a:latin typeface="Times New Roman" pitchFamily="18" charset="0"/>
              </a:rPr>
              <a:t>Figure 8.6 and Fig. 8.7 present two versions of a function that cubes an integer—</a:t>
            </a:r>
            <a:r>
              <a:rPr lang="en-US" dirty="0" err="1" smtClean="0">
                <a:solidFill>
                  <a:srgbClr val="000000"/>
                </a:solidFill>
                <a:latin typeface="Lucida Console" pitchFamily="49" charset="0"/>
              </a:rPr>
              <a:t>cubeByValue</a:t>
            </a:r>
            <a:r>
              <a:rPr lang="en-US" dirty="0" smtClean="0">
                <a:solidFill>
                  <a:srgbClr val="000000"/>
                </a:solidFill>
                <a:latin typeface="Times New Roman" pitchFamily="18" charset="0"/>
              </a:rPr>
              <a:t> and </a:t>
            </a:r>
            <a:r>
              <a:rPr lang="en-US" dirty="0" err="1" smtClean="0">
                <a:solidFill>
                  <a:srgbClr val="000000"/>
                </a:solidFill>
                <a:latin typeface="Lucida Console" pitchFamily="49" charset="0"/>
              </a:rPr>
              <a:t>cubeByReference</a:t>
            </a:r>
            <a:r>
              <a:rPr lang="en-US" dirty="0" smtClean="0">
                <a:solidFill>
                  <a:srgbClr val="000000"/>
                </a:solidFill>
                <a:latin typeface="Times New Roman" pitchFamily="18" charset="0"/>
              </a:rPr>
              <a:t>.</a:t>
            </a:r>
          </a:p>
        </p:txBody>
      </p:sp>
      <p:sp>
        <p:nvSpPr>
          <p:cNvPr id="3482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ch08imageslides_Page_17.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ch08imageslides_Page_18.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8.4  </a:t>
            </a:r>
            <a:r>
              <a:rPr lang="en-US" smtClean="0">
                <a:solidFill>
                  <a:srgbClr val="3380E6"/>
                </a:solidFill>
                <a:latin typeface="Arial"/>
              </a:rPr>
              <a:t>Pass-by-Reference with Pointers (cont.)</a:t>
            </a:r>
          </a:p>
        </p:txBody>
      </p:sp>
      <p:sp>
        <p:nvSpPr>
          <p:cNvPr id="36867"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Figure 8.7 passes the variable </a:t>
            </a:r>
            <a:r>
              <a:rPr lang="en-US" dirty="0" smtClean="0">
                <a:solidFill>
                  <a:srgbClr val="000000"/>
                </a:solidFill>
                <a:latin typeface="Lucida Console" pitchFamily="49" charset="0"/>
              </a:rPr>
              <a:t>number</a:t>
            </a:r>
            <a:r>
              <a:rPr lang="en-US" dirty="0" smtClean="0">
                <a:solidFill>
                  <a:srgbClr val="000000"/>
                </a:solidFill>
                <a:latin typeface="Times New Roman" pitchFamily="18" charset="0"/>
              </a:rPr>
              <a:t> to function </a:t>
            </a:r>
            <a:r>
              <a:rPr lang="en-US" dirty="0" err="1" smtClean="0">
                <a:solidFill>
                  <a:srgbClr val="000000"/>
                </a:solidFill>
                <a:latin typeface="Lucida Console" pitchFamily="49" charset="0"/>
              </a:rPr>
              <a:t>cubeByReference</a:t>
            </a:r>
            <a:r>
              <a:rPr lang="en-US" dirty="0" smtClean="0">
                <a:solidFill>
                  <a:srgbClr val="000000"/>
                </a:solidFill>
                <a:latin typeface="Times New Roman" pitchFamily="18" charset="0"/>
              </a:rPr>
              <a:t> using pass-by-reference with a pointer argument—the address of </a:t>
            </a:r>
            <a:r>
              <a:rPr lang="en-US" dirty="0" smtClean="0">
                <a:solidFill>
                  <a:srgbClr val="000000"/>
                </a:solidFill>
                <a:latin typeface="Lucida Console" pitchFamily="49" charset="0"/>
              </a:rPr>
              <a:t>number</a:t>
            </a:r>
            <a:r>
              <a:rPr lang="en-US" dirty="0" smtClean="0">
                <a:solidFill>
                  <a:srgbClr val="000000"/>
                </a:solidFill>
                <a:latin typeface="Times New Roman" pitchFamily="18" charset="0"/>
              </a:rPr>
              <a:t> is passed to the function.</a:t>
            </a:r>
          </a:p>
          <a:p>
            <a:pPr eaLnBrk="1" hangingPunct="1"/>
            <a:r>
              <a:rPr lang="en-US" dirty="0" smtClean="0">
                <a:solidFill>
                  <a:srgbClr val="000000"/>
                </a:solidFill>
                <a:latin typeface="Times New Roman" pitchFamily="18" charset="0"/>
              </a:rPr>
              <a:t>The function dereferences the pointer and cubes the value to which </a:t>
            </a:r>
            <a:r>
              <a:rPr lang="en-US" dirty="0" err="1" smtClean="0">
                <a:solidFill>
                  <a:srgbClr val="000000"/>
                </a:solidFill>
                <a:latin typeface="Lucida Console" pitchFamily="49" charset="0"/>
              </a:rPr>
              <a:t>nPtr</a:t>
            </a:r>
            <a:r>
              <a:rPr lang="en-US" dirty="0" smtClean="0">
                <a:solidFill>
                  <a:srgbClr val="000000"/>
                </a:solidFill>
                <a:latin typeface="Times New Roman" pitchFamily="18" charset="0"/>
              </a:rPr>
              <a:t> points.</a:t>
            </a:r>
          </a:p>
          <a:p>
            <a:pPr lvl="1" eaLnBrk="1" hangingPunct="1"/>
            <a:r>
              <a:rPr lang="en-US" dirty="0" smtClean="0">
                <a:solidFill>
                  <a:srgbClr val="000000"/>
                </a:solidFill>
                <a:latin typeface="Times New Roman" pitchFamily="18" charset="0"/>
              </a:rPr>
              <a:t>This directly changes the value of </a:t>
            </a:r>
            <a:r>
              <a:rPr lang="en-US" dirty="0" smtClean="0">
                <a:solidFill>
                  <a:srgbClr val="000000"/>
                </a:solidFill>
                <a:latin typeface="Lucida Console" pitchFamily="49" charset="0"/>
              </a:rPr>
              <a:t>number</a:t>
            </a:r>
            <a:r>
              <a:rPr lang="en-US" dirty="0" smtClean="0">
                <a:solidFill>
                  <a:srgbClr val="000000"/>
                </a:solidFill>
                <a:latin typeface="Times New Roman" pitchFamily="18" charset="0"/>
              </a:rPr>
              <a:t> in </a:t>
            </a:r>
            <a:r>
              <a:rPr lang="en-US" dirty="0" smtClean="0">
                <a:solidFill>
                  <a:srgbClr val="000000"/>
                </a:solidFill>
                <a:latin typeface="Lucida Console" pitchFamily="49" charset="0"/>
              </a:rPr>
              <a:t>main</a:t>
            </a:r>
            <a:r>
              <a:rPr lang="en-US" dirty="0" smtClean="0">
                <a:solidFill>
                  <a:srgbClr val="000000"/>
                </a:solidFill>
                <a:latin typeface="Times New Roman" pitchFamily="18" charset="0"/>
              </a:rPr>
              <a:t>.</a:t>
            </a:r>
          </a:p>
          <a:p>
            <a:pPr eaLnBrk="1" hangingPunct="1"/>
            <a:r>
              <a:rPr lang="en-US" dirty="0" smtClean="0">
                <a:solidFill>
                  <a:srgbClr val="000000"/>
                </a:solidFill>
                <a:latin typeface="Times New Roman" pitchFamily="18" charset="0"/>
              </a:rPr>
              <a:t>Figures 8.8–8.9 analyze graphically the execution of the programs in Fig. 8.6 and Fig. 8.7, respectively.</a:t>
            </a:r>
          </a:p>
        </p:txBody>
      </p:sp>
      <p:sp>
        <p:nvSpPr>
          <p:cNvPr id="3789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ch08imageslides_Page_20.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ch08imageslides_Page_21.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8.2  </a:t>
            </a:r>
            <a:r>
              <a:rPr lang="en-US" smtClean="0">
                <a:solidFill>
                  <a:srgbClr val="3380E6"/>
                </a:solidFill>
                <a:latin typeface="Arial"/>
              </a:rPr>
              <a:t>Pointer Variable Declarations and Initialization</a:t>
            </a:r>
          </a:p>
        </p:txBody>
      </p:sp>
      <p:sp>
        <p:nvSpPr>
          <p:cNvPr id="14339" name="Text Placeholder 2"/>
          <p:cNvSpPr>
            <a:spLocks noGrp="1"/>
          </p:cNvSpPr>
          <p:nvPr>
            <p:ph type="body" idx="1"/>
          </p:nvPr>
        </p:nvSpPr>
        <p:spPr/>
        <p:txBody>
          <a:bodyPr/>
          <a:lstStyle/>
          <a:p>
            <a:pPr eaLnBrk="1" hangingPunct="1"/>
            <a:r>
              <a:rPr lang="en-US" smtClean="0">
                <a:solidFill>
                  <a:srgbClr val="000000"/>
                </a:solidFill>
                <a:latin typeface="Times New Roman" pitchFamily="18" charset="0"/>
              </a:rPr>
              <a:t>A pointer contains the memory address of a variable that, in turn, contains a specific value.</a:t>
            </a:r>
          </a:p>
          <a:p>
            <a:pPr eaLnBrk="1" hangingPunct="1"/>
            <a:r>
              <a:rPr lang="en-US" smtClean="0">
                <a:solidFill>
                  <a:srgbClr val="000000"/>
                </a:solidFill>
                <a:latin typeface="Times New Roman" pitchFamily="18" charset="0"/>
              </a:rPr>
              <a:t>In this sense, a variable name </a:t>
            </a:r>
            <a:r>
              <a:rPr lang="en-US" smtClean="0">
                <a:solidFill>
                  <a:srgbClr val="0000FF"/>
                </a:solidFill>
                <a:latin typeface="Times New Roman" pitchFamily="18" charset="0"/>
              </a:rPr>
              <a:t>directly references a value</a:t>
            </a:r>
            <a:r>
              <a:rPr lang="en-US" smtClean="0">
                <a:solidFill>
                  <a:srgbClr val="000000"/>
                </a:solidFill>
                <a:latin typeface="Times New Roman" pitchFamily="18" charset="0"/>
              </a:rPr>
              <a:t>, and a pointer </a:t>
            </a:r>
            <a:r>
              <a:rPr lang="en-US" smtClean="0">
                <a:solidFill>
                  <a:srgbClr val="0000FF"/>
                </a:solidFill>
                <a:latin typeface="Times New Roman" pitchFamily="18" charset="0"/>
              </a:rPr>
              <a:t>indirectly references a value</a:t>
            </a:r>
            <a:r>
              <a:rPr lang="en-US" smtClean="0">
                <a:solidFill>
                  <a:srgbClr val="000000"/>
                </a:solidFill>
                <a:latin typeface="Times New Roman" pitchFamily="18" charset="0"/>
              </a:rPr>
              <a:t>.</a:t>
            </a:r>
          </a:p>
          <a:p>
            <a:pPr eaLnBrk="1" hangingPunct="1"/>
            <a:r>
              <a:rPr lang="en-US" smtClean="0">
                <a:solidFill>
                  <a:srgbClr val="000000"/>
                </a:solidFill>
                <a:latin typeface="Times New Roman" pitchFamily="18" charset="0"/>
              </a:rPr>
              <a:t>Referencing a value through a pointer is called </a:t>
            </a:r>
            <a:r>
              <a:rPr lang="en-US" smtClean="0">
                <a:solidFill>
                  <a:srgbClr val="0000FF"/>
                </a:solidFill>
                <a:latin typeface="Times New Roman" pitchFamily="18" charset="0"/>
              </a:rPr>
              <a:t>indirection</a:t>
            </a:r>
            <a:r>
              <a:rPr lang="en-US" smtClean="0">
                <a:solidFill>
                  <a:srgbClr val="000000"/>
                </a:solidFill>
                <a:latin typeface="Times New Roman" pitchFamily="18" charset="0"/>
              </a:rPr>
              <a:t>.</a:t>
            </a:r>
          </a:p>
          <a:p>
            <a:pPr eaLnBrk="1" hangingPunct="1"/>
            <a:r>
              <a:rPr lang="en-US" smtClean="0">
                <a:solidFill>
                  <a:srgbClr val="000000"/>
                </a:solidFill>
                <a:latin typeface="Times New Roman" pitchFamily="18" charset="0"/>
              </a:rPr>
              <a:t>Diagrams typically represent a pointer as an arrow from the variable that contains an address to the variable located at that address in memory.</a:t>
            </a:r>
          </a:p>
        </p:txBody>
      </p:sp>
      <p:sp>
        <p:nvSpPr>
          <p:cNvPr id="1434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ch08imageslides_Page_22.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8.4  </a:t>
            </a:r>
            <a:r>
              <a:rPr lang="en-US" smtClean="0">
                <a:solidFill>
                  <a:srgbClr val="3380E6"/>
                </a:solidFill>
                <a:latin typeface="Arial"/>
              </a:rPr>
              <a:t>Pass-by-Reference with Pointers (cont.)</a:t>
            </a:r>
          </a:p>
        </p:txBody>
      </p:sp>
      <p:sp>
        <p:nvSpPr>
          <p:cNvPr id="46083" name="Text Placeholder 2"/>
          <p:cNvSpPr>
            <a:spLocks noGrp="1"/>
          </p:cNvSpPr>
          <p:nvPr>
            <p:ph type="body" idx="1"/>
          </p:nvPr>
        </p:nvSpPr>
        <p:spPr/>
        <p:txBody>
          <a:bodyPr/>
          <a:lstStyle/>
          <a:p>
            <a:pPr eaLnBrk="1" hangingPunct="1">
              <a:lnSpc>
                <a:spcPct val="90000"/>
              </a:lnSpc>
            </a:pPr>
            <a:r>
              <a:rPr lang="en-US" sz="2500" dirty="0" smtClean="0">
                <a:solidFill>
                  <a:srgbClr val="000000"/>
                </a:solidFill>
                <a:latin typeface="Times New Roman" pitchFamily="18" charset="0"/>
              </a:rPr>
              <a:t>In the function header and in the prototype for a function that expects a one-dimensional array as an argument, pointer notation may be used.</a:t>
            </a:r>
          </a:p>
          <a:p>
            <a:pPr eaLnBrk="1" hangingPunct="1">
              <a:lnSpc>
                <a:spcPct val="90000"/>
              </a:lnSpc>
            </a:pPr>
            <a:r>
              <a:rPr lang="en-US" sz="2500" dirty="0" smtClean="0">
                <a:solidFill>
                  <a:srgbClr val="000000"/>
                </a:solidFill>
                <a:latin typeface="Times New Roman" pitchFamily="18" charset="0"/>
              </a:rPr>
              <a:t>The compiler does not differentiate between a function that receives a pointer and a function that receives a one-dimensional array.</a:t>
            </a:r>
          </a:p>
          <a:p>
            <a:pPr lvl="1" eaLnBrk="1" hangingPunct="1">
              <a:lnSpc>
                <a:spcPct val="90000"/>
              </a:lnSpc>
            </a:pPr>
            <a:r>
              <a:rPr lang="en-US" sz="2100" dirty="0" smtClean="0">
                <a:solidFill>
                  <a:srgbClr val="000000"/>
                </a:solidFill>
                <a:latin typeface="Times New Roman" pitchFamily="18" charset="0"/>
              </a:rPr>
              <a:t>The function must “know” when it’s receiving an array or simply a single variable which is being passed by reference.</a:t>
            </a:r>
          </a:p>
          <a:p>
            <a:pPr eaLnBrk="1" hangingPunct="1">
              <a:lnSpc>
                <a:spcPct val="90000"/>
              </a:lnSpc>
            </a:pPr>
            <a:r>
              <a:rPr lang="en-US" sz="2500" dirty="0" smtClean="0">
                <a:solidFill>
                  <a:srgbClr val="000000"/>
                </a:solidFill>
                <a:latin typeface="Times New Roman" pitchFamily="18" charset="0"/>
              </a:rPr>
              <a:t>When the compiler encounters a function parameter for a one-dimensional array of the form </a:t>
            </a:r>
            <a:r>
              <a:rPr lang="en-US" sz="2500" dirty="0" err="1" smtClean="0">
                <a:solidFill>
                  <a:srgbClr val="000000"/>
                </a:solidFill>
                <a:latin typeface="Lucida Console" pitchFamily="49" charset="0"/>
              </a:rPr>
              <a:t>int</a:t>
            </a:r>
            <a:r>
              <a:rPr lang="en-US" sz="2500" dirty="0" smtClean="0">
                <a:solidFill>
                  <a:srgbClr val="000000"/>
                </a:solidFill>
                <a:latin typeface="Times New Roman" pitchFamily="18" charset="0"/>
              </a:rPr>
              <a:t> </a:t>
            </a:r>
            <a:r>
              <a:rPr lang="en-US" sz="2500" dirty="0" smtClean="0">
                <a:solidFill>
                  <a:srgbClr val="000000"/>
                </a:solidFill>
                <a:latin typeface="Lucida Console" pitchFamily="49" charset="0"/>
              </a:rPr>
              <a:t>b[]</a:t>
            </a:r>
            <a:r>
              <a:rPr lang="en-US" sz="2500" dirty="0" smtClean="0">
                <a:solidFill>
                  <a:srgbClr val="000000"/>
                </a:solidFill>
                <a:latin typeface="Times New Roman" pitchFamily="18" charset="0"/>
              </a:rPr>
              <a:t>, the compiler converts the parameter to the pointer notation </a:t>
            </a:r>
            <a:r>
              <a:rPr lang="en-US" sz="2500" dirty="0" err="1" smtClean="0">
                <a:solidFill>
                  <a:srgbClr val="000000"/>
                </a:solidFill>
                <a:latin typeface="Lucida Console" pitchFamily="49" charset="0"/>
              </a:rPr>
              <a:t>int</a:t>
            </a:r>
            <a:r>
              <a:rPr lang="en-US" sz="2500" dirty="0" smtClean="0">
                <a:solidFill>
                  <a:srgbClr val="000000"/>
                </a:solidFill>
                <a:latin typeface="Times New Roman" pitchFamily="18" charset="0"/>
              </a:rPr>
              <a:t> </a:t>
            </a:r>
            <a:r>
              <a:rPr lang="en-US" sz="2500" dirty="0" smtClean="0">
                <a:solidFill>
                  <a:srgbClr val="000000"/>
                </a:solidFill>
                <a:latin typeface="Lucida Console" pitchFamily="49" charset="0"/>
              </a:rPr>
              <a:t>*b</a:t>
            </a:r>
            <a:r>
              <a:rPr lang="en-US" sz="2500" dirty="0" smtClean="0">
                <a:solidFill>
                  <a:srgbClr val="000000"/>
                </a:solidFill>
                <a:latin typeface="Times New Roman" pitchFamily="18" charset="0"/>
              </a:rPr>
              <a:t>.</a:t>
            </a:r>
          </a:p>
          <a:p>
            <a:pPr lvl="1" eaLnBrk="1" hangingPunct="1">
              <a:lnSpc>
                <a:spcPct val="90000"/>
              </a:lnSpc>
            </a:pPr>
            <a:r>
              <a:rPr lang="en-US" sz="2100" dirty="0" smtClean="0">
                <a:solidFill>
                  <a:srgbClr val="000000"/>
                </a:solidFill>
                <a:latin typeface="Times New Roman" pitchFamily="18" charset="0"/>
              </a:rPr>
              <a:t>Both forms are interchangeable.</a:t>
            </a:r>
          </a:p>
        </p:txBody>
      </p:sp>
      <p:sp>
        <p:nvSpPr>
          <p:cNvPr id="4813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8.8  </a:t>
            </a:r>
            <a:r>
              <a:rPr lang="en-US" smtClean="0">
                <a:solidFill>
                  <a:srgbClr val="3380E6"/>
                </a:solidFill>
                <a:latin typeface="Arial"/>
              </a:rPr>
              <a:t>Pointer Expressions and Pointer Arithmetic</a:t>
            </a:r>
          </a:p>
        </p:txBody>
      </p:sp>
      <p:sp>
        <p:nvSpPr>
          <p:cNvPr id="82947"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Pointers are valid operands in arithmetic expressions, assignment expressions and comparison expressions.</a:t>
            </a:r>
          </a:p>
          <a:p>
            <a:pPr eaLnBrk="1" hangingPunct="1"/>
            <a:r>
              <a:rPr lang="en-US" dirty="0" smtClean="0">
                <a:solidFill>
                  <a:srgbClr val="0000FF"/>
                </a:solidFill>
                <a:latin typeface="Times New Roman" pitchFamily="18" charset="0"/>
              </a:rPr>
              <a:t>pointer arithmetic</a:t>
            </a:r>
            <a:r>
              <a:rPr lang="en-US" dirty="0" smtClean="0">
                <a:solidFill>
                  <a:srgbClr val="000000"/>
                </a:solidFill>
                <a:latin typeface="Times New Roman" pitchFamily="18" charset="0"/>
              </a:rPr>
              <a:t>—certain arithmetic operations may be performed on pointers:</a:t>
            </a:r>
          </a:p>
          <a:p>
            <a:pPr lvl="1" eaLnBrk="1" hangingPunct="1"/>
            <a:r>
              <a:rPr lang="en-US" dirty="0" smtClean="0">
                <a:solidFill>
                  <a:srgbClr val="000000"/>
                </a:solidFill>
                <a:latin typeface="Times New Roman" pitchFamily="18" charset="0"/>
              </a:rPr>
              <a:t>increment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a:t>
            </a:r>
          </a:p>
          <a:p>
            <a:pPr lvl="1" eaLnBrk="1" hangingPunct="1"/>
            <a:r>
              <a:rPr lang="en-US" dirty="0" smtClean="0">
                <a:solidFill>
                  <a:srgbClr val="000000"/>
                </a:solidFill>
                <a:latin typeface="Times New Roman" pitchFamily="18" charset="0"/>
              </a:rPr>
              <a:t>decremented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a:t>
            </a:r>
          </a:p>
          <a:p>
            <a:pPr lvl="1" eaLnBrk="1" hangingPunct="1"/>
            <a:r>
              <a:rPr lang="en-US" dirty="0" smtClean="0">
                <a:solidFill>
                  <a:srgbClr val="000000"/>
                </a:solidFill>
                <a:latin typeface="Times New Roman" pitchFamily="18" charset="0"/>
              </a:rPr>
              <a:t>an integer may be added to a pointer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or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a:t>
            </a:r>
          </a:p>
          <a:p>
            <a:pPr lvl="1" eaLnBrk="1" hangingPunct="1"/>
            <a:r>
              <a:rPr lang="en-US" dirty="0" smtClean="0">
                <a:solidFill>
                  <a:srgbClr val="000000"/>
                </a:solidFill>
                <a:latin typeface="Times New Roman" pitchFamily="18" charset="0"/>
              </a:rPr>
              <a:t>an integer may be subtracted from a pointer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or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a:t>
            </a:r>
          </a:p>
          <a:p>
            <a:pPr lvl="1" eaLnBrk="1" hangingPunct="1"/>
            <a:r>
              <a:rPr lang="en-US" dirty="0" smtClean="0">
                <a:solidFill>
                  <a:srgbClr val="000000"/>
                </a:solidFill>
                <a:latin typeface="Times New Roman" pitchFamily="18" charset="0"/>
              </a:rPr>
              <a:t>one pointer may be subtracted from another of the same type</a:t>
            </a:r>
          </a:p>
        </p:txBody>
      </p:sp>
      <p:sp>
        <p:nvSpPr>
          <p:cNvPr id="8602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descr="ch08imageslides_Page_50.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descr="ch08imageslides_Page_51.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8.8  </a:t>
            </a:r>
            <a:r>
              <a:rPr lang="en-US" smtClean="0">
                <a:solidFill>
                  <a:srgbClr val="3380E6"/>
                </a:solidFill>
                <a:latin typeface="Arial"/>
              </a:rPr>
              <a:t>Pointer Expressions and Pointer Arithmetic (cont.)</a:t>
            </a:r>
          </a:p>
        </p:txBody>
      </p:sp>
      <p:sp>
        <p:nvSpPr>
          <p:cNvPr id="86019"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Assume that array </a:t>
            </a:r>
            <a:r>
              <a:rPr lang="en-US" dirty="0" err="1" smtClean="0">
                <a:solidFill>
                  <a:srgbClr val="000000"/>
                </a:solidFill>
                <a:latin typeface="Lucida Console" pitchFamily="49" charset="0"/>
              </a:rPr>
              <a:t>int</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v[5]</a:t>
            </a:r>
            <a:r>
              <a:rPr lang="en-US" dirty="0" smtClean="0">
                <a:solidFill>
                  <a:srgbClr val="000000"/>
                </a:solidFill>
                <a:latin typeface="Times New Roman" pitchFamily="18" charset="0"/>
              </a:rPr>
              <a:t> has been declared and that its first element is at memory location </a:t>
            </a:r>
            <a:r>
              <a:rPr lang="en-US" dirty="0" smtClean="0">
                <a:solidFill>
                  <a:srgbClr val="000000"/>
                </a:solidFill>
                <a:latin typeface="Lucida Console" pitchFamily="49" charset="0"/>
              </a:rPr>
              <a:t>3000</a:t>
            </a:r>
            <a:r>
              <a:rPr lang="en-US" dirty="0" smtClean="0">
                <a:solidFill>
                  <a:srgbClr val="000000"/>
                </a:solidFill>
                <a:latin typeface="Times New Roman" pitchFamily="18" charset="0"/>
              </a:rPr>
              <a:t>.</a:t>
            </a:r>
          </a:p>
          <a:p>
            <a:pPr lvl="1" eaLnBrk="1" hangingPunct="1"/>
            <a:r>
              <a:rPr lang="en-US" dirty="0" smtClean="0">
                <a:solidFill>
                  <a:srgbClr val="000000"/>
                </a:solidFill>
                <a:latin typeface="Times New Roman" pitchFamily="18" charset="0"/>
              </a:rPr>
              <a:t>Remember </a:t>
            </a:r>
            <a:r>
              <a:rPr lang="en-US" dirty="0" err="1" smtClean="0">
                <a:solidFill>
                  <a:srgbClr val="000000"/>
                </a:solidFill>
                <a:latin typeface="Times New Roman" pitchFamily="18" charset="0"/>
              </a:rPr>
              <a:t>int</a:t>
            </a:r>
            <a:r>
              <a:rPr lang="en-US" dirty="0" smtClean="0">
                <a:solidFill>
                  <a:srgbClr val="000000"/>
                </a:solidFill>
                <a:latin typeface="Times New Roman" pitchFamily="18" charset="0"/>
              </a:rPr>
              <a:t> takes 32 bits or 4 bytes.</a:t>
            </a:r>
          </a:p>
          <a:p>
            <a:pPr eaLnBrk="1" hangingPunct="1"/>
            <a:r>
              <a:rPr lang="en-US" dirty="0" smtClean="0">
                <a:solidFill>
                  <a:srgbClr val="000000"/>
                </a:solidFill>
                <a:latin typeface="Times New Roman" pitchFamily="18" charset="0"/>
              </a:rPr>
              <a:t>Assume that pointer </a:t>
            </a:r>
            <a:r>
              <a:rPr lang="en-US" dirty="0" err="1" smtClean="0">
                <a:solidFill>
                  <a:srgbClr val="000000"/>
                </a:solidFill>
                <a:latin typeface="Lucida Console" pitchFamily="49" charset="0"/>
              </a:rPr>
              <a:t>vPtr</a:t>
            </a:r>
            <a:r>
              <a:rPr lang="en-US" dirty="0" smtClean="0">
                <a:solidFill>
                  <a:srgbClr val="000000"/>
                </a:solidFill>
                <a:latin typeface="Times New Roman" pitchFamily="18" charset="0"/>
              </a:rPr>
              <a:t> has been initialized to point to </a:t>
            </a:r>
            <a:r>
              <a:rPr lang="en-US" dirty="0" smtClean="0">
                <a:solidFill>
                  <a:srgbClr val="000000"/>
                </a:solidFill>
                <a:latin typeface="Lucida Console" pitchFamily="49" charset="0"/>
              </a:rPr>
              <a:t>v[0]</a:t>
            </a:r>
            <a:r>
              <a:rPr lang="en-US" dirty="0" smtClean="0">
                <a:solidFill>
                  <a:srgbClr val="000000"/>
                </a:solidFill>
                <a:latin typeface="Times New Roman" pitchFamily="18" charset="0"/>
              </a:rPr>
              <a:t> (i.e., the value of </a:t>
            </a:r>
            <a:r>
              <a:rPr lang="en-US" dirty="0" err="1" smtClean="0">
                <a:solidFill>
                  <a:srgbClr val="000000"/>
                </a:solidFill>
                <a:latin typeface="Lucida Console" pitchFamily="49" charset="0"/>
              </a:rPr>
              <a:t>vPtr</a:t>
            </a:r>
            <a:r>
              <a:rPr lang="en-US" dirty="0" smtClean="0">
                <a:solidFill>
                  <a:srgbClr val="000000"/>
                </a:solidFill>
                <a:latin typeface="Times New Roman" pitchFamily="18" charset="0"/>
              </a:rPr>
              <a:t> is </a:t>
            </a:r>
            <a:r>
              <a:rPr lang="en-US" dirty="0" smtClean="0">
                <a:solidFill>
                  <a:srgbClr val="000000"/>
                </a:solidFill>
                <a:latin typeface="Lucida Console" pitchFamily="49" charset="0"/>
              </a:rPr>
              <a:t>3000</a:t>
            </a:r>
            <a:r>
              <a:rPr lang="en-US" dirty="0" smtClean="0">
                <a:solidFill>
                  <a:srgbClr val="000000"/>
                </a:solidFill>
                <a:latin typeface="Times New Roman" pitchFamily="18" charset="0"/>
              </a:rPr>
              <a:t>).</a:t>
            </a:r>
          </a:p>
          <a:p>
            <a:pPr eaLnBrk="1" hangingPunct="1"/>
            <a:r>
              <a:rPr lang="en-US" dirty="0" smtClean="0">
                <a:solidFill>
                  <a:srgbClr val="000000"/>
                </a:solidFill>
                <a:latin typeface="Times New Roman" pitchFamily="18" charset="0"/>
              </a:rPr>
              <a:t>Figure 8.16 diagrams this situation for a machine with four-byte integers.</a:t>
            </a:r>
          </a:p>
        </p:txBody>
      </p:sp>
      <p:sp>
        <p:nvSpPr>
          <p:cNvPr id="8909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descr="ch08imageslides_Page_52.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8.8  </a:t>
            </a:r>
            <a:r>
              <a:rPr lang="en-US" smtClean="0">
                <a:solidFill>
                  <a:srgbClr val="3380E6"/>
                </a:solidFill>
                <a:latin typeface="Arial"/>
              </a:rPr>
              <a:t>Pointer Expressions and Pointer Arithmetic (cont.)</a:t>
            </a:r>
          </a:p>
        </p:txBody>
      </p:sp>
      <p:sp>
        <p:nvSpPr>
          <p:cNvPr id="88067"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In </a:t>
            </a:r>
            <a:r>
              <a:rPr lang="en-US" b="1" dirty="0" smtClean="0">
                <a:solidFill>
                  <a:srgbClr val="000000"/>
                </a:solidFill>
                <a:latin typeface="Times New Roman" pitchFamily="18" charset="0"/>
              </a:rPr>
              <a:t>conventional</a:t>
            </a:r>
            <a:r>
              <a:rPr lang="en-US" dirty="0" smtClean="0">
                <a:solidFill>
                  <a:srgbClr val="000000"/>
                </a:solidFill>
                <a:latin typeface="Times New Roman" pitchFamily="18" charset="0"/>
              </a:rPr>
              <a:t> arithmetic, the addition </a:t>
            </a:r>
            <a:r>
              <a:rPr lang="en-US" dirty="0" smtClean="0">
                <a:solidFill>
                  <a:srgbClr val="000000"/>
                </a:solidFill>
                <a:latin typeface="Lucida Console" pitchFamily="49" charset="0"/>
              </a:rPr>
              <a:t>3000</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 yields the value </a:t>
            </a:r>
            <a:r>
              <a:rPr lang="en-US" dirty="0" smtClean="0">
                <a:solidFill>
                  <a:srgbClr val="000000"/>
                </a:solidFill>
                <a:latin typeface="Lucida Console" pitchFamily="49" charset="0"/>
              </a:rPr>
              <a:t>3002</a:t>
            </a:r>
            <a:r>
              <a:rPr lang="en-US" dirty="0" smtClean="0">
                <a:solidFill>
                  <a:srgbClr val="000000"/>
                </a:solidFill>
                <a:latin typeface="Times New Roman" pitchFamily="18" charset="0"/>
              </a:rPr>
              <a:t>.</a:t>
            </a:r>
          </a:p>
          <a:p>
            <a:pPr lvl="1" eaLnBrk="1" hangingPunct="1"/>
            <a:r>
              <a:rPr lang="en-US" dirty="0" smtClean="0">
                <a:solidFill>
                  <a:srgbClr val="000000"/>
                </a:solidFill>
                <a:latin typeface="Times New Roman" pitchFamily="18" charset="0"/>
              </a:rPr>
              <a:t>This is normally not the case with pointer arithmetic.</a:t>
            </a:r>
          </a:p>
          <a:p>
            <a:pPr lvl="1" eaLnBrk="1" hangingPunct="1"/>
            <a:r>
              <a:rPr lang="en-US" dirty="0" smtClean="0">
                <a:solidFill>
                  <a:srgbClr val="000000"/>
                </a:solidFill>
                <a:latin typeface="Times New Roman" pitchFamily="18" charset="0"/>
              </a:rPr>
              <a:t>When an integer is added to, or subtracted from, a pointer, the pointer is not simply incremented or decremented by that integer, but by that integer times the size of the object to which the pointer refers.</a:t>
            </a:r>
          </a:p>
          <a:p>
            <a:pPr lvl="1" eaLnBrk="1" hangingPunct="1"/>
            <a:r>
              <a:rPr lang="en-US" dirty="0" smtClean="0">
                <a:solidFill>
                  <a:srgbClr val="000000"/>
                </a:solidFill>
                <a:latin typeface="Times New Roman" pitchFamily="18" charset="0"/>
              </a:rPr>
              <a:t>The number of bytes depends on the object’s data type.</a:t>
            </a:r>
          </a:p>
          <a:p>
            <a:pPr lvl="1" eaLnBrk="1" hangingPunct="1"/>
            <a:r>
              <a:rPr lang="en-US" dirty="0" smtClean="0">
                <a:solidFill>
                  <a:srgbClr val="000000"/>
                </a:solidFill>
                <a:latin typeface="Times New Roman" pitchFamily="18" charset="0"/>
              </a:rPr>
              <a:t>In HLA, this corresponds to the Indexed Addressing Mode and Scaled Index Addressing Mode.</a:t>
            </a:r>
          </a:p>
          <a:p>
            <a:pPr eaLnBrk="1" hangingPunct="1"/>
            <a:r>
              <a:rPr lang="en-US" dirty="0" smtClean="0">
                <a:solidFill>
                  <a:srgbClr val="000000"/>
                </a:solidFill>
                <a:latin typeface="Times New Roman" pitchFamily="18" charset="0"/>
              </a:rPr>
              <a:t>For </a:t>
            </a:r>
            <a:r>
              <a:rPr lang="en-US" dirty="0" err="1" smtClean="0">
                <a:solidFill>
                  <a:srgbClr val="000000"/>
                </a:solidFill>
                <a:latin typeface="Times New Roman" pitchFamily="18" charset="0"/>
              </a:rPr>
              <a:t>cPtr</a:t>
            </a:r>
            <a:r>
              <a:rPr lang="en-US" dirty="0" smtClean="0">
                <a:solidFill>
                  <a:srgbClr val="000000"/>
                </a:solidFill>
                <a:latin typeface="Times New Roman" pitchFamily="18" charset="0"/>
              </a:rPr>
              <a:t> the 3000 + 2 = 3008</a:t>
            </a:r>
          </a:p>
          <a:p>
            <a:pPr lvl="1" eaLnBrk="1" hangingPunct="1"/>
            <a:endParaRPr lang="en-US" dirty="0" smtClean="0">
              <a:solidFill>
                <a:srgbClr val="000000"/>
              </a:solidFill>
              <a:latin typeface="Times New Roman" pitchFamily="18" charset="0"/>
            </a:endParaRPr>
          </a:p>
          <a:p>
            <a:pPr lvl="1" eaLnBrk="1" hangingPunct="1"/>
            <a:endParaRPr lang="en-US" dirty="0" smtClean="0">
              <a:solidFill>
                <a:srgbClr val="000000"/>
              </a:solidFill>
              <a:latin typeface="Courier" pitchFamily="49" charset="0"/>
            </a:endParaRPr>
          </a:p>
        </p:txBody>
      </p:sp>
      <p:sp>
        <p:nvSpPr>
          <p:cNvPr id="9114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915DE8C-AF6B-48E5-A877-B17DB68B725E}" type="slidenum">
              <a:rPr lang="en-US" smtClean="0"/>
              <a:pPr>
                <a:defRPr/>
              </a:pPr>
              <a:t>28</a:t>
            </a:fld>
            <a:endParaRPr lang="en-US"/>
          </a:p>
        </p:txBody>
      </p:sp>
      <p:sp>
        <p:nvSpPr>
          <p:cNvPr id="4" name="Title 3"/>
          <p:cNvSpPr>
            <a:spLocks noGrp="1"/>
          </p:cNvSpPr>
          <p:nvPr>
            <p:ph type="title"/>
          </p:nvPr>
        </p:nvSpPr>
        <p:spPr>
          <a:xfrm>
            <a:off x="457200" y="0"/>
            <a:ext cx="8229600" cy="1143000"/>
          </a:xfrm>
        </p:spPr>
        <p:txBody>
          <a:bodyPr>
            <a:noAutofit/>
          </a:bodyPr>
          <a:lstStyle/>
          <a:p>
            <a:r>
              <a:rPr lang="en-US" sz="3600" dirty="0" smtClean="0"/>
              <a:t>Variations on the Indexed Addressing Mode </a:t>
            </a:r>
            <a:endParaRPr lang="en-US" sz="36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600200" y="1066800"/>
            <a:ext cx="5634681"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915DE8C-AF6B-48E5-A877-B17DB68B725E}" type="slidenum">
              <a:rPr lang="en-US" smtClean="0"/>
              <a:pPr>
                <a:defRPr/>
              </a:pPr>
              <a:t>29</a:t>
            </a:fld>
            <a:endParaRPr lang="en-US"/>
          </a:p>
        </p:txBody>
      </p:sp>
      <p:sp>
        <p:nvSpPr>
          <p:cNvPr id="4" name="Title 3"/>
          <p:cNvSpPr>
            <a:spLocks noGrp="1"/>
          </p:cNvSpPr>
          <p:nvPr>
            <p:ph type="title"/>
          </p:nvPr>
        </p:nvSpPr>
        <p:spPr/>
        <p:txBody>
          <a:bodyPr>
            <a:normAutofit fontScale="90000"/>
          </a:bodyPr>
          <a:lstStyle/>
          <a:p>
            <a:r>
              <a:rPr lang="en-US" dirty="0" smtClean="0"/>
              <a:t>Scaled Indexed Addressing Modes </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762000" y="1447800"/>
            <a:ext cx="7696200" cy="5135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ch08imageslides_Page_05.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8.8  </a:t>
            </a:r>
            <a:r>
              <a:rPr lang="en-US" smtClean="0">
                <a:solidFill>
                  <a:srgbClr val="3380E6"/>
                </a:solidFill>
                <a:latin typeface="Arial"/>
              </a:rPr>
              <a:t>Pointer Expressions and Pointer Arithmetic (cont.)</a:t>
            </a:r>
          </a:p>
        </p:txBody>
      </p:sp>
      <p:sp>
        <p:nvSpPr>
          <p:cNvPr id="90115"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Pointer variables pointing to the same array may be subtracted from one another.</a:t>
            </a:r>
          </a:p>
          <a:p>
            <a:pPr eaLnBrk="1" hangingPunct="1"/>
            <a:r>
              <a:rPr lang="en-US" dirty="0" smtClean="0">
                <a:solidFill>
                  <a:srgbClr val="000000"/>
                </a:solidFill>
                <a:latin typeface="Times New Roman" pitchFamily="18" charset="0"/>
              </a:rPr>
              <a:t>For example, if </a:t>
            </a:r>
            <a:r>
              <a:rPr lang="en-US" dirty="0" err="1" smtClean="0">
                <a:solidFill>
                  <a:srgbClr val="000000"/>
                </a:solidFill>
                <a:latin typeface="Lucida Console" pitchFamily="49" charset="0"/>
              </a:rPr>
              <a:t>vPtr</a:t>
            </a:r>
            <a:r>
              <a:rPr lang="en-US" dirty="0" smtClean="0">
                <a:solidFill>
                  <a:srgbClr val="000000"/>
                </a:solidFill>
                <a:latin typeface="Times New Roman" pitchFamily="18" charset="0"/>
              </a:rPr>
              <a:t> contains the address </a:t>
            </a:r>
            <a:r>
              <a:rPr lang="en-US" dirty="0" smtClean="0">
                <a:solidFill>
                  <a:srgbClr val="000000"/>
                </a:solidFill>
                <a:latin typeface="Lucida Console" pitchFamily="49" charset="0"/>
              </a:rPr>
              <a:t>3000</a:t>
            </a:r>
            <a:r>
              <a:rPr lang="en-US" dirty="0" smtClean="0">
                <a:solidFill>
                  <a:srgbClr val="000000"/>
                </a:solidFill>
                <a:latin typeface="Times New Roman" pitchFamily="18" charset="0"/>
              </a:rPr>
              <a:t> and </a:t>
            </a:r>
            <a:r>
              <a:rPr lang="en-US" dirty="0" smtClean="0">
                <a:solidFill>
                  <a:srgbClr val="000000"/>
                </a:solidFill>
                <a:latin typeface="Lucida Console" pitchFamily="49" charset="0"/>
              </a:rPr>
              <a:t>v2Ptr</a:t>
            </a:r>
            <a:r>
              <a:rPr lang="en-US" dirty="0" smtClean="0">
                <a:solidFill>
                  <a:srgbClr val="000000"/>
                </a:solidFill>
                <a:latin typeface="Times New Roman" pitchFamily="18" charset="0"/>
              </a:rPr>
              <a:t> contains the address </a:t>
            </a:r>
            <a:r>
              <a:rPr lang="en-US" dirty="0" smtClean="0">
                <a:solidFill>
                  <a:srgbClr val="000000"/>
                </a:solidFill>
                <a:latin typeface="Lucida Console" pitchFamily="49" charset="0"/>
              </a:rPr>
              <a:t>3008</a:t>
            </a:r>
            <a:r>
              <a:rPr lang="en-US" dirty="0" smtClean="0">
                <a:solidFill>
                  <a:srgbClr val="000000"/>
                </a:solidFill>
                <a:latin typeface="Times New Roman" pitchFamily="18" charset="0"/>
              </a:rPr>
              <a:t>, the statement</a:t>
            </a:r>
          </a:p>
          <a:p>
            <a:pPr lvl="2" eaLnBrk="1" hangingPunct="1"/>
            <a:r>
              <a:rPr lang="en-US" dirty="0" smtClean="0">
                <a:solidFill>
                  <a:srgbClr val="000000"/>
                </a:solidFill>
                <a:latin typeface="Lucida Console" pitchFamily="49" charset="0"/>
              </a:rPr>
              <a:t>x = v2Ptr - </a:t>
            </a:r>
            <a:r>
              <a:rPr lang="en-US" dirty="0" err="1" smtClean="0">
                <a:solidFill>
                  <a:srgbClr val="000000"/>
                </a:solidFill>
                <a:latin typeface="Lucida Console" pitchFamily="49" charset="0"/>
              </a:rPr>
              <a:t>vPtr</a:t>
            </a:r>
            <a:r>
              <a:rPr lang="en-US" dirty="0" smtClean="0">
                <a:solidFill>
                  <a:srgbClr val="000000"/>
                </a:solidFill>
                <a:latin typeface="Lucida Console" pitchFamily="49" charset="0"/>
              </a:rPr>
              <a:t>;</a:t>
            </a:r>
          </a:p>
          <a:p>
            <a:pPr eaLnBrk="1" hangingPunct="1"/>
            <a:r>
              <a:rPr lang="en-US" dirty="0" smtClean="0">
                <a:solidFill>
                  <a:srgbClr val="000000"/>
                </a:solidFill>
                <a:latin typeface="Times New Roman" pitchFamily="18" charset="0"/>
              </a:rPr>
              <a:t>Would assign to </a:t>
            </a:r>
            <a:r>
              <a:rPr lang="en-US" dirty="0" smtClean="0">
                <a:solidFill>
                  <a:srgbClr val="000000"/>
                </a:solidFill>
                <a:latin typeface="Lucida Console" pitchFamily="49" charset="0"/>
              </a:rPr>
              <a:t>x</a:t>
            </a:r>
            <a:r>
              <a:rPr lang="en-US" dirty="0" smtClean="0">
                <a:solidFill>
                  <a:srgbClr val="000000"/>
                </a:solidFill>
                <a:latin typeface="Times New Roman" pitchFamily="18" charset="0"/>
              </a:rPr>
              <a:t> the number of array elements from </a:t>
            </a:r>
            <a:r>
              <a:rPr lang="en-US" dirty="0" err="1" smtClean="0">
                <a:solidFill>
                  <a:srgbClr val="000000"/>
                </a:solidFill>
                <a:latin typeface="Lucida Console" pitchFamily="49" charset="0"/>
              </a:rPr>
              <a:t>vPtr</a:t>
            </a:r>
            <a:r>
              <a:rPr lang="en-US" dirty="0" smtClean="0">
                <a:solidFill>
                  <a:srgbClr val="000000"/>
                </a:solidFill>
                <a:latin typeface="Times New Roman" pitchFamily="18" charset="0"/>
              </a:rPr>
              <a:t> to </a:t>
            </a:r>
            <a:r>
              <a:rPr lang="en-US" dirty="0" smtClean="0">
                <a:solidFill>
                  <a:srgbClr val="000000"/>
                </a:solidFill>
                <a:latin typeface="Lucida Console" pitchFamily="49" charset="0"/>
              </a:rPr>
              <a:t>v2Ptr</a:t>
            </a:r>
            <a:r>
              <a:rPr lang="en-US" dirty="0" smtClean="0">
                <a:solidFill>
                  <a:srgbClr val="000000"/>
                </a:solidFill>
                <a:latin typeface="Times New Roman" pitchFamily="18" charset="0"/>
              </a:rPr>
              <a:t>—in this case,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a:t>
            </a:r>
          </a:p>
          <a:p>
            <a:pPr eaLnBrk="1" hangingPunct="1"/>
            <a:r>
              <a:rPr lang="en-US" dirty="0" smtClean="0">
                <a:solidFill>
                  <a:srgbClr val="000000"/>
                </a:solidFill>
                <a:latin typeface="Times New Roman" pitchFamily="18" charset="0"/>
              </a:rPr>
              <a:t>Pointer arithmetic is meaningless unless performed on a pointer that points to an array.</a:t>
            </a:r>
          </a:p>
        </p:txBody>
      </p:sp>
      <p:sp>
        <p:nvSpPr>
          <p:cNvPr id="9523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8.8  </a:t>
            </a:r>
            <a:r>
              <a:rPr lang="en-US" smtClean="0">
                <a:solidFill>
                  <a:srgbClr val="3380E6"/>
                </a:solidFill>
                <a:latin typeface="Arial"/>
              </a:rPr>
              <a:t>Pointer Expressions and Pointer Arithmetic (cont.)</a:t>
            </a:r>
          </a:p>
        </p:txBody>
      </p:sp>
      <p:sp>
        <p:nvSpPr>
          <p:cNvPr id="92163"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A pointer can be assigned to another pointer if both pointers are of the same type.</a:t>
            </a:r>
          </a:p>
        </p:txBody>
      </p:sp>
      <p:sp>
        <p:nvSpPr>
          <p:cNvPr id="9728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8.8  </a:t>
            </a:r>
            <a:r>
              <a:rPr lang="en-US" smtClean="0">
                <a:solidFill>
                  <a:srgbClr val="3380E6"/>
                </a:solidFill>
                <a:latin typeface="Arial"/>
              </a:rPr>
              <a:t>Pointer Expressions and Pointer Arithmetic (cont.)</a:t>
            </a:r>
          </a:p>
        </p:txBody>
      </p:sp>
      <p:sp>
        <p:nvSpPr>
          <p:cNvPr id="96259"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Pointers can be compared using equality and relational operators.</a:t>
            </a:r>
          </a:p>
          <a:p>
            <a:pPr lvl="1" eaLnBrk="1" hangingPunct="1"/>
            <a:r>
              <a:rPr lang="en-US" dirty="0" smtClean="0">
                <a:solidFill>
                  <a:srgbClr val="000000"/>
                </a:solidFill>
                <a:latin typeface="Times New Roman" pitchFamily="18" charset="0"/>
              </a:rPr>
              <a:t>Comparisons using relational operators are meaningless unless the pointers point to members of the same array.</a:t>
            </a:r>
          </a:p>
          <a:p>
            <a:pPr lvl="1" eaLnBrk="1" hangingPunct="1"/>
            <a:r>
              <a:rPr lang="en-US" dirty="0" smtClean="0">
                <a:solidFill>
                  <a:srgbClr val="000000"/>
                </a:solidFill>
                <a:latin typeface="Times New Roman" pitchFamily="18" charset="0"/>
              </a:rPr>
              <a:t>Pointer comparisons compare the addresses stored in the pointers.</a:t>
            </a:r>
          </a:p>
          <a:p>
            <a:pPr eaLnBrk="1" hangingPunct="1"/>
            <a:r>
              <a:rPr lang="en-US" dirty="0" smtClean="0">
                <a:solidFill>
                  <a:srgbClr val="000000"/>
                </a:solidFill>
                <a:latin typeface="Times New Roman" pitchFamily="18" charset="0"/>
              </a:rPr>
              <a:t>A common use of pointer comparison is determining whether a pointer is 0 (i.e., the pointer is a null pointer—it does not point to anything).</a:t>
            </a:r>
          </a:p>
        </p:txBody>
      </p:sp>
      <p:sp>
        <p:nvSpPr>
          <p:cNvPr id="10138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8.9  </a:t>
            </a:r>
            <a:r>
              <a:rPr lang="en-US" smtClean="0">
                <a:solidFill>
                  <a:srgbClr val="3380E6"/>
                </a:solidFill>
                <a:latin typeface="Arial"/>
              </a:rPr>
              <a:t>Relationship Between Pointers and Arrays</a:t>
            </a:r>
          </a:p>
        </p:txBody>
      </p:sp>
      <p:sp>
        <p:nvSpPr>
          <p:cNvPr id="97283" name="Text Placeholder 2"/>
          <p:cNvSpPr>
            <a:spLocks noGrp="1"/>
          </p:cNvSpPr>
          <p:nvPr>
            <p:ph type="body" idx="1"/>
          </p:nvPr>
        </p:nvSpPr>
        <p:spPr/>
        <p:txBody>
          <a:bodyPr/>
          <a:lstStyle/>
          <a:p>
            <a:pPr eaLnBrk="1" hangingPunct="1">
              <a:lnSpc>
                <a:spcPct val="90000"/>
              </a:lnSpc>
            </a:pPr>
            <a:r>
              <a:rPr lang="en-US" sz="2500" dirty="0" smtClean="0">
                <a:solidFill>
                  <a:srgbClr val="000000"/>
                </a:solidFill>
                <a:latin typeface="Times New Roman" pitchFamily="18" charset="0"/>
              </a:rPr>
              <a:t>An array name can be thought of as a constant pointer.</a:t>
            </a:r>
          </a:p>
          <a:p>
            <a:pPr eaLnBrk="1" hangingPunct="1">
              <a:lnSpc>
                <a:spcPct val="90000"/>
              </a:lnSpc>
            </a:pPr>
            <a:r>
              <a:rPr lang="en-US" sz="2500" dirty="0" smtClean="0">
                <a:solidFill>
                  <a:srgbClr val="000000"/>
                </a:solidFill>
                <a:latin typeface="Times New Roman" pitchFamily="18" charset="0"/>
              </a:rPr>
              <a:t>Pointers can be used to do any operation involving array subscripting.</a:t>
            </a:r>
          </a:p>
          <a:p>
            <a:pPr eaLnBrk="1" hangingPunct="1">
              <a:lnSpc>
                <a:spcPct val="90000"/>
              </a:lnSpc>
            </a:pPr>
            <a:r>
              <a:rPr lang="en-US" sz="2500" dirty="0" smtClean="0">
                <a:solidFill>
                  <a:srgbClr val="000000"/>
                </a:solidFill>
                <a:latin typeface="Times New Roman" pitchFamily="18" charset="0"/>
              </a:rPr>
              <a:t>Assume the following declarations:</a:t>
            </a:r>
          </a:p>
          <a:p>
            <a:pPr lvl="2" eaLnBrk="1" hangingPunct="1">
              <a:lnSpc>
                <a:spcPct val="90000"/>
              </a:lnSpc>
            </a:pPr>
            <a:r>
              <a:rPr lang="en-US" sz="1900" dirty="0" err="1" smtClean="0">
                <a:solidFill>
                  <a:srgbClr val="0000FF"/>
                </a:solidFill>
                <a:latin typeface="Lucida Console" pitchFamily="49" charset="0"/>
              </a:rPr>
              <a:t>int</a:t>
            </a:r>
            <a:r>
              <a:rPr lang="en-US" sz="1900" dirty="0" smtClean="0">
                <a:solidFill>
                  <a:srgbClr val="000000"/>
                </a:solidFill>
                <a:latin typeface="Lucida Console" pitchFamily="49" charset="0"/>
              </a:rPr>
              <a:t> b[ </a:t>
            </a:r>
            <a:r>
              <a:rPr lang="en-US" sz="1900" dirty="0" smtClean="0">
                <a:solidFill>
                  <a:srgbClr val="128AFF"/>
                </a:solidFill>
                <a:latin typeface="Lucida Console" pitchFamily="49" charset="0"/>
              </a:rPr>
              <a:t>5</a:t>
            </a:r>
            <a:r>
              <a:rPr lang="en-US" sz="1900" dirty="0" smtClean="0">
                <a:solidFill>
                  <a:srgbClr val="000000"/>
                </a:solidFill>
                <a:latin typeface="Lucida Console" pitchFamily="49" charset="0"/>
              </a:rPr>
              <a:t> ]; </a:t>
            </a:r>
            <a:r>
              <a:rPr lang="en-US" sz="1900" dirty="0" smtClean="0">
                <a:solidFill>
                  <a:srgbClr val="00BF00"/>
                </a:solidFill>
                <a:latin typeface="Lucida Console" pitchFamily="49" charset="0"/>
              </a:rPr>
              <a:t>// create 5-element </a:t>
            </a:r>
            <a:r>
              <a:rPr lang="en-US" sz="1900" dirty="0" err="1" smtClean="0">
                <a:solidFill>
                  <a:srgbClr val="00BF00"/>
                </a:solidFill>
                <a:latin typeface="Lucida Console" pitchFamily="49" charset="0"/>
              </a:rPr>
              <a:t>int</a:t>
            </a:r>
            <a:r>
              <a:rPr lang="en-US" sz="1900" dirty="0" smtClean="0">
                <a:solidFill>
                  <a:srgbClr val="00BF00"/>
                </a:solidFill>
                <a:latin typeface="Lucida Console" pitchFamily="49" charset="0"/>
              </a:rPr>
              <a:t> array b</a:t>
            </a:r>
            <a:br>
              <a:rPr lang="en-US" sz="1900" dirty="0" smtClean="0">
                <a:solidFill>
                  <a:srgbClr val="00BF00"/>
                </a:solidFill>
                <a:latin typeface="Lucida Console" pitchFamily="49" charset="0"/>
              </a:rPr>
            </a:br>
            <a:r>
              <a:rPr lang="en-US" sz="1900" dirty="0" err="1" smtClean="0">
                <a:solidFill>
                  <a:srgbClr val="0000FF"/>
                </a:solidFill>
                <a:latin typeface="Lucida Console" pitchFamily="49" charset="0"/>
              </a:rPr>
              <a:t>int</a:t>
            </a:r>
            <a:r>
              <a:rPr lang="en-US" sz="1900" dirty="0" smtClean="0">
                <a:solidFill>
                  <a:srgbClr val="000000"/>
                </a:solidFill>
                <a:latin typeface="Lucida Console" pitchFamily="49" charset="0"/>
              </a:rPr>
              <a:t> *</a:t>
            </a:r>
            <a:r>
              <a:rPr lang="en-US" sz="1900" dirty="0" err="1" smtClean="0">
                <a:solidFill>
                  <a:srgbClr val="000000"/>
                </a:solidFill>
                <a:latin typeface="Lucida Console" pitchFamily="49" charset="0"/>
              </a:rPr>
              <a:t>bPtr</a:t>
            </a:r>
            <a:r>
              <a:rPr lang="en-US" sz="1900" dirty="0" smtClean="0">
                <a:solidFill>
                  <a:srgbClr val="000000"/>
                </a:solidFill>
                <a:latin typeface="Lucida Console" pitchFamily="49" charset="0"/>
              </a:rPr>
              <a:t>; </a:t>
            </a:r>
            <a:r>
              <a:rPr lang="en-US" sz="1900" dirty="0" smtClean="0">
                <a:solidFill>
                  <a:srgbClr val="00BF00"/>
                </a:solidFill>
                <a:latin typeface="Lucida Console" pitchFamily="49" charset="0"/>
              </a:rPr>
              <a:t>// create </a:t>
            </a:r>
            <a:r>
              <a:rPr lang="en-US" sz="1900" dirty="0" err="1" smtClean="0">
                <a:solidFill>
                  <a:srgbClr val="00BF00"/>
                </a:solidFill>
                <a:latin typeface="Lucida Console" pitchFamily="49" charset="0"/>
              </a:rPr>
              <a:t>int</a:t>
            </a:r>
            <a:r>
              <a:rPr lang="en-US" sz="1900" dirty="0" smtClean="0">
                <a:solidFill>
                  <a:srgbClr val="00BF00"/>
                </a:solidFill>
                <a:latin typeface="Lucida Console" pitchFamily="49" charset="0"/>
              </a:rPr>
              <a:t> pointer </a:t>
            </a:r>
            <a:r>
              <a:rPr lang="en-US" sz="1900" dirty="0" err="1" smtClean="0">
                <a:solidFill>
                  <a:srgbClr val="00BF00"/>
                </a:solidFill>
                <a:latin typeface="Lucida Console" pitchFamily="49" charset="0"/>
              </a:rPr>
              <a:t>bPtr</a:t>
            </a:r>
            <a:endParaRPr lang="en-US" sz="1900" dirty="0" smtClean="0">
              <a:solidFill>
                <a:srgbClr val="00BF00"/>
              </a:solidFill>
              <a:latin typeface="Lucida Console" pitchFamily="49" charset="0"/>
            </a:endParaRPr>
          </a:p>
          <a:p>
            <a:pPr eaLnBrk="1" hangingPunct="1">
              <a:lnSpc>
                <a:spcPct val="90000"/>
              </a:lnSpc>
            </a:pPr>
            <a:r>
              <a:rPr lang="en-US" sz="2500" dirty="0" smtClean="0">
                <a:solidFill>
                  <a:srgbClr val="000000"/>
                </a:solidFill>
                <a:latin typeface="Times New Roman" pitchFamily="18" charset="0"/>
              </a:rPr>
              <a:t>Because the array name (without a subscript) is a (constant) pointer to the first element of the array, we can set </a:t>
            </a:r>
            <a:r>
              <a:rPr lang="en-US" sz="2500" dirty="0" err="1" smtClean="0">
                <a:solidFill>
                  <a:srgbClr val="000000"/>
                </a:solidFill>
                <a:latin typeface="Lucida Console" pitchFamily="49" charset="0"/>
              </a:rPr>
              <a:t>bPtr</a:t>
            </a:r>
            <a:r>
              <a:rPr lang="en-US" sz="2500" dirty="0" smtClean="0">
                <a:solidFill>
                  <a:srgbClr val="000000"/>
                </a:solidFill>
                <a:latin typeface="Times New Roman" pitchFamily="18" charset="0"/>
              </a:rPr>
              <a:t> to the address of the first element in array </a:t>
            </a:r>
            <a:r>
              <a:rPr lang="en-US" sz="2500" dirty="0" smtClean="0">
                <a:solidFill>
                  <a:srgbClr val="000000"/>
                </a:solidFill>
                <a:latin typeface="Lucida Console" pitchFamily="49" charset="0"/>
              </a:rPr>
              <a:t>b</a:t>
            </a:r>
            <a:r>
              <a:rPr lang="en-US" sz="2500" dirty="0" smtClean="0">
                <a:solidFill>
                  <a:srgbClr val="000000"/>
                </a:solidFill>
                <a:latin typeface="Times New Roman" pitchFamily="18" charset="0"/>
              </a:rPr>
              <a:t> with the statement </a:t>
            </a:r>
          </a:p>
          <a:p>
            <a:pPr lvl="2" eaLnBrk="1" hangingPunct="1">
              <a:lnSpc>
                <a:spcPct val="90000"/>
              </a:lnSpc>
            </a:pPr>
            <a:r>
              <a:rPr lang="en-US" sz="1900" dirty="0" err="1" smtClean="0">
                <a:solidFill>
                  <a:srgbClr val="000000"/>
                </a:solidFill>
                <a:latin typeface="Lucida Console" pitchFamily="49" charset="0"/>
              </a:rPr>
              <a:t>bPtr</a:t>
            </a:r>
            <a:r>
              <a:rPr lang="en-US" sz="1900" dirty="0" smtClean="0">
                <a:solidFill>
                  <a:srgbClr val="000000"/>
                </a:solidFill>
                <a:latin typeface="Lucida Console" pitchFamily="49" charset="0"/>
              </a:rPr>
              <a:t> = b; </a:t>
            </a:r>
            <a:r>
              <a:rPr lang="en-US" sz="1900" dirty="0" smtClean="0">
                <a:solidFill>
                  <a:srgbClr val="00BF00"/>
                </a:solidFill>
                <a:latin typeface="Lucida Console" pitchFamily="49" charset="0"/>
              </a:rPr>
              <a:t>// assign address of array b to </a:t>
            </a:r>
            <a:r>
              <a:rPr lang="en-US" sz="1900" dirty="0" err="1" smtClean="0">
                <a:solidFill>
                  <a:srgbClr val="00BF00"/>
                </a:solidFill>
                <a:latin typeface="Lucida Console" pitchFamily="49" charset="0"/>
              </a:rPr>
              <a:t>bPtr</a:t>
            </a:r>
            <a:endParaRPr lang="en-US" sz="1900" dirty="0" smtClean="0">
              <a:solidFill>
                <a:srgbClr val="00BF00"/>
              </a:solidFill>
              <a:latin typeface="Lucida Console" pitchFamily="49" charset="0"/>
            </a:endParaRPr>
          </a:p>
          <a:p>
            <a:pPr eaLnBrk="1" hangingPunct="1">
              <a:lnSpc>
                <a:spcPct val="90000"/>
              </a:lnSpc>
            </a:pPr>
            <a:r>
              <a:rPr lang="en-US" sz="2500" dirty="0" smtClean="0">
                <a:solidFill>
                  <a:srgbClr val="000000"/>
                </a:solidFill>
                <a:latin typeface="Times New Roman" pitchFamily="18" charset="0"/>
              </a:rPr>
              <a:t>equivalent to </a:t>
            </a:r>
          </a:p>
          <a:p>
            <a:pPr lvl="2" eaLnBrk="1" hangingPunct="1">
              <a:lnSpc>
                <a:spcPct val="90000"/>
              </a:lnSpc>
            </a:pPr>
            <a:r>
              <a:rPr lang="en-US" sz="1900" dirty="0" err="1" smtClean="0">
                <a:solidFill>
                  <a:srgbClr val="000000"/>
                </a:solidFill>
                <a:latin typeface="Lucida Console" pitchFamily="49" charset="0"/>
              </a:rPr>
              <a:t>bPtr</a:t>
            </a:r>
            <a:r>
              <a:rPr lang="en-US" sz="1900" dirty="0" smtClean="0">
                <a:solidFill>
                  <a:srgbClr val="000000"/>
                </a:solidFill>
                <a:latin typeface="Lucida Console" pitchFamily="49" charset="0"/>
              </a:rPr>
              <a:t> = &amp;b[ </a:t>
            </a:r>
            <a:r>
              <a:rPr lang="en-US" sz="1900" dirty="0" smtClean="0">
                <a:solidFill>
                  <a:srgbClr val="128AFF"/>
                </a:solidFill>
                <a:latin typeface="Lucida Console" pitchFamily="49" charset="0"/>
              </a:rPr>
              <a:t>0</a:t>
            </a:r>
            <a:r>
              <a:rPr lang="en-US" sz="1900" dirty="0" smtClean="0">
                <a:solidFill>
                  <a:srgbClr val="000000"/>
                </a:solidFill>
                <a:latin typeface="Lucida Console" pitchFamily="49" charset="0"/>
              </a:rPr>
              <a:t> ]; </a:t>
            </a:r>
            <a:r>
              <a:rPr lang="en-US" sz="1900" dirty="0" smtClean="0">
                <a:solidFill>
                  <a:srgbClr val="00BF00"/>
                </a:solidFill>
                <a:latin typeface="Lucida Console" pitchFamily="49" charset="0"/>
              </a:rPr>
              <a:t>// also assigns address of array b to </a:t>
            </a:r>
            <a:r>
              <a:rPr lang="en-US" sz="1900" dirty="0" err="1" smtClean="0">
                <a:solidFill>
                  <a:srgbClr val="00BF00"/>
                </a:solidFill>
                <a:latin typeface="Lucida Console" pitchFamily="49" charset="0"/>
              </a:rPr>
              <a:t>bPtr</a:t>
            </a:r>
            <a:endParaRPr lang="en-US" sz="1900" dirty="0" smtClean="0">
              <a:solidFill>
                <a:srgbClr val="000000"/>
              </a:solidFill>
              <a:latin typeface="Lucida Console" pitchFamily="49" charset="0"/>
            </a:endParaRPr>
          </a:p>
        </p:txBody>
      </p:sp>
      <p:sp>
        <p:nvSpPr>
          <p:cNvPr id="10240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8.9  </a:t>
            </a:r>
            <a:r>
              <a:rPr lang="en-US" smtClean="0">
                <a:solidFill>
                  <a:srgbClr val="3380E6"/>
                </a:solidFill>
                <a:latin typeface="Arial"/>
              </a:rPr>
              <a:t>Relationship Between Pointers and Arrays (cont.)</a:t>
            </a:r>
          </a:p>
        </p:txBody>
      </p:sp>
      <p:sp>
        <p:nvSpPr>
          <p:cNvPr id="98307"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Array element </a:t>
            </a:r>
            <a:r>
              <a:rPr lang="en-US" dirty="0" smtClean="0">
                <a:solidFill>
                  <a:srgbClr val="000000"/>
                </a:solidFill>
                <a:latin typeface="Lucida Console" pitchFamily="49" charset="0"/>
              </a:rPr>
              <a:t>b[</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3</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can alternatively be referenced with the pointer expression</a:t>
            </a:r>
          </a:p>
          <a:p>
            <a:pPr lvl="2" eaLnBrk="1" hangingPunct="1"/>
            <a:r>
              <a:rPr lang="en-US" dirty="0" smtClean="0">
                <a:solidFill>
                  <a:srgbClr val="000000"/>
                </a:solidFill>
                <a:latin typeface="Lucida Console" pitchFamily="49" charset="0"/>
              </a:rPr>
              <a:t>*( </a:t>
            </a:r>
            <a:r>
              <a:rPr lang="en-US" dirty="0" err="1" smtClean="0">
                <a:solidFill>
                  <a:srgbClr val="000000"/>
                </a:solidFill>
                <a:latin typeface="Lucida Console" pitchFamily="49" charset="0"/>
              </a:rPr>
              <a:t>bPtr</a:t>
            </a:r>
            <a:r>
              <a:rPr lang="en-US" dirty="0" smtClean="0">
                <a:solidFill>
                  <a:srgbClr val="000000"/>
                </a:solidFill>
                <a:latin typeface="Lucida Console" pitchFamily="49" charset="0"/>
              </a:rPr>
              <a:t> + </a:t>
            </a:r>
            <a:r>
              <a:rPr lang="en-US" dirty="0" smtClean="0">
                <a:solidFill>
                  <a:srgbClr val="128AFF"/>
                </a:solidFill>
                <a:latin typeface="Lucida Console" pitchFamily="49" charset="0"/>
              </a:rPr>
              <a:t>3</a:t>
            </a:r>
            <a:r>
              <a:rPr lang="en-US" dirty="0" smtClean="0">
                <a:solidFill>
                  <a:srgbClr val="000000"/>
                </a:solidFill>
                <a:latin typeface="Lucida Console" pitchFamily="49" charset="0"/>
              </a:rPr>
              <a:t> )</a:t>
            </a:r>
          </a:p>
          <a:p>
            <a:pPr eaLnBrk="1" hangingPunct="1"/>
            <a:r>
              <a:rPr lang="en-US" dirty="0" smtClean="0">
                <a:solidFill>
                  <a:srgbClr val="000000"/>
                </a:solidFill>
                <a:latin typeface="Times New Roman" pitchFamily="18" charset="0"/>
              </a:rPr>
              <a:t>The </a:t>
            </a:r>
            <a:r>
              <a:rPr lang="en-US" dirty="0" smtClean="0">
                <a:solidFill>
                  <a:srgbClr val="000000"/>
                </a:solidFill>
                <a:latin typeface="Lucida Console" pitchFamily="49" charset="0"/>
              </a:rPr>
              <a:t>3</a:t>
            </a:r>
            <a:r>
              <a:rPr lang="en-US" dirty="0" smtClean="0">
                <a:solidFill>
                  <a:srgbClr val="000000"/>
                </a:solidFill>
                <a:latin typeface="Times New Roman" pitchFamily="18" charset="0"/>
              </a:rPr>
              <a:t> in the preceding expression is the </a:t>
            </a:r>
            <a:r>
              <a:rPr lang="en-US" dirty="0" smtClean="0">
                <a:solidFill>
                  <a:srgbClr val="0000FF"/>
                </a:solidFill>
                <a:latin typeface="Times New Roman" pitchFamily="18" charset="0"/>
              </a:rPr>
              <a:t>offset</a:t>
            </a:r>
            <a:r>
              <a:rPr lang="en-US" dirty="0" smtClean="0">
                <a:solidFill>
                  <a:srgbClr val="000000"/>
                </a:solidFill>
                <a:latin typeface="Times New Roman" pitchFamily="18" charset="0"/>
              </a:rPr>
              <a:t> to the pointer.</a:t>
            </a:r>
          </a:p>
          <a:p>
            <a:pPr eaLnBrk="1" hangingPunct="1"/>
            <a:r>
              <a:rPr lang="en-US" dirty="0" smtClean="0">
                <a:solidFill>
                  <a:srgbClr val="000000"/>
                </a:solidFill>
                <a:latin typeface="Times New Roman" pitchFamily="18" charset="0"/>
              </a:rPr>
              <a:t>This notation is referred to as </a:t>
            </a:r>
            <a:r>
              <a:rPr lang="en-US" dirty="0" smtClean="0">
                <a:solidFill>
                  <a:srgbClr val="0000FF"/>
                </a:solidFill>
                <a:latin typeface="Times New Roman" pitchFamily="18" charset="0"/>
              </a:rPr>
              <a:t>pointer/offset notation</a:t>
            </a:r>
            <a:r>
              <a:rPr lang="en-US" dirty="0" smtClean="0">
                <a:solidFill>
                  <a:srgbClr val="000000"/>
                </a:solidFill>
                <a:latin typeface="Times New Roman" pitchFamily="18" charset="0"/>
              </a:rPr>
              <a:t>.</a:t>
            </a:r>
          </a:p>
          <a:p>
            <a:pPr lvl="1" eaLnBrk="1" hangingPunct="1"/>
            <a:r>
              <a:rPr lang="en-US" dirty="0" smtClean="0">
                <a:solidFill>
                  <a:srgbClr val="000000"/>
                </a:solidFill>
                <a:latin typeface="Times New Roman" pitchFamily="18" charset="0"/>
              </a:rPr>
              <a:t>The parentheses are necessary, because the precedence of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is higher than that of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a:t>
            </a:r>
          </a:p>
        </p:txBody>
      </p:sp>
      <p:sp>
        <p:nvSpPr>
          <p:cNvPr id="10342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8.9  </a:t>
            </a:r>
            <a:r>
              <a:rPr lang="en-US" smtClean="0">
                <a:solidFill>
                  <a:srgbClr val="3380E6"/>
                </a:solidFill>
                <a:latin typeface="Arial"/>
              </a:rPr>
              <a:t>Relationship Between Pointers and Arrays (cont.)</a:t>
            </a:r>
          </a:p>
        </p:txBody>
      </p:sp>
      <p:sp>
        <p:nvSpPr>
          <p:cNvPr id="99331" name="Text Placeholder 2"/>
          <p:cNvSpPr>
            <a:spLocks noGrp="1"/>
          </p:cNvSpPr>
          <p:nvPr>
            <p:ph type="body" idx="1"/>
          </p:nvPr>
        </p:nvSpPr>
        <p:spPr/>
        <p:txBody>
          <a:bodyPr/>
          <a:lstStyle/>
          <a:p>
            <a:pPr eaLnBrk="1" hangingPunct="1">
              <a:lnSpc>
                <a:spcPct val="90000"/>
              </a:lnSpc>
            </a:pPr>
            <a:r>
              <a:rPr lang="en-US" sz="2500" dirty="0" smtClean="0">
                <a:solidFill>
                  <a:srgbClr val="000000"/>
                </a:solidFill>
                <a:latin typeface="Times New Roman" pitchFamily="18" charset="0"/>
              </a:rPr>
              <a:t>Just as the array element can be referenced with a pointer expression, the address</a:t>
            </a:r>
          </a:p>
          <a:p>
            <a:pPr lvl="2" eaLnBrk="1" hangingPunct="1">
              <a:lnSpc>
                <a:spcPct val="90000"/>
              </a:lnSpc>
            </a:pPr>
            <a:r>
              <a:rPr lang="en-US" sz="1900" dirty="0" smtClean="0">
                <a:solidFill>
                  <a:srgbClr val="000000"/>
                </a:solidFill>
                <a:latin typeface="Lucida Console" pitchFamily="49" charset="0"/>
              </a:rPr>
              <a:t>&amp;b[ </a:t>
            </a:r>
            <a:r>
              <a:rPr lang="en-US" sz="1900" dirty="0" smtClean="0">
                <a:solidFill>
                  <a:srgbClr val="128AFF"/>
                </a:solidFill>
                <a:latin typeface="Lucida Console" pitchFamily="49" charset="0"/>
              </a:rPr>
              <a:t>3</a:t>
            </a:r>
            <a:r>
              <a:rPr lang="en-US" sz="1900" dirty="0" smtClean="0">
                <a:solidFill>
                  <a:srgbClr val="000000"/>
                </a:solidFill>
                <a:latin typeface="Lucida Console" pitchFamily="49" charset="0"/>
              </a:rPr>
              <a:t> ]</a:t>
            </a:r>
          </a:p>
          <a:p>
            <a:pPr eaLnBrk="1" hangingPunct="1">
              <a:lnSpc>
                <a:spcPct val="90000"/>
              </a:lnSpc>
            </a:pPr>
            <a:r>
              <a:rPr lang="en-US" sz="2500" dirty="0" smtClean="0">
                <a:solidFill>
                  <a:srgbClr val="000000"/>
                </a:solidFill>
                <a:latin typeface="Times New Roman" pitchFamily="18" charset="0"/>
              </a:rPr>
              <a:t>can be written with the pointer expression </a:t>
            </a:r>
          </a:p>
          <a:p>
            <a:pPr lvl="2" eaLnBrk="1" hangingPunct="1">
              <a:lnSpc>
                <a:spcPct val="90000"/>
              </a:lnSpc>
            </a:pPr>
            <a:r>
              <a:rPr lang="en-US" sz="1900" dirty="0" err="1" smtClean="0">
                <a:solidFill>
                  <a:srgbClr val="000000"/>
                </a:solidFill>
                <a:latin typeface="Lucida Console" pitchFamily="49" charset="0"/>
              </a:rPr>
              <a:t>bPtr</a:t>
            </a:r>
            <a:r>
              <a:rPr lang="en-US" sz="1900" dirty="0" smtClean="0">
                <a:solidFill>
                  <a:srgbClr val="000000"/>
                </a:solidFill>
                <a:latin typeface="Lucida Console" pitchFamily="49" charset="0"/>
              </a:rPr>
              <a:t> + </a:t>
            </a:r>
            <a:r>
              <a:rPr lang="en-US" sz="1900" dirty="0" smtClean="0">
                <a:solidFill>
                  <a:srgbClr val="128AFF"/>
                </a:solidFill>
                <a:latin typeface="Lucida Console" pitchFamily="49" charset="0"/>
              </a:rPr>
              <a:t>3</a:t>
            </a:r>
          </a:p>
          <a:p>
            <a:pPr eaLnBrk="1" hangingPunct="1">
              <a:lnSpc>
                <a:spcPct val="90000"/>
              </a:lnSpc>
            </a:pPr>
            <a:r>
              <a:rPr lang="en-US" sz="2500" dirty="0" smtClean="0">
                <a:solidFill>
                  <a:srgbClr val="000000"/>
                </a:solidFill>
                <a:latin typeface="Times New Roman" pitchFamily="18" charset="0"/>
              </a:rPr>
              <a:t>The array name can be treated as a pointer and used in pointer arithmetic.</a:t>
            </a:r>
          </a:p>
          <a:p>
            <a:pPr eaLnBrk="1" hangingPunct="1">
              <a:lnSpc>
                <a:spcPct val="90000"/>
              </a:lnSpc>
            </a:pPr>
            <a:r>
              <a:rPr lang="en-US" sz="2500" dirty="0" smtClean="0">
                <a:solidFill>
                  <a:srgbClr val="000000"/>
                </a:solidFill>
                <a:latin typeface="Times New Roman" pitchFamily="18" charset="0"/>
              </a:rPr>
              <a:t>For example, the expression</a:t>
            </a:r>
          </a:p>
          <a:p>
            <a:pPr lvl="2" eaLnBrk="1" hangingPunct="1">
              <a:lnSpc>
                <a:spcPct val="90000"/>
              </a:lnSpc>
              <a:buNone/>
            </a:pPr>
            <a:r>
              <a:rPr lang="en-US" sz="1900" dirty="0" smtClean="0">
                <a:solidFill>
                  <a:srgbClr val="000000"/>
                </a:solidFill>
                <a:latin typeface="Lucida Console" pitchFamily="49" charset="0"/>
              </a:rPr>
              <a:t>*( b + </a:t>
            </a:r>
            <a:r>
              <a:rPr lang="en-US" sz="1900" dirty="0" smtClean="0">
                <a:solidFill>
                  <a:srgbClr val="128AFF"/>
                </a:solidFill>
                <a:latin typeface="Lucida Console" pitchFamily="49" charset="0"/>
              </a:rPr>
              <a:t>3</a:t>
            </a:r>
            <a:r>
              <a:rPr lang="en-US" sz="1900" dirty="0" smtClean="0">
                <a:solidFill>
                  <a:srgbClr val="000000"/>
                </a:solidFill>
                <a:latin typeface="Lucida Console" pitchFamily="49" charset="0"/>
              </a:rPr>
              <a:t> )</a:t>
            </a:r>
          </a:p>
          <a:p>
            <a:pPr eaLnBrk="1" hangingPunct="1">
              <a:lnSpc>
                <a:spcPct val="90000"/>
              </a:lnSpc>
              <a:buNone/>
            </a:pPr>
            <a:r>
              <a:rPr lang="en-US" sz="2500" dirty="0" smtClean="0">
                <a:solidFill>
                  <a:srgbClr val="000000"/>
                </a:solidFill>
                <a:latin typeface="Times New Roman" pitchFamily="18" charset="0"/>
              </a:rPr>
              <a:t>	   also refers to the array element </a:t>
            </a:r>
            <a:r>
              <a:rPr lang="en-US" sz="2500" dirty="0" smtClean="0">
                <a:solidFill>
                  <a:srgbClr val="000000"/>
                </a:solidFill>
                <a:latin typeface="Lucida Console" pitchFamily="49" charset="0"/>
              </a:rPr>
              <a:t>b[</a:t>
            </a:r>
            <a:r>
              <a:rPr lang="en-US" sz="2500" dirty="0" smtClean="0">
                <a:solidFill>
                  <a:srgbClr val="000000"/>
                </a:solidFill>
                <a:latin typeface="Times New Roman" pitchFamily="18" charset="0"/>
              </a:rPr>
              <a:t> </a:t>
            </a:r>
            <a:r>
              <a:rPr lang="en-US" sz="2500" dirty="0" smtClean="0">
                <a:solidFill>
                  <a:srgbClr val="000000"/>
                </a:solidFill>
                <a:latin typeface="Lucida Console" pitchFamily="49" charset="0"/>
              </a:rPr>
              <a:t>3</a:t>
            </a:r>
            <a:r>
              <a:rPr lang="en-US" sz="2500" dirty="0" smtClean="0">
                <a:solidFill>
                  <a:srgbClr val="000000"/>
                </a:solidFill>
                <a:latin typeface="Times New Roman" pitchFamily="18" charset="0"/>
              </a:rPr>
              <a:t> </a:t>
            </a:r>
            <a:r>
              <a:rPr lang="en-US" sz="2500" dirty="0" smtClean="0">
                <a:solidFill>
                  <a:srgbClr val="000000"/>
                </a:solidFill>
                <a:latin typeface="Lucida Console" pitchFamily="49" charset="0"/>
              </a:rPr>
              <a:t>]</a:t>
            </a:r>
            <a:r>
              <a:rPr lang="en-US" sz="2500" dirty="0" smtClean="0">
                <a:solidFill>
                  <a:srgbClr val="000000"/>
                </a:solidFill>
                <a:latin typeface="Times New Roman" pitchFamily="18" charset="0"/>
              </a:rPr>
              <a:t>.</a:t>
            </a:r>
          </a:p>
          <a:p>
            <a:pPr eaLnBrk="1" hangingPunct="1">
              <a:lnSpc>
                <a:spcPct val="90000"/>
              </a:lnSpc>
            </a:pPr>
            <a:r>
              <a:rPr lang="en-US" sz="2500" dirty="0" smtClean="0">
                <a:solidFill>
                  <a:srgbClr val="000000"/>
                </a:solidFill>
                <a:latin typeface="Times New Roman" pitchFamily="18" charset="0"/>
              </a:rPr>
              <a:t>In general, all subscripted array expressions can be written with a pointer and an offset.</a:t>
            </a:r>
          </a:p>
        </p:txBody>
      </p:sp>
      <p:sp>
        <p:nvSpPr>
          <p:cNvPr id="10445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descr="ch08imageslides_Page_58.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8.9  </a:t>
            </a:r>
            <a:r>
              <a:rPr lang="en-US" smtClean="0">
                <a:solidFill>
                  <a:srgbClr val="3380E6"/>
                </a:solidFill>
                <a:latin typeface="Arial"/>
              </a:rPr>
              <a:t>Relationship Between Pointers and Arrays (cont.)</a:t>
            </a:r>
          </a:p>
        </p:txBody>
      </p:sp>
      <p:sp>
        <p:nvSpPr>
          <p:cNvPr id="102403"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Pointers can be subscripted exactly as arrays can.</a:t>
            </a:r>
          </a:p>
          <a:p>
            <a:pPr eaLnBrk="1" hangingPunct="1"/>
            <a:r>
              <a:rPr lang="en-US" dirty="0" smtClean="0">
                <a:solidFill>
                  <a:srgbClr val="000000"/>
                </a:solidFill>
                <a:latin typeface="Times New Roman" pitchFamily="18" charset="0"/>
              </a:rPr>
              <a:t>For example, the expression</a:t>
            </a:r>
          </a:p>
          <a:p>
            <a:pPr lvl="2" eaLnBrk="1" hangingPunct="1"/>
            <a:r>
              <a:rPr lang="en-US" dirty="0" err="1" smtClean="0">
                <a:solidFill>
                  <a:srgbClr val="000000"/>
                </a:solidFill>
                <a:latin typeface="Lucida Console" pitchFamily="49" charset="0"/>
              </a:rPr>
              <a:t>bPtr</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1</a:t>
            </a:r>
            <a:r>
              <a:rPr lang="en-US" dirty="0" smtClean="0">
                <a:solidFill>
                  <a:srgbClr val="000000"/>
                </a:solidFill>
                <a:latin typeface="Lucida Console" pitchFamily="49" charset="0"/>
              </a:rPr>
              <a:t> ]</a:t>
            </a:r>
          </a:p>
          <a:p>
            <a:pPr eaLnBrk="1" hangingPunct="1"/>
            <a:r>
              <a:rPr lang="en-US" dirty="0" smtClean="0">
                <a:solidFill>
                  <a:srgbClr val="000000"/>
                </a:solidFill>
                <a:latin typeface="Times New Roman" pitchFamily="18" charset="0"/>
              </a:rPr>
              <a:t>refers to the array element </a:t>
            </a:r>
            <a:r>
              <a:rPr lang="en-US" dirty="0" smtClean="0">
                <a:solidFill>
                  <a:srgbClr val="000000"/>
                </a:solidFill>
                <a:latin typeface="Lucida Console" pitchFamily="49" charset="0"/>
              </a:rPr>
              <a:t>b[</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1</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this expression uses </a:t>
            </a:r>
            <a:r>
              <a:rPr lang="en-US" dirty="0" smtClean="0">
                <a:solidFill>
                  <a:srgbClr val="0000FF"/>
                </a:solidFill>
                <a:latin typeface="Times New Roman" pitchFamily="18" charset="0"/>
              </a:rPr>
              <a:t>pointer/subscript notation</a:t>
            </a:r>
            <a:r>
              <a:rPr lang="en-US" dirty="0" smtClean="0">
                <a:solidFill>
                  <a:srgbClr val="000000"/>
                </a:solidFill>
                <a:latin typeface="Times New Roman" pitchFamily="18" charset="0"/>
              </a:rPr>
              <a:t>.</a:t>
            </a:r>
          </a:p>
        </p:txBody>
      </p:sp>
      <p:sp>
        <p:nvSpPr>
          <p:cNvPr id="10752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descr="ch08imageslides_Page_59.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1" descr="ch08imageslides_Page_60.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8.2  </a:t>
            </a:r>
            <a:r>
              <a:rPr lang="en-US" smtClean="0">
                <a:solidFill>
                  <a:srgbClr val="3380E6"/>
                </a:solidFill>
                <a:latin typeface="Arial"/>
              </a:rPr>
              <a:t>Pointer Variable Declarations and Initialization (cont.)</a:t>
            </a:r>
          </a:p>
        </p:txBody>
      </p:sp>
      <p:sp>
        <p:nvSpPr>
          <p:cNvPr id="16387" name="Text Placeholder 2"/>
          <p:cNvSpPr>
            <a:spLocks noGrp="1"/>
          </p:cNvSpPr>
          <p:nvPr>
            <p:ph type="body" idx="1"/>
          </p:nvPr>
        </p:nvSpPr>
        <p:spPr>
          <a:xfrm>
            <a:off x="457200" y="1371600"/>
            <a:ext cx="8229600" cy="4525962"/>
          </a:xfrm>
        </p:spPr>
        <p:txBody>
          <a:bodyPr/>
          <a:lstStyle/>
          <a:p>
            <a:pPr eaLnBrk="1" hangingPunct="1">
              <a:lnSpc>
                <a:spcPct val="90000"/>
              </a:lnSpc>
            </a:pPr>
            <a:r>
              <a:rPr lang="en-US" sz="2500" dirty="0" smtClean="0">
                <a:solidFill>
                  <a:srgbClr val="000000"/>
                </a:solidFill>
                <a:latin typeface="Times New Roman" pitchFamily="18" charset="0"/>
              </a:rPr>
              <a:t>The declaration </a:t>
            </a:r>
          </a:p>
          <a:p>
            <a:pPr lvl="2" eaLnBrk="1" hangingPunct="1">
              <a:lnSpc>
                <a:spcPct val="90000"/>
              </a:lnSpc>
            </a:pPr>
            <a:r>
              <a:rPr lang="en-US" sz="1900" dirty="0" err="1" smtClean="0">
                <a:solidFill>
                  <a:srgbClr val="0000FF"/>
                </a:solidFill>
                <a:latin typeface="Lucida Console" pitchFamily="49" charset="0"/>
              </a:rPr>
              <a:t>int</a:t>
            </a:r>
            <a:r>
              <a:rPr lang="en-US" sz="1900" dirty="0" smtClean="0">
                <a:solidFill>
                  <a:srgbClr val="000000"/>
                </a:solidFill>
                <a:latin typeface="Lucida Console" pitchFamily="49" charset="0"/>
              </a:rPr>
              <a:t> count;</a:t>
            </a:r>
            <a:endParaRPr lang="en-US" sz="1900" dirty="0" smtClean="0">
              <a:solidFill>
                <a:srgbClr val="0000FF"/>
              </a:solidFill>
              <a:latin typeface="Lucida Console" pitchFamily="49" charset="0"/>
            </a:endParaRPr>
          </a:p>
          <a:p>
            <a:pPr lvl="2" eaLnBrk="1" hangingPunct="1">
              <a:lnSpc>
                <a:spcPct val="90000"/>
              </a:lnSpc>
            </a:pPr>
            <a:r>
              <a:rPr lang="en-US" sz="1900" dirty="0" err="1" smtClean="0">
                <a:solidFill>
                  <a:srgbClr val="0000FF"/>
                </a:solidFill>
                <a:latin typeface="Lucida Console" pitchFamily="49" charset="0"/>
              </a:rPr>
              <a:t>int</a:t>
            </a:r>
            <a:r>
              <a:rPr lang="en-US" sz="1900" dirty="0" smtClean="0">
                <a:solidFill>
                  <a:srgbClr val="000000"/>
                </a:solidFill>
                <a:latin typeface="Lucida Console" pitchFamily="49" charset="0"/>
              </a:rPr>
              <a:t> *</a:t>
            </a:r>
            <a:r>
              <a:rPr lang="en-US" sz="1900" dirty="0" err="1" smtClean="0">
                <a:solidFill>
                  <a:srgbClr val="000000"/>
                </a:solidFill>
                <a:latin typeface="Lucida Console" pitchFamily="49" charset="0"/>
              </a:rPr>
              <a:t>countPtr</a:t>
            </a:r>
            <a:endParaRPr lang="en-US" sz="1900" dirty="0" smtClean="0">
              <a:solidFill>
                <a:srgbClr val="000000"/>
              </a:solidFill>
              <a:latin typeface="Lucida Console" pitchFamily="49" charset="0"/>
            </a:endParaRPr>
          </a:p>
          <a:p>
            <a:pPr eaLnBrk="1" hangingPunct="1">
              <a:lnSpc>
                <a:spcPct val="90000"/>
              </a:lnSpc>
              <a:buFont typeface="Wingdings 3" pitchFamily="18" charset="2"/>
              <a:buNone/>
            </a:pPr>
            <a:r>
              <a:rPr lang="en-US" sz="2500" dirty="0" smtClean="0">
                <a:solidFill>
                  <a:srgbClr val="000000"/>
                </a:solidFill>
                <a:latin typeface="Times New Roman" pitchFamily="18" charset="0"/>
              </a:rPr>
              <a:t>	declares the variable </a:t>
            </a:r>
            <a:r>
              <a:rPr lang="en-US" sz="2500" dirty="0" err="1" smtClean="0">
                <a:solidFill>
                  <a:srgbClr val="000000"/>
                </a:solidFill>
                <a:latin typeface="Lucida Console" pitchFamily="49" charset="0"/>
              </a:rPr>
              <a:t>countPtr</a:t>
            </a:r>
            <a:r>
              <a:rPr lang="en-US" sz="2500" dirty="0" smtClean="0">
                <a:solidFill>
                  <a:srgbClr val="000000"/>
                </a:solidFill>
                <a:latin typeface="Times New Roman" pitchFamily="18" charset="0"/>
              </a:rPr>
              <a:t> to be of type </a:t>
            </a:r>
            <a:r>
              <a:rPr lang="en-US" sz="2500" dirty="0" err="1" smtClean="0">
                <a:solidFill>
                  <a:srgbClr val="000000"/>
                </a:solidFill>
                <a:latin typeface="Lucida Console" pitchFamily="49" charset="0"/>
              </a:rPr>
              <a:t>int</a:t>
            </a:r>
            <a:r>
              <a:rPr lang="en-US" sz="2500" dirty="0" smtClean="0">
                <a:solidFill>
                  <a:srgbClr val="000000"/>
                </a:solidFill>
                <a:latin typeface="Times New Roman" pitchFamily="18" charset="0"/>
              </a:rPr>
              <a:t> </a:t>
            </a:r>
            <a:r>
              <a:rPr lang="en-US" sz="2500" dirty="0" smtClean="0">
                <a:solidFill>
                  <a:srgbClr val="000000"/>
                </a:solidFill>
                <a:latin typeface="Lucida Console" pitchFamily="49" charset="0"/>
              </a:rPr>
              <a:t>*</a:t>
            </a:r>
            <a:r>
              <a:rPr lang="en-US" sz="2500" dirty="0" smtClean="0">
                <a:solidFill>
                  <a:srgbClr val="000000"/>
                </a:solidFill>
                <a:latin typeface="Times New Roman" pitchFamily="18" charset="0"/>
              </a:rPr>
              <a:t> (i.e. a pointer to an </a:t>
            </a:r>
            <a:r>
              <a:rPr lang="en-US" sz="2500" dirty="0" err="1" smtClean="0">
                <a:solidFill>
                  <a:srgbClr val="000000"/>
                </a:solidFill>
                <a:latin typeface="Lucida Console" pitchFamily="49" charset="0"/>
              </a:rPr>
              <a:t>int</a:t>
            </a:r>
            <a:r>
              <a:rPr lang="en-US" sz="2500" dirty="0" smtClean="0">
                <a:solidFill>
                  <a:srgbClr val="000000"/>
                </a:solidFill>
                <a:latin typeface="Times New Roman" pitchFamily="18" charset="0"/>
              </a:rPr>
              <a:t> value) and is read (right to left) “</a:t>
            </a:r>
            <a:r>
              <a:rPr lang="en-US" sz="2500" dirty="0" err="1" smtClean="0">
                <a:solidFill>
                  <a:srgbClr val="000000"/>
                </a:solidFill>
                <a:latin typeface="Lucida Console" pitchFamily="49" charset="0"/>
              </a:rPr>
              <a:t>countPtr</a:t>
            </a:r>
            <a:r>
              <a:rPr lang="en-US" sz="2500" dirty="0" smtClean="0">
                <a:solidFill>
                  <a:srgbClr val="000000"/>
                </a:solidFill>
                <a:latin typeface="Times New Roman" pitchFamily="18" charset="0"/>
              </a:rPr>
              <a:t> is a pointer to </a:t>
            </a:r>
            <a:r>
              <a:rPr lang="en-US" sz="2500" dirty="0" smtClean="0">
                <a:solidFill>
                  <a:srgbClr val="000000"/>
                </a:solidFill>
                <a:latin typeface="Lucida Console" pitchFamily="49" charset="0"/>
              </a:rPr>
              <a:t>int</a:t>
            </a:r>
            <a:r>
              <a:rPr lang="en-US" sz="2500" dirty="0" smtClean="0">
                <a:solidFill>
                  <a:srgbClr val="000000"/>
                </a:solidFill>
                <a:latin typeface="Times New Roman" pitchFamily="18" charset="0"/>
              </a:rPr>
              <a:t>.”</a:t>
            </a:r>
          </a:p>
          <a:p>
            <a:pPr lvl="1" eaLnBrk="1" hangingPunct="1">
              <a:lnSpc>
                <a:spcPct val="90000"/>
              </a:lnSpc>
            </a:pPr>
            <a:r>
              <a:rPr lang="en-US" sz="2100" dirty="0" smtClean="0">
                <a:solidFill>
                  <a:srgbClr val="000000"/>
                </a:solidFill>
                <a:latin typeface="Times New Roman" pitchFamily="18" charset="0"/>
              </a:rPr>
              <a:t>Variable </a:t>
            </a:r>
            <a:r>
              <a:rPr lang="en-US" sz="2100" dirty="0" smtClean="0">
                <a:solidFill>
                  <a:srgbClr val="000000"/>
                </a:solidFill>
                <a:latin typeface="Lucida Console" pitchFamily="49" charset="0"/>
              </a:rPr>
              <a:t>count</a:t>
            </a:r>
            <a:r>
              <a:rPr lang="en-US" sz="2100" dirty="0" smtClean="0">
                <a:solidFill>
                  <a:srgbClr val="000000"/>
                </a:solidFill>
                <a:latin typeface="Times New Roman" pitchFamily="18" charset="0"/>
              </a:rPr>
              <a:t> in the preceding declaration is declared to be an </a:t>
            </a:r>
            <a:r>
              <a:rPr lang="en-US" sz="2100" dirty="0" err="1" smtClean="0">
                <a:solidFill>
                  <a:srgbClr val="000000"/>
                </a:solidFill>
                <a:latin typeface="Lucida Console" pitchFamily="49" charset="0"/>
              </a:rPr>
              <a:t>int</a:t>
            </a:r>
            <a:r>
              <a:rPr lang="en-US" sz="2100" dirty="0" smtClean="0">
                <a:solidFill>
                  <a:srgbClr val="000000"/>
                </a:solidFill>
                <a:latin typeface="Times New Roman" pitchFamily="18" charset="0"/>
              </a:rPr>
              <a:t>, not a pointer to an </a:t>
            </a:r>
            <a:r>
              <a:rPr lang="en-US" sz="2100" dirty="0" smtClean="0">
                <a:solidFill>
                  <a:srgbClr val="000000"/>
                </a:solidFill>
                <a:latin typeface="Lucida Console" pitchFamily="49" charset="0"/>
              </a:rPr>
              <a:t>int</a:t>
            </a:r>
            <a:r>
              <a:rPr lang="en-US" sz="2100" dirty="0" smtClean="0">
                <a:solidFill>
                  <a:srgbClr val="000000"/>
                </a:solidFill>
                <a:latin typeface="Times New Roman" pitchFamily="18" charset="0"/>
              </a:rPr>
              <a:t>.</a:t>
            </a:r>
          </a:p>
          <a:p>
            <a:pPr lvl="1" eaLnBrk="1" hangingPunct="1">
              <a:lnSpc>
                <a:spcPct val="90000"/>
              </a:lnSpc>
            </a:pPr>
            <a:r>
              <a:rPr lang="en-US" sz="2100" dirty="0" smtClean="0">
                <a:solidFill>
                  <a:srgbClr val="000000"/>
                </a:solidFill>
                <a:latin typeface="Times New Roman" pitchFamily="18" charset="0"/>
              </a:rPr>
              <a:t>Each variable being declared as a pointer must be preceded by an asterisk (</a:t>
            </a:r>
            <a:r>
              <a:rPr lang="en-US" sz="2100" dirty="0" smtClean="0">
                <a:solidFill>
                  <a:srgbClr val="000000"/>
                </a:solidFill>
                <a:latin typeface="Lucida Console" pitchFamily="49" charset="0"/>
              </a:rPr>
              <a:t>*</a:t>
            </a:r>
            <a:r>
              <a:rPr lang="en-US" sz="2100" dirty="0" smtClean="0">
                <a:solidFill>
                  <a:srgbClr val="000000"/>
                </a:solidFill>
                <a:latin typeface="Times New Roman" pitchFamily="18" charset="0"/>
              </a:rPr>
              <a:t>).</a:t>
            </a:r>
          </a:p>
          <a:p>
            <a:pPr eaLnBrk="1" hangingPunct="1">
              <a:lnSpc>
                <a:spcPct val="90000"/>
              </a:lnSpc>
            </a:pPr>
            <a:r>
              <a:rPr lang="en-US" sz="2500" dirty="0" smtClean="0">
                <a:solidFill>
                  <a:srgbClr val="000000"/>
                </a:solidFill>
                <a:latin typeface="Times New Roman" pitchFamily="18" charset="0"/>
              </a:rPr>
              <a:t>When </a:t>
            </a:r>
            <a:r>
              <a:rPr lang="en-US" sz="2500" dirty="0" smtClean="0">
                <a:solidFill>
                  <a:srgbClr val="000000"/>
                </a:solidFill>
                <a:latin typeface="Lucida Console" pitchFamily="49" charset="0"/>
              </a:rPr>
              <a:t>*</a:t>
            </a:r>
            <a:r>
              <a:rPr lang="en-US" sz="2500" dirty="0" smtClean="0">
                <a:solidFill>
                  <a:srgbClr val="000000"/>
                </a:solidFill>
                <a:latin typeface="Times New Roman" pitchFamily="18" charset="0"/>
              </a:rPr>
              <a:t> appears in a declaration, is not multiplication; rather, it indicates that the variable being declared is a pointer.</a:t>
            </a:r>
          </a:p>
          <a:p>
            <a:pPr eaLnBrk="1" hangingPunct="1">
              <a:lnSpc>
                <a:spcPct val="90000"/>
              </a:lnSpc>
            </a:pPr>
            <a:r>
              <a:rPr lang="en-US" sz="2500" dirty="0" smtClean="0">
                <a:solidFill>
                  <a:srgbClr val="000000"/>
                </a:solidFill>
                <a:latin typeface="Times New Roman" pitchFamily="18" charset="0"/>
              </a:rPr>
              <a:t>Pointers can be declared to point to objects of any data type.</a:t>
            </a:r>
          </a:p>
        </p:txBody>
      </p:sp>
      <p:sp>
        <p:nvSpPr>
          <p:cNvPr id="1638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 descr="ch08imageslides_Page_61.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8.2  </a:t>
            </a:r>
            <a:r>
              <a:rPr lang="en-US" smtClean="0">
                <a:solidFill>
                  <a:srgbClr val="3380E6"/>
                </a:solidFill>
                <a:latin typeface="Arial"/>
              </a:rPr>
              <a:t>Pointer Variable Declarations and Initialization (cont.)</a:t>
            </a:r>
          </a:p>
        </p:txBody>
      </p:sp>
      <p:sp>
        <p:nvSpPr>
          <p:cNvPr id="19459" name="Text Placeholder 2"/>
          <p:cNvSpPr>
            <a:spLocks noGrp="1"/>
          </p:cNvSpPr>
          <p:nvPr>
            <p:ph type="body" idx="1"/>
          </p:nvPr>
        </p:nvSpPr>
        <p:spPr>
          <a:xfrm>
            <a:off x="457200" y="1371600"/>
            <a:ext cx="8229600" cy="4525962"/>
          </a:xfrm>
        </p:spPr>
        <p:txBody>
          <a:bodyPr/>
          <a:lstStyle/>
          <a:p>
            <a:pPr eaLnBrk="1" hangingPunct="1"/>
            <a:r>
              <a:rPr lang="en-US" dirty="0" smtClean="0">
                <a:solidFill>
                  <a:srgbClr val="000000"/>
                </a:solidFill>
                <a:latin typeface="Times New Roman" pitchFamily="18" charset="0"/>
              </a:rPr>
              <a:t>Pointers should be initialized either when they’re declared or in an assignment.</a:t>
            </a:r>
          </a:p>
          <a:p>
            <a:pPr eaLnBrk="1" hangingPunct="1"/>
            <a:r>
              <a:rPr lang="en-US" dirty="0" smtClean="0">
                <a:solidFill>
                  <a:srgbClr val="000000"/>
                </a:solidFill>
                <a:latin typeface="Times New Roman" pitchFamily="18" charset="0"/>
              </a:rPr>
              <a:t>A pointer may be initialized to </a:t>
            </a:r>
            <a:r>
              <a:rPr lang="en-US" dirty="0" smtClean="0">
                <a:solidFill>
                  <a:srgbClr val="000000"/>
                </a:solidFill>
                <a:latin typeface="Lucida Console" pitchFamily="49" charset="0"/>
              </a:rPr>
              <a:t>0</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NULL</a:t>
            </a:r>
            <a:r>
              <a:rPr lang="en-US" dirty="0" smtClean="0">
                <a:solidFill>
                  <a:srgbClr val="000000"/>
                </a:solidFill>
                <a:latin typeface="Times New Roman" pitchFamily="18" charset="0"/>
              </a:rPr>
              <a:t> or an address of the corresponding type.</a:t>
            </a:r>
          </a:p>
          <a:p>
            <a:pPr eaLnBrk="1" hangingPunct="1"/>
            <a:r>
              <a:rPr lang="en-US" dirty="0" smtClean="0">
                <a:solidFill>
                  <a:srgbClr val="000000"/>
                </a:solidFill>
                <a:latin typeface="Times New Roman" pitchFamily="18" charset="0"/>
              </a:rPr>
              <a:t>A pointer with the value </a:t>
            </a:r>
            <a:r>
              <a:rPr lang="en-US" dirty="0" smtClean="0">
                <a:solidFill>
                  <a:srgbClr val="000000"/>
                </a:solidFill>
                <a:latin typeface="Lucida Console" pitchFamily="49" charset="0"/>
              </a:rPr>
              <a:t>0</a:t>
            </a:r>
            <a:r>
              <a:rPr lang="en-US" dirty="0" smtClean="0">
                <a:solidFill>
                  <a:srgbClr val="000000"/>
                </a:solidFill>
                <a:latin typeface="Times New Roman" pitchFamily="18" charset="0"/>
              </a:rPr>
              <a:t> or </a:t>
            </a:r>
            <a:r>
              <a:rPr lang="en-US" dirty="0" smtClean="0">
                <a:solidFill>
                  <a:srgbClr val="000000"/>
                </a:solidFill>
                <a:latin typeface="Lucida Console" pitchFamily="49" charset="0"/>
              </a:rPr>
              <a:t>NULL</a:t>
            </a:r>
            <a:r>
              <a:rPr lang="en-US" dirty="0" smtClean="0">
                <a:solidFill>
                  <a:srgbClr val="000000"/>
                </a:solidFill>
                <a:latin typeface="Times New Roman" pitchFamily="18" charset="0"/>
              </a:rPr>
              <a:t> points to nothing and is known as a </a:t>
            </a:r>
            <a:r>
              <a:rPr lang="en-US" dirty="0" smtClean="0">
                <a:solidFill>
                  <a:srgbClr val="0000FF"/>
                </a:solidFill>
                <a:latin typeface="Times New Roman" pitchFamily="18" charset="0"/>
              </a:rPr>
              <a:t>null pointer</a:t>
            </a:r>
            <a:r>
              <a:rPr lang="en-US" dirty="0" smtClean="0">
                <a:solidFill>
                  <a:srgbClr val="000000"/>
                </a:solidFill>
                <a:latin typeface="Times New Roman" pitchFamily="18" charset="0"/>
              </a:rPr>
              <a:t>.</a:t>
            </a:r>
          </a:p>
          <a:p>
            <a:pPr lvl="1" eaLnBrk="1" hangingPunct="1"/>
            <a:r>
              <a:rPr lang="en-US" dirty="0" smtClean="0">
                <a:solidFill>
                  <a:srgbClr val="000000"/>
                </a:solidFill>
                <a:latin typeface="Lucida Console" pitchFamily="49" charset="0"/>
              </a:rPr>
              <a:t>NULL</a:t>
            </a:r>
            <a:r>
              <a:rPr lang="en-US" dirty="0" smtClean="0">
                <a:solidFill>
                  <a:srgbClr val="000000"/>
                </a:solidFill>
                <a:latin typeface="Times New Roman" pitchFamily="18" charset="0"/>
              </a:rPr>
              <a:t> is equivalent to </a:t>
            </a:r>
            <a:r>
              <a:rPr lang="en-US" dirty="0" smtClean="0">
                <a:solidFill>
                  <a:srgbClr val="000000"/>
                </a:solidFill>
                <a:latin typeface="Lucida Console" pitchFamily="49" charset="0"/>
              </a:rPr>
              <a:t>0</a:t>
            </a:r>
            <a:r>
              <a:rPr lang="en-US" dirty="0" smtClean="0">
                <a:solidFill>
                  <a:srgbClr val="000000"/>
                </a:solidFill>
                <a:latin typeface="Times New Roman" pitchFamily="18" charset="0"/>
              </a:rPr>
              <a:t>, but in C++, </a:t>
            </a:r>
            <a:r>
              <a:rPr lang="en-US" dirty="0" smtClean="0">
                <a:solidFill>
                  <a:srgbClr val="000000"/>
                </a:solidFill>
                <a:latin typeface="Lucida Console" pitchFamily="49" charset="0"/>
              </a:rPr>
              <a:t>0</a:t>
            </a:r>
            <a:r>
              <a:rPr lang="en-US" dirty="0" smtClean="0">
                <a:solidFill>
                  <a:srgbClr val="000000"/>
                </a:solidFill>
                <a:latin typeface="Times New Roman" pitchFamily="18" charset="0"/>
              </a:rPr>
              <a:t> is used by convention.</a:t>
            </a:r>
          </a:p>
          <a:p>
            <a:pPr eaLnBrk="1" hangingPunct="1"/>
            <a:r>
              <a:rPr lang="en-US" dirty="0" smtClean="0">
                <a:solidFill>
                  <a:srgbClr val="000000"/>
                </a:solidFill>
                <a:latin typeface="Times New Roman" pitchFamily="18" charset="0"/>
              </a:rPr>
              <a:t>The value </a:t>
            </a:r>
            <a:r>
              <a:rPr lang="en-US" dirty="0" smtClean="0">
                <a:solidFill>
                  <a:srgbClr val="000000"/>
                </a:solidFill>
                <a:latin typeface="Lucida Console" pitchFamily="49" charset="0"/>
              </a:rPr>
              <a:t>0</a:t>
            </a:r>
            <a:r>
              <a:rPr lang="en-US" dirty="0" smtClean="0">
                <a:solidFill>
                  <a:srgbClr val="000000"/>
                </a:solidFill>
                <a:latin typeface="Times New Roman" pitchFamily="18" charset="0"/>
              </a:rPr>
              <a:t> is the only in-</a:t>
            </a:r>
            <a:r>
              <a:rPr lang="en-US" dirty="0" err="1" smtClean="0">
                <a:solidFill>
                  <a:srgbClr val="000000"/>
                </a:solidFill>
                <a:latin typeface="Times New Roman" pitchFamily="18" charset="0"/>
              </a:rPr>
              <a:t>teger</a:t>
            </a:r>
            <a:r>
              <a:rPr lang="en-US" dirty="0" smtClean="0">
                <a:solidFill>
                  <a:srgbClr val="000000"/>
                </a:solidFill>
                <a:latin typeface="Times New Roman" pitchFamily="18" charset="0"/>
              </a:rPr>
              <a:t> value that can be assigned directly to a pointer variable without first casting the integer to a pointer type.</a:t>
            </a:r>
          </a:p>
          <a:p>
            <a:pPr marL="365125" lvl="1" indent="-255588" eaLnBrk="1" hangingPunct="1">
              <a:spcBef>
                <a:spcPts val="400"/>
              </a:spcBef>
              <a:buSzPct val="68000"/>
              <a:buFont typeface="Wingdings 3" pitchFamily="18" charset="2"/>
              <a:buChar char=""/>
            </a:pPr>
            <a:r>
              <a:rPr lang="en-US" sz="2800" dirty="0" smtClean="0">
                <a:solidFill>
                  <a:srgbClr val="000000"/>
                </a:solidFill>
                <a:latin typeface="Times New Roman" pitchFamily="18" charset="0"/>
              </a:rPr>
              <a:t>Similar concept as indirect addressing mode in HLA</a:t>
            </a:r>
          </a:p>
          <a:p>
            <a:pPr eaLnBrk="1" hangingPunct="1"/>
            <a:endParaRPr lang="en-US" dirty="0" smtClean="0">
              <a:solidFill>
                <a:srgbClr val="000000"/>
              </a:solidFill>
              <a:latin typeface="Times New Roman" pitchFamily="18" charset="0"/>
            </a:endParaRPr>
          </a:p>
        </p:txBody>
      </p:sp>
      <p:sp>
        <p:nvSpPr>
          <p:cNvPr id="19460"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24B5A1"/>
                </a:solidFill>
                <a:latin typeface="Arial"/>
              </a:rPr>
              <a:t>8.3  </a:t>
            </a:r>
            <a:r>
              <a:rPr lang="en-US" smtClean="0">
                <a:solidFill>
                  <a:srgbClr val="3380E6"/>
                </a:solidFill>
                <a:latin typeface="Arial"/>
              </a:rPr>
              <a:t>Pointer Operators</a:t>
            </a:r>
          </a:p>
        </p:txBody>
      </p:sp>
      <p:sp>
        <p:nvSpPr>
          <p:cNvPr id="21507" name="Text Placeholder 2"/>
          <p:cNvSpPr>
            <a:spLocks noGrp="1"/>
          </p:cNvSpPr>
          <p:nvPr>
            <p:ph type="body" idx="1"/>
          </p:nvPr>
        </p:nvSpPr>
        <p:spPr>
          <a:xfrm>
            <a:off x="457200" y="1219200"/>
            <a:ext cx="8229600" cy="4525962"/>
          </a:xfrm>
        </p:spPr>
        <p:txBody>
          <a:bodyPr/>
          <a:lstStyle/>
          <a:p>
            <a:pPr eaLnBrk="1" hangingPunct="1">
              <a:lnSpc>
                <a:spcPct val="90000"/>
              </a:lnSpc>
            </a:pPr>
            <a:r>
              <a:rPr lang="en-US" dirty="0" smtClean="0">
                <a:solidFill>
                  <a:srgbClr val="000000"/>
                </a:solidFill>
                <a:latin typeface="Times New Roman" pitchFamily="18" charset="0"/>
              </a:rPr>
              <a:t>The </a:t>
            </a:r>
            <a:r>
              <a:rPr lang="en-US" dirty="0" smtClean="0">
                <a:solidFill>
                  <a:srgbClr val="0000FF"/>
                </a:solidFill>
                <a:latin typeface="Times New Roman" pitchFamily="18" charset="0"/>
              </a:rPr>
              <a:t>address operator (</a:t>
            </a:r>
            <a:r>
              <a:rPr lang="en-US" dirty="0" smtClean="0">
                <a:solidFill>
                  <a:srgbClr val="0000FF"/>
                </a:solidFill>
                <a:latin typeface="LucidaSansTypewriter" pitchFamily="49" charset="0"/>
              </a:rPr>
              <a:t>&amp;</a:t>
            </a:r>
            <a:r>
              <a:rPr lang="en-US" dirty="0" smtClean="0">
                <a:solidFill>
                  <a:srgbClr val="0000FF"/>
                </a:solidFill>
                <a:latin typeface="Times New Roman" pitchFamily="18" charset="0"/>
              </a:rPr>
              <a:t>)</a:t>
            </a:r>
            <a:r>
              <a:rPr lang="en-US" dirty="0" smtClean="0">
                <a:solidFill>
                  <a:srgbClr val="000000"/>
                </a:solidFill>
                <a:latin typeface="Times New Roman" pitchFamily="18" charset="0"/>
              </a:rPr>
              <a:t> is a unary operator that obtains the memory address of its operand.</a:t>
            </a:r>
          </a:p>
          <a:p>
            <a:pPr lvl="1" eaLnBrk="1" hangingPunct="1">
              <a:lnSpc>
                <a:spcPct val="90000"/>
              </a:lnSpc>
            </a:pPr>
            <a:r>
              <a:rPr lang="en-US" dirty="0" smtClean="0">
                <a:solidFill>
                  <a:srgbClr val="000000"/>
                </a:solidFill>
                <a:latin typeface="Times New Roman" pitchFamily="18" charset="0"/>
              </a:rPr>
              <a:t>Same operator used in HLA</a:t>
            </a:r>
          </a:p>
          <a:p>
            <a:pPr lvl="1" eaLnBrk="1" hangingPunct="1">
              <a:lnSpc>
                <a:spcPct val="90000"/>
              </a:lnSpc>
            </a:pPr>
            <a:r>
              <a:rPr lang="en-US" dirty="0" smtClean="0">
                <a:solidFill>
                  <a:srgbClr val="000000"/>
                </a:solidFill>
                <a:latin typeface="Times New Roman" pitchFamily="18" charset="0"/>
              </a:rPr>
              <a:t>HLA also uses the command lea( )</a:t>
            </a:r>
          </a:p>
          <a:p>
            <a:pPr eaLnBrk="1" hangingPunct="1">
              <a:lnSpc>
                <a:spcPct val="90000"/>
              </a:lnSpc>
            </a:pPr>
            <a:r>
              <a:rPr lang="en-US" dirty="0" smtClean="0">
                <a:solidFill>
                  <a:srgbClr val="000000"/>
                </a:solidFill>
                <a:latin typeface="Times New Roman" pitchFamily="18" charset="0"/>
              </a:rPr>
              <a:t>Assuming the declarations</a:t>
            </a:r>
          </a:p>
          <a:p>
            <a:pPr lvl="2" eaLnBrk="1" hangingPunct="1">
              <a:lnSpc>
                <a:spcPct val="90000"/>
              </a:lnSpc>
            </a:pPr>
            <a:r>
              <a:rPr lang="es-ES" dirty="0" err="1" smtClean="0">
                <a:solidFill>
                  <a:srgbClr val="0000FF"/>
                </a:solidFill>
                <a:latin typeface="Lucida Console" pitchFamily="49" charset="0"/>
              </a:rPr>
              <a:t>int</a:t>
            </a:r>
            <a:r>
              <a:rPr lang="es-ES" dirty="0" smtClean="0">
                <a:solidFill>
                  <a:srgbClr val="000000"/>
                </a:solidFill>
                <a:latin typeface="Lucida Console" pitchFamily="49" charset="0"/>
              </a:rPr>
              <a:t> y = </a:t>
            </a:r>
            <a:r>
              <a:rPr lang="es-ES" dirty="0" smtClean="0">
                <a:solidFill>
                  <a:srgbClr val="128AFF"/>
                </a:solidFill>
                <a:latin typeface="Lucida Console" pitchFamily="49" charset="0"/>
              </a:rPr>
              <a:t>5</a:t>
            </a:r>
            <a:r>
              <a:rPr lang="es-ES" dirty="0" smtClean="0">
                <a:solidFill>
                  <a:srgbClr val="000000"/>
                </a:solidFill>
                <a:latin typeface="Lucida Console" pitchFamily="49" charset="0"/>
              </a:rPr>
              <a:t>; </a:t>
            </a:r>
            <a:r>
              <a:rPr lang="es-ES" dirty="0" smtClean="0">
                <a:solidFill>
                  <a:srgbClr val="00BF00"/>
                </a:solidFill>
                <a:latin typeface="Lucida Console" pitchFamily="49" charset="0"/>
              </a:rPr>
              <a:t>// declare variable y</a:t>
            </a:r>
            <a:br>
              <a:rPr lang="es-ES" dirty="0" smtClean="0">
                <a:solidFill>
                  <a:srgbClr val="00BF00"/>
                </a:solidFill>
                <a:latin typeface="Lucida Console" pitchFamily="49" charset="0"/>
              </a:rPr>
            </a:br>
            <a:r>
              <a:rPr lang="es-ES" dirty="0" err="1" smtClean="0">
                <a:solidFill>
                  <a:srgbClr val="0000FF"/>
                </a:solidFill>
                <a:latin typeface="Lucida Console" pitchFamily="49" charset="0"/>
              </a:rPr>
              <a:t>int</a:t>
            </a:r>
            <a:r>
              <a:rPr lang="es-ES" dirty="0" smtClean="0">
                <a:solidFill>
                  <a:srgbClr val="000000"/>
                </a:solidFill>
                <a:latin typeface="Lucida Console" pitchFamily="49" charset="0"/>
              </a:rPr>
              <a:t> *</a:t>
            </a:r>
            <a:r>
              <a:rPr lang="es-ES" dirty="0" err="1" smtClean="0">
                <a:solidFill>
                  <a:srgbClr val="000000"/>
                </a:solidFill>
                <a:latin typeface="Lucida Console" pitchFamily="49" charset="0"/>
              </a:rPr>
              <a:t>yPtr</a:t>
            </a:r>
            <a:r>
              <a:rPr lang="es-ES" dirty="0" smtClean="0">
                <a:solidFill>
                  <a:srgbClr val="000000"/>
                </a:solidFill>
                <a:latin typeface="Lucida Console" pitchFamily="49" charset="0"/>
              </a:rPr>
              <a:t>; </a:t>
            </a:r>
            <a:r>
              <a:rPr lang="es-ES" dirty="0" smtClean="0">
                <a:solidFill>
                  <a:srgbClr val="00BF00"/>
                </a:solidFill>
                <a:latin typeface="Lucida Console" pitchFamily="49" charset="0"/>
              </a:rPr>
              <a:t>// declare pointer variable </a:t>
            </a:r>
            <a:r>
              <a:rPr lang="es-ES" dirty="0" err="1" smtClean="0">
                <a:solidFill>
                  <a:srgbClr val="00BF00"/>
                </a:solidFill>
                <a:latin typeface="Lucida Console" pitchFamily="49" charset="0"/>
              </a:rPr>
              <a:t>yPtr</a:t>
            </a:r>
            <a:endParaRPr lang="es-ES" dirty="0" smtClean="0">
              <a:solidFill>
                <a:srgbClr val="00BF00"/>
              </a:solidFill>
              <a:latin typeface="Lucida Console" pitchFamily="49" charset="0"/>
            </a:endParaRPr>
          </a:p>
          <a:p>
            <a:pPr eaLnBrk="1" hangingPunct="1">
              <a:lnSpc>
                <a:spcPct val="90000"/>
              </a:lnSpc>
              <a:buFont typeface="Wingdings 3" pitchFamily="18" charset="2"/>
              <a:buNone/>
            </a:pPr>
            <a:r>
              <a:rPr lang="en-US" dirty="0" smtClean="0">
                <a:solidFill>
                  <a:srgbClr val="000000"/>
                </a:solidFill>
                <a:latin typeface="Times New Roman" pitchFamily="18" charset="0"/>
              </a:rPr>
              <a:t>	the statement</a:t>
            </a:r>
          </a:p>
          <a:p>
            <a:pPr lvl="2" eaLnBrk="1" hangingPunct="1">
              <a:lnSpc>
                <a:spcPct val="90000"/>
              </a:lnSpc>
            </a:pPr>
            <a:r>
              <a:rPr lang="en-US" dirty="0" err="1" smtClean="0">
                <a:solidFill>
                  <a:srgbClr val="000000"/>
                </a:solidFill>
                <a:latin typeface="Lucida Console" pitchFamily="49" charset="0"/>
              </a:rPr>
              <a:t>yPtr</a:t>
            </a:r>
            <a:r>
              <a:rPr lang="en-US" dirty="0" smtClean="0">
                <a:solidFill>
                  <a:srgbClr val="000000"/>
                </a:solidFill>
                <a:latin typeface="Lucida Console" pitchFamily="49" charset="0"/>
              </a:rPr>
              <a:t> = &amp;y; </a:t>
            </a:r>
            <a:r>
              <a:rPr lang="en-US" dirty="0" smtClean="0">
                <a:solidFill>
                  <a:srgbClr val="00BF00"/>
                </a:solidFill>
                <a:latin typeface="Lucida Console" pitchFamily="49" charset="0"/>
              </a:rPr>
              <a:t>// assign address of y to </a:t>
            </a:r>
            <a:r>
              <a:rPr lang="en-US" dirty="0" err="1" smtClean="0">
                <a:solidFill>
                  <a:srgbClr val="00BF00"/>
                </a:solidFill>
                <a:latin typeface="Lucida Console" pitchFamily="49" charset="0"/>
              </a:rPr>
              <a:t>yPtr</a:t>
            </a:r>
            <a:endParaRPr lang="en-US" dirty="0" smtClean="0">
              <a:solidFill>
                <a:srgbClr val="00BF00"/>
              </a:solidFill>
              <a:latin typeface="Lucida Console" pitchFamily="49" charset="0"/>
            </a:endParaRPr>
          </a:p>
          <a:p>
            <a:pPr eaLnBrk="1" hangingPunct="1">
              <a:lnSpc>
                <a:spcPct val="90000"/>
              </a:lnSpc>
              <a:buFont typeface="Wingdings 3" pitchFamily="18" charset="2"/>
              <a:buNone/>
            </a:pPr>
            <a:r>
              <a:rPr lang="en-US" dirty="0" smtClean="0">
                <a:solidFill>
                  <a:srgbClr val="000000"/>
                </a:solidFill>
                <a:latin typeface="Times New Roman" pitchFamily="18" charset="0"/>
              </a:rPr>
              <a:t>	assigns the address of the variable </a:t>
            </a:r>
            <a:r>
              <a:rPr lang="en-US" dirty="0" smtClean="0">
                <a:solidFill>
                  <a:srgbClr val="000000"/>
                </a:solidFill>
                <a:latin typeface="Lucida Console" pitchFamily="49" charset="0"/>
              </a:rPr>
              <a:t>y</a:t>
            </a:r>
            <a:r>
              <a:rPr lang="en-US" dirty="0" smtClean="0">
                <a:solidFill>
                  <a:srgbClr val="000000"/>
                </a:solidFill>
                <a:latin typeface="Times New Roman" pitchFamily="18" charset="0"/>
              </a:rPr>
              <a:t> to pointer variable </a:t>
            </a:r>
            <a:r>
              <a:rPr lang="en-US" dirty="0" err="1" smtClean="0">
                <a:solidFill>
                  <a:srgbClr val="000000"/>
                </a:solidFill>
                <a:latin typeface="Lucida Console" pitchFamily="49" charset="0"/>
              </a:rPr>
              <a:t>yPtr</a:t>
            </a:r>
            <a:r>
              <a:rPr lang="en-US" dirty="0" smtClean="0">
                <a:solidFill>
                  <a:srgbClr val="000000"/>
                </a:solidFill>
                <a:latin typeface="Times New Roman" pitchFamily="18" charset="0"/>
              </a:rPr>
              <a:t>.</a:t>
            </a:r>
          </a:p>
          <a:p>
            <a:pPr eaLnBrk="1" hangingPunct="1">
              <a:lnSpc>
                <a:spcPct val="90000"/>
              </a:lnSpc>
            </a:pPr>
            <a:r>
              <a:rPr lang="en-US" dirty="0" smtClean="0">
                <a:solidFill>
                  <a:srgbClr val="000000"/>
                </a:solidFill>
                <a:latin typeface="Times New Roman" pitchFamily="18" charset="0"/>
              </a:rPr>
              <a:t>Figure 8.2 shows a representation of memory after this assignment.</a:t>
            </a:r>
          </a:p>
        </p:txBody>
      </p:sp>
      <p:sp>
        <p:nvSpPr>
          <p:cNvPr id="2150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ch08imageslides_Page_09.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24B5A1"/>
                </a:solidFill>
                <a:latin typeface="Arial"/>
              </a:rPr>
              <a:t>8.3  </a:t>
            </a:r>
            <a:r>
              <a:rPr lang="en-US" smtClean="0">
                <a:solidFill>
                  <a:srgbClr val="3380E6"/>
                </a:solidFill>
                <a:latin typeface="Arial"/>
              </a:rPr>
              <a:t>Pointer Operators (cont.)</a:t>
            </a:r>
          </a:p>
        </p:txBody>
      </p:sp>
      <p:sp>
        <p:nvSpPr>
          <p:cNvPr id="23555" name="Text Placeholder 2"/>
          <p:cNvSpPr>
            <a:spLocks noGrp="1"/>
          </p:cNvSpPr>
          <p:nvPr>
            <p:ph type="body" idx="1"/>
          </p:nvPr>
        </p:nvSpPr>
        <p:spPr/>
        <p:txBody>
          <a:bodyPr/>
          <a:lstStyle/>
          <a:p>
            <a:pPr eaLnBrk="1" hangingPunct="1">
              <a:lnSpc>
                <a:spcPct val="80000"/>
              </a:lnSpc>
            </a:pPr>
            <a:r>
              <a:rPr lang="en-US" sz="2500" dirty="0" smtClean="0">
                <a:solidFill>
                  <a:srgbClr val="000000"/>
                </a:solidFill>
                <a:latin typeface="Times New Roman" pitchFamily="18" charset="0"/>
              </a:rPr>
              <a:t>Figure 8.3 shows another pointer representation in memory with integer variable </a:t>
            </a:r>
            <a:r>
              <a:rPr lang="en-US" sz="2500" dirty="0" smtClean="0">
                <a:solidFill>
                  <a:srgbClr val="000000"/>
                </a:solidFill>
                <a:latin typeface="Lucida Console" pitchFamily="49" charset="0"/>
              </a:rPr>
              <a:t>y</a:t>
            </a:r>
            <a:r>
              <a:rPr lang="en-US" sz="2500" dirty="0" smtClean="0">
                <a:solidFill>
                  <a:srgbClr val="000000"/>
                </a:solidFill>
                <a:latin typeface="Times New Roman" pitchFamily="18" charset="0"/>
              </a:rPr>
              <a:t> stored at memory location </a:t>
            </a:r>
            <a:r>
              <a:rPr lang="en-US" sz="2500" dirty="0" smtClean="0">
                <a:solidFill>
                  <a:srgbClr val="000000"/>
                </a:solidFill>
                <a:latin typeface="Lucida Console" pitchFamily="49" charset="0"/>
              </a:rPr>
              <a:t>600000</a:t>
            </a:r>
            <a:r>
              <a:rPr lang="en-US" sz="2500" dirty="0" smtClean="0">
                <a:solidFill>
                  <a:srgbClr val="000000"/>
                </a:solidFill>
                <a:latin typeface="Times New Roman" pitchFamily="18" charset="0"/>
              </a:rPr>
              <a:t> and pointer variable </a:t>
            </a:r>
            <a:r>
              <a:rPr lang="en-US" sz="2500" dirty="0" err="1" smtClean="0">
                <a:solidFill>
                  <a:srgbClr val="000000"/>
                </a:solidFill>
                <a:latin typeface="Lucida Console" pitchFamily="49" charset="0"/>
              </a:rPr>
              <a:t>yPtr</a:t>
            </a:r>
            <a:r>
              <a:rPr lang="en-US" sz="2500" dirty="0" smtClean="0">
                <a:solidFill>
                  <a:srgbClr val="000000"/>
                </a:solidFill>
                <a:latin typeface="Times New Roman" pitchFamily="18" charset="0"/>
              </a:rPr>
              <a:t> stored at memory location </a:t>
            </a:r>
            <a:r>
              <a:rPr lang="en-US" sz="2500" dirty="0" smtClean="0">
                <a:solidFill>
                  <a:srgbClr val="000000"/>
                </a:solidFill>
                <a:latin typeface="Lucida Console" pitchFamily="49" charset="0"/>
              </a:rPr>
              <a:t>500000</a:t>
            </a:r>
            <a:r>
              <a:rPr lang="en-US" sz="2500" dirty="0" smtClean="0">
                <a:solidFill>
                  <a:srgbClr val="000000"/>
                </a:solidFill>
                <a:latin typeface="Times New Roman" pitchFamily="18" charset="0"/>
              </a:rPr>
              <a:t>.</a:t>
            </a:r>
          </a:p>
          <a:p>
            <a:pPr eaLnBrk="1" hangingPunct="1">
              <a:lnSpc>
                <a:spcPct val="80000"/>
              </a:lnSpc>
            </a:pPr>
            <a:r>
              <a:rPr lang="en-US" sz="2500" dirty="0" smtClean="0">
                <a:solidFill>
                  <a:srgbClr val="000000"/>
                </a:solidFill>
                <a:latin typeface="Times New Roman" pitchFamily="18" charset="0"/>
              </a:rPr>
              <a:t>You have to be very careful when performing operations using pointer variables.</a:t>
            </a:r>
          </a:p>
          <a:p>
            <a:pPr eaLnBrk="1" hangingPunct="1">
              <a:lnSpc>
                <a:spcPct val="80000"/>
              </a:lnSpc>
            </a:pPr>
            <a:r>
              <a:rPr lang="en-US" sz="2500" dirty="0" smtClean="0">
                <a:solidFill>
                  <a:srgbClr val="000000"/>
                </a:solidFill>
                <a:latin typeface="Times New Roman" pitchFamily="18" charset="0"/>
              </a:rPr>
              <a:t>The</a:t>
            </a:r>
            <a:r>
              <a:rPr lang="en-US" sz="2500" dirty="0" smtClean="0">
                <a:solidFill>
                  <a:srgbClr val="0000FF"/>
                </a:solidFill>
                <a:latin typeface="Times New Roman" pitchFamily="18" charset="0"/>
              </a:rPr>
              <a:t> </a:t>
            </a:r>
            <a:r>
              <a:rPr lang="en-US" sz="2500" dirty="0" smtClean="0">
                <a:solidFill>
                  <a:srgbClr val="0000FF"/>
                </a:solidFill>
                <a:latin typeface="LucidaSansTypewriter" pitchFamily="49" charset="0"/>
              </a:rPr>
              <a:t>*</a:t>
            </a:r>
            <a:r>
              <a:rPr lang="en-US" sz="2500" dirty="0" smtClean="0">
                <a:solidFill>
                  <a:srgbClr val="0000FF"/>
                </a:solidFill>
                <a:latin typeface="Times New Roman" pitchFamily="18" charset="0"/>
              </a:rPr>
              <a:t> operator</a:t>
            </a:r>
            <a:r>
              <a:rPr lang="en-US" sz="2500" dirty="0" smtClean="0">
                <a:solidFill>
                  <a:srgbClr val="000000"/>
                </a:solidFill>
                <a:latin typeface="Times New Roman" pitchFamily="18" charset="0"/>
              </a:rPr>
              <a:t>, commonly referred to as the </a:t>
            </a:r>
            <a:r>
              <a:rPr lang="en-US" sz="2500" dirty="0" smtClean="0">
                <a:solidFill>
                  <a:srgbClr val="0000FF"/>
                </a:solidFill>
                <a:latin typeface="Times New Roman" pitchFamily="18" charset="0"/>
              </a:rPr>
              <a:t>indirection operator</a:t>
            </a:r>
            <a:r>
              <a:rPr lang="en-US" sz="2500" dirty="0" smtClean="0">
                <a:solidFill>
                  <a:srgbClr val="000000"/>
                </a:solidFill>
                <a:latin typeface="Times New Roman" pitchFamily="18" charset="0"/>
              </a:rPr>
              <a:t> or </a:t>
            </a:r>
            <a:r>
              <a:rPr lang="en-US" sz="2500" dirty="0" smtClean="0">
                <a:solidFill>
                  <a:srgbClr val="0000FF"/>
                </a:solidFill>
                <a:latin typeface="Times New Roman" pitchFamily="18" charset="0"/>
              </a:rPr>
              <a:t>dereferencing operator</a:t>
            </a:r>
            <a:r>
              <a:rPr lang="en-US" sz="2500" dirty="0" smtClean="0">
                <a:solidFill>
                  <a:srgbClr val="000000"/>
                </a:solidFill>
                <a:latin typeface="Times New Roman" pitchFamily="18" charset="0"/>
              </a:rPr>
              <a:t>, returns a synonym for the object to which its pointer operand points.</a:t>
            </a:r>
          </a:p>
          <a:p>
            <a:pPr lvl="1" eaLnBrk="1" hangingPunct="1">
              <a:lnSpc>
                <a:spcPct val="80000"/>
              </a:lnSpc>
            </a:pPr>
            <a:r>
              <a:rPr lang="en-US" sz="2100" dirty="0" smtClean="0">
                <a:solidFill>
                  <a:srgbClr val="000000"/>
                </a:solidFill>
                <a:latin typeface="Times New Roman" pitchFamily="18" charset="0"/>
              </a:rPr>
              <a:t>Called </a:t>
            </a:r>
            <a:r>
              <a:rPr lang="en-US" sz="2100" dirty="0" smtClean="0">
                <a:solidFill>
                  <a:srgbClr val="0000FF"/>
                </a:solidFill>
                <a:latin typeface="Times New Roman" pitchFamily="18" charset="0"/>
              </a:rPr>
              <a:t>dereferencing a pointer</a:t>
            </a:r>
          </a:p>
          <a:p>
            <a:pPr eaLnBrk="1" hangingPunct="1">
              <a:lnSpc>
                <a:spcPct val="80000"/>
              </a:lnSpc>
            </a:pPr>
            <a:r>
              <a:rPr lang="en-US" sz="2500" dirty="0" smtClean="0">
                <a:solidFill>
                  <a:srgbClr val="000000"/>
                </a:solidFill>
                <a:latin typeface="Times New Roman" pitchFamily="18" charset="0"/>
              </a:rPr>
              <a:t>A </a:t>
            </a:r>
            <a:r>
              <a:rPr lang="en-US" sz="2500" dirty="0" err="1" smtClean="0">
                <a:solidFill>
                  <a:srgbClr val="000000"/>
                </a:solidFill>
                <a:latin typeface="Times New Roman" pitchFamily="18" charset="0"/>
              </a:rPr>
              <a:t>dereferenced</a:t>
            </a:r>
            <a:r>
              <a:rPr lang="en-US" sz="2500" dirty="0" smtClean="0">
                <a:solidFill>
                  <a:srgbClr val="000000"/>
                </a:solidFill>
                <a:latin typeface="Times New Roman" pitchFamily="18" charset="0"/>
              </a:rPr>
              <a:t> pointer may also be used on the left side of an assignment.</a:t>
            </a:r>
          </a:p>
          <a:p>
            <a:pPr eaLnBrk="1" hangingPunct="1">
              <a:lnSpc>
                <a:spcPct val="80000"/>
              </a:lnSpc>
            </a:pPr>
            <a:r>
              <a:rPr lang="en-US" sz="2400" dirty="0" smtClean="0">
                <a:solidFill>
                  <a:srgbClr val="000000"/>
                </a:solidFill>
                <a:latin typeface="Times New Roman" pitchFamily="18" charset="0"/>
              </a:rPr>
              <a:t>The </a:t>
            </a:r>
            <a:r>
              <a:rPr lang="en-US" sz="2400" dirty="0" smtClean="0">
                <a:solidFill>
                  <a:srgbClr val="000000"/>
                </a:solidFill>
                <a:latin typeface="Lucida Console" pitchFamily="49" charset="0"/>
              </a:rPr>
              <a:t>&amp;</a:t>
            </a:r>
            <a:r>
              <a:rPr lang="en-US" sz="2400" dirty="0" smtClean="0">
                <a:solidFill>
                  <a:srgbClr val="000000"/>
                </a:solidFill>
                <a:latin typeface="Times New Roman" pitchFamily="18" charset="0"/>
              </a:rPr>
              <a:t> and </a:t>
            </a:r>
            <a:r>
              <a:rPr lang="en-US" sz="2400" dirty="0" smtClean="0">
                <a:solidFill>
                  <a:srgbClr val="000000"/>
                </a:solidFill>
                <a:latin typeface="Lucida Console" pitchFamily="49" charset="0"/>
              </a:rPr>
              <a:t>*</a:t>
            </a:r>
            <a:r>
              <a:rPr lang="en-US" sz="2400" dirty="0" smtClean="0">
                <a:solidFill>
                  <a:srgbClr val="000000"/>
                </a:solidFill>
                <a:latin typeface="Times New Roman" pitchFamily="18" charset="0"/>
              </a:rPr>
              <a:t> operators are inverses of one another.</a:t>
            </a:r>
            <a:endParaRPr lang="en-US" sz="2500" dirty="0" smtClean="0">
              <a:solidFill>
                <a:srgbClr val="000000"/>
              </a:solidFill>
              <a:latin typeface="Times New Roman" pitchFamily="18" charset="0"/>
            </a:endParaRPr>
          </a:p>
        </p:txBody>
      </p:sp>
      <p:sp>
        <p:nvSpPr>
          <p:cNvPr id="2355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©1992-2012 by Pearson Education, Inc. All Rights 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ch08imageslides_Page_10.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©1992-2012 by Pearson Education, Inc. All Rights Reserved.</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DeitelPowerPointTemplate</Template>
  <TotalTime>159</TotalTime>
  <Words>1483</Words>
  <Application>Microsoft Office PowerPoint</Application>
  <PresentationFormat>On-screen Show (4:3)</PresentationFormat>
  <Paragraphs>166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Chapter 8 Pointers</vt:lpstr>
      <vt:lpstr>8.2  Pointer Variable Declarations and Initialization</vt:lpstr>
      <vt:lpstr>Slide 3</vt:lpstr>
      <vt:lpstr>8.2  Pointer Variable Declarations and Initialization (cont.)</vt:lpstr>
      <vt:lpstr>8.2  Pointer Variable Declarations and Initialization (cont.)</vt:lpstr>
      <vt:lpstr>8.3  Pointer Operators</vt:lpstr>
      <vt:lpstr>Slide 7</vt:lpstr>
      <vt:lpstr>8.3  Pointer Operators (cont.)</vt:lpstr>
      <vt:lpstr>Slide 9</vt:lpstr>
      <vt:lpstr>Slide 10</vt:lpstr>
      <vt:lpstr>Slide 11</vt:lpstr>
      <vt:lpstr>Slide 12</vt:lpstr>
      <vt:lpstr>8.4  Pass-by-Reference with Pointers</vt:lpstr>
      <vt:lpstr>8.4  Pass-by-Reference with Pointers (cont.)</vt:lpstr>
      <vt:lpstr>Slide 15</vt:lpstr>
      <vt:lpstr>Slide 16</vt:lpstr>
      <vt:lpstr>8.4  Pass-by-Reference with Pointers (cont.)</vt:lpstr>
      <vt:lpstr>Slide 18</vt:lpstr>
      <vt:lpstr>Slide 19</vt:lpstr>
      <vt:lpstr>Slide 20</vt:lpstr>
      <vt:lpstr>8.4  Pass-by-Reference with Pointers (cont.)</vt:lpstr>
      <vt:lpstr>8.8  Pointer Expressions and Pointer Arithmetic</vt:lpstr>
      <vt:lpstr>Slide 23</vt:lpstr>
      <vt:lpstr>Slide 24</vt:lpstr>
      <vt:lpstr>8.8  Pointer Expressions and Pointer Arithmetic (cont.)</vt:lpstr>
      <vt:lpstr>Slide 26</vt:lpstr>
      <vt:lpstr>8.8  Pointer Expressions and Pointer Arithmetic (cont.)</vt:lpstr>
      <vt:lpstr>Variations on the Indexed Addressing Mode </vt:lpstr>
      <vt:lpstr>Scaled Indexed Addressing Modes </vt:lpstr>
      <vt:lpstr>8.8  Pointer Expressions and Pointer Arithmetic (cont.)</vt:lpstr>
      <vt:lpstr>8.8  Pointer Expressions and Pointer Arithmetic (cont.)</vt:lpstr>
      <vt:lpstr>8.8  Pointer Expressions and Pointer Arithmetic (cont.)</vt:lpstr>
      <vt:lpstr>8.9  Relationship Between Pointers and Arrays</vt:lpstr>
      <vt:lpstr>8.9  Relationship Between Pointers and Arrays (cont.)</vt:lpstr>
      <vt:lpstr>8.9  Relationship Between Pointers and Arrays (cont.)</vt:lpstr>
      <vt:lpstr>Slide 36</vt:lpstr>
      <vt:lpstr>8.9  Relationship Between Pointers and Arrays (cont.)</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Pointers</dc:title>
  <dc:creator>Windows User</dc:creator>
  <cp:lastModifiedBy>JReyesAlamo</cp:lastModifiedBy>
  <cp:revision>44</cp:revision>
  <dcterms:created xsi:type="dcterms:W3CDTF">2009-09-14T19:22:56Z</dcterms:created>
  <dcterms:modified xsi:type="dcterms:W3CDTF">2012-05-07T21:59:46Z</dcterms:modified>
</cp:coreProperties>
</file>