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19"/>
  </p:notesMasterIdLst>
  <p:sldIdLst>
    <p:sldId id="321" r:id="rId2"/>
    <p:sldId id="325" r:id="rId3"/>
    <p:sldId id="326" r:id="rId4"/>
    <p:sldId id="307" r:id="rId5"/>
    <p:sldId id="259" r:id="rId6"/>
    <p:sldId id="317" r:id="rId7"/>
    <p:sldId id="322" r:id="rId8"/>
    <p:sldId id="260" r:id="rId9"/>
    <p:sldId id="303" r:id="rId10"/>
    <p:sldId id="316" r:id="rId11"/>
    <p:sldId id="323" r:id="rId12"/>
    <p:sldId id="327" r:id="rId13"/>
    <p:sldId id="328" r:id="rId14"/>
    <p:sldId id="329" r:id="rId15"/>
    <p:sldId id="330" r:id="rId16"/>
    <p:sldId id="331" r:id="rId17"/>
    <p:sldId id="31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5050"/>
    <a:srgbClr val="FF996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3" autoAdjust="0"/>
    <p:restoredTop sz="9466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5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0CA518-2F8F-4685-85EB-AECEBE010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5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E9301-0EC3-4D57-B3EA-422D2F713A0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4618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0CA518-2F8F-4685-85EB-AECEBE01012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9CAF887-B373-4A0B-8A8C-8BB06A7B99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73B887-CC52-4F47-B89F-B19DA365ED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0EB0C7-842B-4962-9B80-FC3E347825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81F822-DD14-484F-BD8D-C797007FD4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0B7D92-8B0C-410E-A773-0E007BBDC8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135A2E-C343-4AF2-AE68-52B63A0C3F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9BEE63-D64B-4300-BECF-F79D9BE852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C4A40D-79DF-4620-9481-B6239E635E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8C7F610-77F3-444F-AA69-7EF76A550A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46B5EF-E36F-42A3-BFEA-5B48F5D6C6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0C1A314-9EEA-43AD-AC8F-167388CE27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ci.edu/~ics143/lectures/oslecture1.ppt" TargetMode="External"/><Relationship Id="rId2" Type="http://schemas.openxmlformats.org/officeDocument/2006/relationships/hyperlink" Target="http://www.cs.pitt.edu/~mosse/cs1550/Slides/amer-intro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omepage.mac.com/randyhyde/webster.cs.ucr.edu/index.html" TargetMode="External"/><Relationship Id="rId4" Type="http://schemas.openxmlformats.org/officeDocument/2006/relationships/hyperlink" Target="http://www.virtualbox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penlab.citytech.cuny.edu/cet3510f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CET 3510 - Microcomputer Systems Technology</a:t>
            </a:r>
            <a:br>
              <a:rPr lang="en-US" dirty="0" smtClean="0"/>
            </a:br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José M. Reyes Álamo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AF887-B373-4A0B-8A8C-8BB06A7B99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Windows 8</a:t>
            </a:r>
          </a:p>
          <a:p>
            <a:pPr lvl="1"/>
            <a:r>
              <a:rPr lang="en-US" dirty="0" smtClean="0"/>
              <a:t>Windows 7</a:t>
            </a:r>
            <a:endParaRPr lang="en-US" dirty="0" smtClean="0"/>
          </a:p>
          <a:p>
            <a:pPr lvl="1"/>
            <a:r>
              <a:rPr lang="en-US" dirty="0" smtClean="0"/>
              <a:t>Vista</a:t>
            </a:r>
            <a:endParaRPr lang="en-US" dirty="0" smtClean="0"/>
          </a:p>
          <a:p>
            <a:r>
              <a:rPr lang="en-US" dirty="0" smtClean="0"/>
              <a:t>UNIX and UNIX-like</a:t>
            </a:r>
          </a:p>
          <a:p>
            <a:pPr lvl="1"/>
            <a:r>
              <a:rPr lang="en-US" b="1" dirty="0" smtClean="0"/>
              <a:t>Linux</a:t>
            </a:r>
          </a:p>
          <a:p>
            <a:pPr lvl="1"/>
            <a:r>
              <a:rPr lang="en-US" dirty="0" smtClean="0"/>
              <a:t>Solaris</a:t>
            </a:r>
          </a:p>
          <a:p>
            <a:pPr lvl="1"/>
            <a:r>
              <a:rPr lang="en-US" dirty="0" smtClean="0"/>
              <a:t>FreeBSD …</a:t>
            </a:r>
          </a:p>
          <a:p>
            <a:r>
              <a:rPr lang="en-US" dirty="0" smtClean="0"/>
              <a:t>MAC OS</a:t>
            </a:r>
          </a:p>
          <a:p>
            <a:pPr lvl="1"/>
            <a:r>
              <a:rPr lang="en-US" dirty="0" smtClean="0"/>
              <a:t>Snow Leopard</a:t>
            </a:r>
          </a:p>
          <a:p>
            <a:pPr lvl="1"/>
            <a:r>
              <a:rPr lang="en-US" dirty="0" smtClean="0"/>
              <a:t>Lion</a:t>
            </a:r>
          </a:p>
          <a:p>
            <a:pPr lvl="1"/>
            <a:r>
              <a:rPr lang="en-US" smtClean="0"/>
              <a:t>Mountain Lion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Operating Systems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key features of Intel Microprocessors (hardware)</a:t>
            </a:r>
          </a:p>
          <a:p>
            <a:r>
              <a:rPr lang="en-US" dirty="0" smtClean="0"/>
              <a:t>Write programs in high-level language (C/C++)  and assembly language (HLA, Real Assembly) to understand machine level operations (hardware and software)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	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assembly language that is easier to understand that regular assembly</a:t>
            </a:r>
          </a:p>
          <a:p>
            <a:r>
              <a:rPr lang="en-US" dirty="0" smtClean="0"/>
              <a:t>Borrow some features from high-level languages without being a high-level programming language</a:t>
            </a:r>
          </a:p>
          <a:p>
            <a:r>
              <a:rPr lang="en-US" dirty="0" smtClean="0"/>
              <a:t>Supported in multiple platforms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Assembly (HLA)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Anatomy of an HLA Program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043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World!!!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8915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Integer Values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35" y="1295400"/>
            <a:ext cx="892256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395" y="4191000"/>
            <a:ext cx="920439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Declaring Boolean &amp; Char Variables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5962161" cy="185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038600"/>
            <a:ext cx="4876800" cy="137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Operating Systems slides </a:t>
            </a:r>
            <a:r>
              <a:rPr lang="en-US" i="1" dirty="0" smtClean="0">
                <a:hlinkClick r:id="rId2"/>
              </a:rPr>
              <a:t>www.cs.pitt.edu/~mosse/cs1550/Slides/amer-</a:t>
            </a:r>
            <a:r>
              <a:rPr lang="en-US" b="1" i="1" dirty="0" smtClean="0">
                <a:hlinkClick r:id="rId2"/>
              </a:rPr>
              <a:t>intro</a:t>
            </a:r>
            <a:r>
              <a:rPr lang="en-US" i="1" dirty="0" smtClean="0">
                <a:hlinkClick r:id="rId2"/>
              </a:rPr>
              <a:t>.</a:t>
            </a:r>
            <a:r>
              <a:rPr lang="en-US" b="1" i="1" dirty="0" smtClean="0">
                <a:hlinkClick r:id="rId2"/>
              </a:rPr>
              <a:t>ppt</a:t>
            </a:r>
            <a:endParaRPr lang="en-US" b="1" i="1" dirty="0" smtClean="0"/>
          </a:p>
          <a:p>
            <a:r>
              <a:rPr lang="en-US" dirty="0" smtClean="0"/>
              <a:t>ICS-143 Introduction to Operating Systems </a:t>
            </a:r>
            <a:r>
              <a:rPr lang="en-US" i="1" dirty="0" smtClean="0">
                <a:hlinkClick r:id="rId3"/>
              </a:rPr>
              <a:t>www.ics.uci.edu/~ics143/lectures/oslecture1.</a:t>
            </a:r>
            <a:r>
              <a:rPr lang="en-US" b="1" i="1" dirty="0" smtClean="0">
                <a:hlinkClick r:id="rId3"/>
              </a:rPr>
              <a:t>ppt</a:t>
            </a:r>
            <a:endParaRPr lang="en-US" b="1" i="1" dirty="0" smtClean="0"/>
          </a:p>
          <a:p>
            <a:r>
              <a:rPr lang="en-US" dirty="0" smtClean="0"/>
              <a:t>Virtual Box Website </a:t>
            </a:r>
            <a:r>
              <a:rPr lang="en-US" i="1" dirty="0" smtClean="0">
                <a:hlinkClick r:id="rId4"/>
              </a:rPr>
              <a:t>www.virtualbox.com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HLA Assembly website </a:t>
            </a:r>
            <a:r>
              <a:rPr lang="en-US" dirty="0" smtClean="0">
                <a:hlinkClick r:id="rId5"/>
              </a:rPr>
              <a:t>http://homepage.mac.com/randyhyde/webster.cs.ucr.edu/index.html</a:t>
            </a:r>
            <a:endParaRPr lang="en-US" dirty="0" smtClean="0"/>
          </a:p>
          <a:p>
            <a:endParaRPr lang="en-US" i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website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openlab.citytech.cuny.edu/cet3510f13</a:t>
            </a:r>
            <a:endParaRPr lang="en-US" dirty="0" smtClean="0"/>
          </a:p>
          <a:p>
            <a:r>
              <a:rPr lang="en-US" dirty="0" smtClean="0"/>
              <a:t>Syllabus posted there</a:t>
            </a:r>
          </a:p>
          <a:p>
            <a:r>
              <a:rPr lang="en-US" dirty="0" smtClean="0"/>
              <a:t>Both </a:t>
            </a:r>
            <a:r>
              <a:rPr lang="en-US" dirty="0" err="1" smtClean="0"/>
              <a:t>OpenLab</a:t>
            </a:r>
            <a:r>
              <a:rPr lang="en-US" dirty="0" smtClean="0"/>
              <a:t> and Blackboard will be used to post material and submissions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Computer Architecture</a:t>
            </a:r>
          </a:p>
          <a:p>
            <a:r>
              <a:rPr lang="en-US" sz="2800" dirty="0" smtClean="0"/>
              <a:t>Quick Review of Operating System Concepts</a:t>
            </a:r>
          </a:p>
          <a:p>
            <a:r>
              <a:rPr lang="en-US" sz="2800" dirty="0" smtClean="0"/>
              <a:t>Introduction to High-Level Assembly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9BEE63-D64B-4300-BECF-F79D9BE8521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28600"/>
            <a:ext cx="8229600" cy="636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Computer System Architecture</a:t>
            </a:r>
          </a:p>
        </p:txBody>
      </p:sp>
      <p:pic>
        <p:nvPicPr>
          <p:cNvPr id="12291" name="Picture 3" descr="C:\teaching\ics143\Lectures\2\talk\img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447800"/>
            <a:ext cx="5715000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Operating System (OS) is a program that acts as an intermediary between the user and the hardware</a:t>
            </a:r>
          </a:p>
          <a:p>
            <a:r>
              <a:rPr lang="en-US" dirty="0" smtClean="0"/>
              <a:t>Software accounts for the major cost of general purpose computing</a:t>
            </a:r>
          </a:p>
          <a:p>
            <a:r>
              <a:rPr lang="en-US" dirty="0" smtClean="0"/>
              <a:t>OS simplifies the complexity of running applications efficiently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399EE-7512-49D6-AFA9-65F83D987084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The OS manages resources and allocates them to programs and users. </a:t>
            </a:r>
          </a:p>
          <a:p>
            <a:r>
              <a:rPr lang="en-US" dirty="0" smtClean="0"/>
              <a:t>Thanks to the management of the OS, a programmer does not have to deal with difficult hardware issues.</a:t>
            </a:r>
          </a:p>
          <a:p>
            <a:r>
              <a:rPr lang="en-US" dirty="0" smtClean="0"/>
              <a:t> The OS provides services for:</a:t>
            </a:r>
          </a:p>
          <a:p>
            <a:pPr lvl="1"/>
            <a:r>
              <a:rPr lang="en-US" dirty="0" smtClean="0"/>
              <a:t>Processor Management</a:t>
            </a:r>
          </a:p>
          <a:p>
            <a:pPr lvl="1"/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File Management</a:t>
            </a:r>
          </a:p>
          <a:p>
            <a:pPr lvl="1"/>
            <a:r>
              <a:rPr lang="en-US" dirty="0" smtClean="0"/>
              <a:t>Device Management</a:t>
            </a:r>
          </a:p>
          <a:p>
            <a:pPr lvl="1"/>
            <a:r>
              <a:rPr lang="en-US" dirty="0" smtClean="0"/>
              <a:t>Concurrency Control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5DE8C-AF6B-48E5-A877-B17DB68B72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Operating System?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sz="1600" dirty="0" smtClean="0"/>
              <a:t>Provides the actual computing resources (CPU, memory, I/O devices).</a:t>
            </a:r>
          </a:p>
          <a:p>
            <a:r>
              <a:rPr lang="en-US" dirty="0" smtClean="0"/>
              <a:t>Operating System </a:t>
            </a:r>
          </a:p>
          <a:p>
            <a:pPr lvl="1"/>
            <a:r>
              <a:rPr lang="en-US" sz="1600" dirty="0" smtClean="0"/>
              <a:t>Controls and coordinates the use of hardware among applications and programs.</a:t>
            </a:r>
            <a:endParaRPr lang="en-US" dirty="0" smtClean="0"/>
          </a:p>
          <a:p>
            <a:r>
              <a:rPr lang="en-US" dirty="0" smtClean="0"/>
              <a:t>Applications and Programs</a:t>
            </a:r>
          </a:p>
          <a:p>
            <a:pPr lvl="1"/>
            <a:r>
              <a:rPr lang="en-US" sz="1600" dirty="0" smtClean="0"/>
              <a:t>Solve computing problems of users (compilers, word processing, games, business applications).</a:t>
            </a:r>
            <a:endParaRPr lang="en-US" dirty="0" smtClean="0"/>
          </a:p>
          <a:p>
            <a:r>
              <a:rPr lang="en-US" dirty="0" smtClean="0"/>
              <a:t>Users </a:t>
            </a:r>
          </a:p>
          <a:p>
            <a:pPr lvl="1"/>
            <a:r>
              <a:rPr lang="en-US" sz="1600" dirty="0" smtClean="0"/>
              <a:t>People, devices, and other computers</a:t>
            </a:r>
            <a:endParaRPr lang="en-US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7E8776-3F2E-4167-86B1-9224517897E2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System Components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Simplify the execution of programs and problem solving</a:t>
            </a:r>
          </a:p>
          <a:p>
            <a:r>
              <a:rPr lang="en-US" dirty="0" smtClean="0"/>
              <a:t>Efficient use of the computer hardware</a:t>
            </a:r>
          </a:p>
          <a:p>
            <a:pPr lvl="1"/>
            <a:r>
              <a:rPr lang="en-US" dirty="0" smtClean="0"/>
              <a:t>Makes sharing hardware and software possible</a:t>
            </a:r>
          </a:p>
          <a:p>
            <a:r>
              <a:rPr lang="en-US" dirty="0" smtClean="0"/>
              <a:t>Allows portability of software</a:t>
            </a:r>
          </a:p>
          <a:p>
            <a:r>
              <a:rPr lang="en-US" dirty="0" smtClean="0"/>
              <a:t>Provides isolation, security, and protection for programs and hardware</a:t>
            </a:r>
          </a:p>
          <a:p>
            <a:r>
              <a:rPr lang="en-US" dirty="0" smtClean="0"/>
              <a:t>Improves system reliability </a:t>
            </a:r>
          </a:p>
          <a:p>
            <a:pPr lvl="2"/>
            <a:r>
              <a:rPr lang="en-US" dirty="0" smtClean="0"/>
              <a:t>Error detection, fault tolerance, reconfiguration.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BA2C83-1C28-4681-AEA0-840246BBCDB2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of an Operating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Understand interaction between the hardware and software</a:t>
            </a:r>
          </a:p>
          <a:p>
            <a:pPr lvl="1"/>
            <a:r>
              <a:rPr lang="en-US" sz="2400" dirty="0" smtClean="0"/>
              <a:t>Understand basic principles in the design of computer systems</a:t>
            </a:r>
          </a:p>
          <a:p>
            <a:pPr lvl="2"/>
            <a:r>
              <a:rPr lang="en-US" sz="2400" dirty="0" smtClean="0"/>
              <a:t>Resource management, security, portability, flexibility</a:t>
            </a:r>
          </a:p>
          <a:p>
            <a:pPr lvl="1"/>
            <a:r>
              <a:rPr lang="en-US" sz="2400" dirty="0" smtClean="0"/>
              <a:t>Increasing need for specialized OS</a:t>
            </a:r>
          </a:p>
          <a:p>
            <a:pPr lvl="2"/>
            <a:r>
              <a:rPr lang="en-US" sz="2400" dirty="0" smtClean="0"/>
              <a:t>Operating systems for embedded devices such as cell phones, sensors, and actuators</a:t>
            </a:r>
          </a:p>
          <a:p>
            <a:pPr lvl="2"/>
            <a:r>
              <a:rPr lang="en-US" sz="2400" dirty="0" smtClean="0"/>
              <a:t>Real-time operating systems such as aircraft control and multimedia services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F30611-5D3D-4BDC-905C-5B771D072FCA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I know about Operating Systems?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3337</TotalTime>
  <Words>479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CET 3510 - Microcomputer Systems Technology Lecture 1</vt:lpstr>
      <vt:lpstr>Syllabus</vt:lpstr>
      <vt:lpstr>Outline</vt:lpstr>
      <vt:lpstr>Computer System Architecture</vt:lpstr>
      <vt:lpstr>What is an Operating System?</vt:lpstr>
      <vt:lpstr>What is an Operating System?</vt:lpstr>
      <vt:lpstr>Computer System Components</vt:lpstr>
      <vt:lpstr>Goals of an Operating System</vt:lpstr>
      <vt:lpstr>What should I know about Operating Systems?</vt:lpstr>
      <vt:lpstr>Major Operating Systems</vt:lpstr>
      <vt:lpstr>What is this course about ?</vt:lpstr>
      <vt:lpstr>High Level Assembly (HLA)</vt:lpstr>
      <vt:lpstr>The Anatomy of an HLA Program</vt:lpstr>
      <vt:lpstr>Hello World!!!</vt:lpstr>
      <vt:lpstr>Declaring Integer Values</vt:lpstr>
      <vt:lpstr>Declaring Boolean &amp; Char Variables</vt:lpstr>
      <vt:lpstr>References</vt:lpstr>
    </vt:vector>
  </TitlesOfParts>
  <Company>University of California, Irvine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143 - Introduction to  Operating Systems</dc:title>
  <dc:creator>Information and Computer Science Dept.</dc:creator>
  <cp:lastModifiedBy>José Reyes Álamo</cp:lastModifiedBy>
  <cp:revision>105</cp:revision>
  <cp:lastPrinted>2000-01-11T22:58:03Z</cp:lastPrinted>
  <dcterms:created xsi:type="dcterms:W3CDTF">1999-01-03T21:19:15Z</dcterms:created>
  <dcterms:modified xsi:type="dcterms:W3CDTF">2013-08-28T03:05:29Z</dcterms:modified>
</cp:coreProperties>
</file>