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5"/>
  </p:notesMasterIdLst>
  <p:handoutMasterIdLst>
    <p:handoutMasterId r:id="rId36"/>
  </p:handoutMasterIdLst>
  <p:sldIdLst>
    <p:sldId id="256" r:id="rId2"/>
    <p:sldId id="257" r:id="rId3"/>
    <p:sldId id="290" r:id="rId4"/>
    <p:sldId id="291" r:id="rId5"/>
    <p:sldId id="258" r:id="rId6"/>
    <p:sldId id="292" r:id="rId7"/>
    <p:sldId id="260" r:id="rId8"/>
    <p:sldId id="261" r:id="rId9"/>
    <p:sldId id="262" r:id="rId10"/>
    <p:sldId id="263" r:id="rId11"/>
    <p:sldId id="282" r:id="rId12"/>
    <p:sldId id="283" r:id="rId13"/>
    <p:sldId id="284" r:id="rId14"/>
    <p:sldId id="265" r:id="rId15"/>
    <p:sldId id="266" r:id="rId16"/>
    <p:sldId id="267" r:id="rId17"/>
    <p:sldId id="268" r:id="rId18"/>
    <p:sldId id="287" r:id="rId19"/>
    <p:sldId id="272" r:id="rId20"/>
    <p:sldId id="271" r:id="rId21"/>
    <p:sldId id="273" r:id="rId22"/>
    <p:sldId id="277" r:id="rId23"/>
    <p:sldId id="274" r:id="rId24"/>
    <p:sldId id="275" r:id="rId25"/>
    <p:sldId id="278" r:id="rId26"/>
    <p:sldId id="279" r:id="rId27"/>
    <p:sldId id="280" r:id="rId28"/>
    <p:sldId id="293" r:id="rId29"/>
    <p:sldId id="294" r:id="rId30"/>
    <p:sldId id="285" r:id="rId31"/>
    <p:sldId id="288" r:id="rId32"/>
    <p:sldId id="289" r:id="rId33"/>
    <p:sldId id="264" r:id="rId3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p:scale>
          <a:sx n="75" d="100"/>
          <a:sy n="75" d="100"/>
        </p:scale>
        <p:origin x="-60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8BDB5-2951-4C04-8E83-513BB3C74694}"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1250A09E-0E88-441E-A84E-50EEC44F510D}">
      <dgm:prSet phldrT="[Text]"/>
      <dgm:spPr/>
      <dgm:t>
        <a:bodyPr/>
        <a:lstStyle/>
        <a:p>
          <a:r>
            <a:rPr lang="en-US" dirty="0" smtClean="0"/>
            <a:t>Chief Nursing Officer of Patient Care Services</a:t>
          </a:r>
          <a:endParaRPr lang="en-US" dirty="0"/>
        </a:p>
      </dgm:t>
    </dgm:pt>
    <dgm:pt modelId="{D9541BBB-FFD5-45C2-9BAC-E6EA25A34D22}" type="parTrans" cxnId="{C77C17DC-EB34-431A-AD06-ED6FEA1DEDDA}">
      <dgm:prSet/>
      <dgm:spPr/>
      <dgm:t>
        <a:bodyPr/>
        <a:lstStyle/>
        <a:p>
          <a:endParaRPr lang="en-US"/>
        </a:p>
      </dgm:t>
    </dgm:pt>
    <dgm:pt modelId="{786DD8C4-4E62-45CE-9FFF-B1EF8ACB6DC7}" type="sibTrans" cxnId="{C77C17DC-EB34-431A-AD06-ED6FEA1DEDDA}">
      <dgm:prSet/>
      <dgm:spPr/>
      <dgm:t>
        <a:bodyPr/>
        <a:lstStyle/>
        <a:p>
          <a:endParaRPr lang="en-US"/>
        </a:p>
      </dgm:t>
    </dgm:pt>
    <dgm:pt modelId="{00FB7676-0B0F-465D-980C-32B2A7EEDDC8}">
      <dgm:prSet phldrT="[Text]"/>
      <dgm:spPr/>
      <dgm:t>
        <a:bodyPr/>
        <a:lstStyle/>
        <a:p>
          <a:r>
            <a:rPr lang="en-US" dirty="0" smtClean="0"/>
            <a:t>Staff RN</a:t>
          </a:r>
          <a:endParaRPr lang="en-US" dirty="0"/>
        </a:p>
      </dgm:t>
    </dgm:pt>
    <dgm:pt modelId="{22A81921-4282-4C2F-8482-53B7ADA5132A}" type="parTrans" cxnId="{511F599A-B6A1-4B00-97C2-D18F0C297BEE}">
      <dgm:prSet/>
      <dgm:spPr/>
      <dgm:t>
        <a:bodyPr/>
        <a:lstStyle/>
        <a:p>
          <a:endParaRPr lang="en-US"/>
        </a:p>
      </dgm:t>
    </dgm:pt>
    <dgm:pt modelId="{18A42B8F-3B66-4973-9CEB-8443F185D270}" type="sibTrans" cxnId="{511F599A-B6A1-4B00-97C2-D18F0C297BEE}">
      <dgm:prSet/>
      <dgm:spPr/>
      <dgm:t>
        <a:bodyPr/>
        <a:lstStyle/>
        <a:p>
          <a:endParaRPr lang="en-US"/>
        </a:p>
      </dgm:t>
    </dgm:pt>
    <dgm:pt modelId="{F7D26E11-58DB-4831-A814-81B629BE72B3}">
      <dgm:prSet phldrT="[Text]"/>
      <dgm:spPr/>
      <dgm:t>
        <a:bodyPr/>
        <a:lstStyle/>
        <a:p>
          <a:r>
            <a:rPr lang="en-US" dirty="0" smtClean="0"/>
            <a:t>Staff RN</a:t>
          </a:r>
          <a:endParaRPr lang="en-US" dirty="0"/>
        </a:p>
      </dgm:t>
    </dgm:pt>
    <dgm:pt modelId="{ED7155C7-A051-4A54-8E9D-7CDFECBE6838}" type="parTrans" cxnId="{05528918-DF99-4E66-A2B5-C69BC76C543F}">
      <dgm:prSet/>
      <dgm:spPr/>
      <dgm:t>
        <a:bodyPr/>
        <a:lstStyle/>
        <a:p>
          <a:endParaRPr lang="en-US"/>
        </a:p>
      </dgm:t>
    </dgm:pt>
    <dgm:pt modelId="{47E1236B-6E97-415D-97E7-B6CFF620DB0A}" type="sibTrans" cxnId="{05528918-DF99-4E66-A2B5-C69BC76C543F}">
      <dgm:prSet/>
      <dgm:spPr/>
      <dgm:t>
        <a:bodyPr/>
        <a:lstStyle/>
        <a:p>
          <a:endParaRPr lang="en-US"/>
        </a:p>
      </dgm:t>
    </dgm:pt>
    <dgm:pt modelId="{4D0B7F8D-F85D-4B65-AC5B-7488A1A63350}">
      <dgm:prSet phldrT="[Text]"/>
      <dgm:spPr/>
      <dgm:t>
        <a:bodyPr/>
        <a:lstStyle/>
        <a:p>
          <a:r>
            <a:rPr lang="en-US" dirty="0" smtClean="0"/>
            <a:t>Staff RN</a:t>
          </a:r>
          <a:endParaRPr lang="en-US" dirty="0"/>
        </a:p>
      </dgm:t>
    </dgm:pt>
    <dgm:pt modelId="{4E51FD6B-357B-43C3-AD00-CFCCB0B868AF}" type="parTrans" cxnId="{190BCF8F-EB15-49FA-8B9D-F1241B7ACB46}">
      <dgm:prSet/>
      <dgm:spPr/>
      <dgm:t>
        <a:bodyPr/>
        <a:lstStyle/>
        <a:p>
          <a:endParaRPr lang="en-US"/>
        </a:p>
      </dgm:t>
    </dgm:pt>
    <dgm:pt modelId="{2B65D817-18B6-42BA-9C2B-0E5BE0442E60}" type="sibTrans" cxnId="{190BCF8F-EB15-49FA-8B9D-F1241B7ACB46}">
      <dgm:prSet/>
      <dgm:spPr/>
      <dgm:t>
        <a:bodyPr/>
        <a:lstStyle/>
        <a:p>
          <a:endParaRPr lang="en-US"/>
        </a:p>
      </dgm:t>
    </dgm:pt>
    <dgm:pt modelId="{F5411208-1A46-493D-ACA0-A34B39B777BF}">
      <dgm:prSet phldrT="[Text]"/>
      <dgm:spPr/>
      <dgm:t>
        <a:bodyPr/>
        <a:lstStyle/>
        <a:p>
          <a:r>
            <a:rPr lang="en-US" dirty="0" smtClean="0"/>
            <a:t>Staff RN</a:t>
          </a:r>
          <a:endParaRPr lang="en-US" dirty="0"/>
        </a:p>
      </dgm:t>
    </dgm:pt>
    <dgm:pt modelId="{466D50E2-7087-4CD7-AF11-3B416B9A17D5}" type="parTrans" cxnId="{464180EF-594E-4242-96B7-75E32DCD4CB3}">
      <dgm:prSet/>
      <dgm:spPr/>
      <dgm:t>
        <a:bodyPr/>
        <a:lstStyle/>
        <a:p>
          <a:endParaRPr lang="en-US"/>
        </a:p>
      </dgm:t>
    </dgm:pt>
    <dgm:pt modelId="{4F949E42-8D7B-4636-A680-1A7C535C7948}" type="sibTrans" cxnId="{464180EF-594E-4242-96B7-75E32DCD4CB3}">
      <dgm:prSet/>
      <dgm:spPr/>
      <dgm:t>
        <a:bodyPr/>
        <a:lstStyle/>
        <a:p>
          <a:endParaRPr lang="en-US"/>
        </a:p>
      </dgm:t>
    </dgm:pt>
    <dgm:pt modelId="{6AA44C10-29F9-4023-911B-55FB02F7294B}">
      <dgm:prSet phldrT="[Text]"/>
      <dgm:spPr/>
      <dgm:t>
        <a:bodyPr/>
        <a:lstStyle/>
        <a:p>
          <a:r>
            <a:rPr lang="en-US" dirty="0" smtClean="0"/>
            <a:t>Nurse’s Aide</a:t>
          </a:r>
          <a:endParaRPr lang="en-US" dirty="0"/>
        </a:p>
      </dgm:t>
    </dgm:pt>
    <dgm:pt modelId="{2641C85D-1B7E-495F-9062-D1D39F780B1B}" type="parTrans" cxnId="{46A4D235-C69F-4BDE-B208-3C2B24D0A664}">
      <dgm:prSet/>
      <dgm:spPr/>
      <dgm:t>
        <a:bodyPr/>
        <a:lstStyle/>
        <a:p>
          <a:endParaRPr lang="en-US"/>
        </a:p>
      </dgm:t>
    </dgm:pt>
    <dgm:pt modelId="{2FFE69E4-D313-4569-B7AA-DB38C85680C9}" type="sibTrans" cxnId="{46A4D235-C69F-4BDE-B208-3C2B24D0A664}">
      <dgm:prSet/>
      <dgm:spPr/>
      <dgm:t>
        <a:bodyPr/>
        <a:lstStyle/>
        <a:p>
          <a:endParaRPr lang="en-US"/>
        </a:p>
      </dgm:t>
    </dgm:pt>
    <dgm:pt modelId="{6BF72222-0C09-4E89-8AD1-A974F78B5B1C}">
      <dgm:prSet phldrT="[Text]"/>
      <dgm:spPr/>
      <dgm:t>
        <a:bodyPr/>
        <a:lstStyle/>
        <a:p>
          <a:r>
            <a:rPr lang="en-US" dirty="0" smtClean="0"/>
            <a:t>Nurse’s Aide</a:t>
          </a:r>
          <a:endParaRPr lang="en-US" dirty="0"/>
        </a:p>
      </dgm:t>
    </dgm:pt>
    <dgm:pt modelId="{84410B5A-789A-40B9-BEBE-0C3510464D4D}" type="parTrans" cxnId="{66B12912-9A59-4AF5-964A-1AFD081B7DB6}">
      <dgm:prSet/>
      <dgm:spPr/>
      <dgm:t>
        <a:bodyPr/>
        <a:lstStyle/>
        <a:p>
          <a:endParaRPr lang="en-US"/>
        </a:p>
      </dgm:t>
    </dgm:pt>
    <dgm:pt modelId="{5256CCA7-6FD4-49A0-A1C4-171621A81D41}" type="sibTrans" cxnId="{66B12912-9A59-4AF5-964A-1AFD081B7DB6}">
      <dgm:prSet/>
      <dgm:spPr/>
      <dgm:t>
        <a:bodyPr/>
        <a:lstStyle/>
        <a:p>
          <a:endParaRPr lang="en-US"/>
        </a:p>
      </dgm:t>
    </dgm:pt>
    <dgm:pt modelId="{377363E7-243F-48B5-AB74-72D046D26E7C}">
      <dgm:prSet phldrT="[Text]"/>
      <dgm:spPr/>
      <dgm:t>
        <a:bodyPr/>
        <a:lstStyle/>
        <a:p>
          <a:r>
            <a:rPr lang="en-US" dirty="0" smtClean="0"/>
            <a:t>Nurse’s Aide</a:t>
          </a:r>
          <a:endParaRPr lang="en-US" dirty="0"/>
        </a:p>
      </dgm:t>
    </dgm:pt>
    <dgm:pt modelId="{C538B6D7-4293-4E00-835B-156733787812}" type="parTrans" cxnId="{A82FE2D0-D209-401D-9236-2976313D8BD9}">
      <dgm:prSet/>
      <dgm:spPr/>
      <dgm:t>
        <a:bodyPr/>
        <a:lstStyle/>
        <a:p>
          <a:endParaRPr lang="en-US"/>
        </a:p>
      </dgm:t>
    </dgm:pt>
    <dgm:pt modelId="{43EB7049-67C5-4663-8955-DECA4F6F32FC}" type="sibTrans" cxnId="{A82FE2D0-D209-401D-9236-2976313D8BD9}">
      <dgm:prSet/>
      <dgm:spPr/>
      <dgm:t>
        <a:bodyPr/>
        <a:lstStyle/>
        <a:p>
          <a:endParaRPr lang="en-US"/>
        </a:p>
      </dgm:t>
    </dgm:pt>
    <dgm:pt modelId="{DA7AA32B-C9CC-4A23-9968-B87F485F5AA0}">
      <dgm:prSet phldrT="[Text]"/>
      <dgm:spPr/>
      <dgm:t>
        <a:bodyPr/>
        <a:lstStyle/>
        <a:p>
          <a:r>
            <a:rPr lang="en-US" dirty="0" smtClean="0"/>
            <a:t>Nurse Manager</a:t>
          </a:r>
          <a:endParaRPr lang="en-US" dirty="0"/>
        </a:p>
      </dgm:t>
    </dgm:pt>
    <dgm:pt modelId="{74765C97-BE6E-4D48-AD3E-85CE59E9DFDE}" type="parTrans" cxnId="{744156D7-1F4C-43FB-A243-9626D2BD6F4C}">
      <dgm:prSet/>
      <dgm:spPr/>
      <dgm:t>
        <a:bodyPr/>
        <a:lstStyle/>
        <a:p>
          <a:endParaRPr lang="en-US"/>
        </a:p>
      </dgm:t>
    </dgm:pt>
    <dgm:pt modelId="{07F6386C-1EDA-48D7-B213-E1E7580643CB}" type="sibTrans" cxnId="{744156D7-1F4C-43FB-A243-9626D2BD6F4C}">
      <dgm:prSet/>
      <dgm:spPr/>
      <dgm:t>
        <a:bodyPr/>
        <a:lstStyle/>
        <a:p>
          <a:endParaRPr lang="en-US"/>
        </a:p>
      </dgm:t>
    </dgm:pt>
    <dgm:pt modelId="{E5613DBF-7FD0-4C39-97E1-7140439AD111}">
      <dgm:prSet phldrT="[Text]"/>
      <dgm:spPr/>
      <dgm:t>
        <a:bodyPr/>
        <a:lstStyle/>
        <a:p>
          <a:r>
            <a:rPr lang="en-US" dirty="0" smtClean="0"/>
            <a:t>Unit Clerk</a:t>
          </a:r>
          <a:endParaRPr lang="en-US" dirty="0"/>
        </a:p>
      </dgm:t>
    </dgm:pt>
    <dgm:pt modelId="{867C6CC5-00F7-46D8-8455-F09851863C93}" type="parTrans" cxnId="{1C2DD13C-15F3-4444-8EF6-C8DCBA66F0F4}">
      <dgm:prSet/>
      <dgm:spPr/>
      <dgm:t>
        <a:bodyPr/>
        <a:lstStyle/>
        <a:p>
          <a:endParaRPr lang="en-US"/>
        </a:p>
      </dgm:t>
    </dgm:pt>
    <dgm:pt modelId="{7D18B482-A7BD-4FB2-B05B-BC083249C433}" type="sibTrans" cxnId="{1C2DD13C-15F3-4444-8EF6-C8DCBA66F0F4}">
      <dgm:prSet/>
      <dgm:spPr/>
      <dgm:t>
        <a:bodyPr/>
        <a:lstStyle/>
        <a:p>
          <a:endParaRPr lang="en-US"/>
        </a:p>
      </dgm:t>
    </dgm:pt>
    <dgm:pt modelId="{1F82E09A-6527-4735-B137-C01961A78508}" type="pres">
      <dgm:prSet presAssocID="{49E8BDB5-2951-4C04-8E83-513BB3C74694}" presName="hierChild1" presStyleCnt="0">
        <dgm:presLayoutVars>
          <dgm:chPref val="1"/>
          <dgm:dir/>
          <dgm:animOne val="branch"/>
          <dgm:animLvl val="lvl"/>
          <dgm:resizeHandles/>
        </dgm:presLayoutVars>
      </dgm:prSet>
      <dgm:spPr/>
      <dgm:t>
        <a:bodyPr/>
        <a:lstStyle/>
        <a:p>
          <a:endParaRPr lang="en-US"/>
        </a:p>
      </dgm:t>
    </dgm:pt>
    <dgm:pt modelId="{611870A3-8EF4-43AF-8054-AB7416EBA3A3}" type="pres">
      <dgm:prSet presAssocID="{1250A09E-0E88-441E-A84E-50EEC44F510D}" presName="hierRoot1" presStyleCnt="0"/>
      <dgm:spPr/>
    </dgm:pt>
    <dgm:pt modelId="{389239C6-E6F4-4D63-BC51-A732B6DC37A2}" type="pres">
      <dgm:prSet presAssocID="{1250A09E-0E88-441E-A84E-50EEC44F510D}" presName="composite" presStyleCnt="0"/>
      <dgm:spPr/>
    </dgm:pt>
    <dgm:pt modelId="{B37A2196-CB05-4813-AEDE-8BF9D64F17C4}" type="pres">
      <dgm:prSet presAssocID="{1250A09E-0E88-441E-A84E-50EEC44F510D}" presName="background" presStyleLbl="node0" presStyleIdx="0" presStyleCnt="2"/>
      <dgm:spPr/>
    </dgm:pt>
    <dgm:pt modelId="{49435745-C385-46F3-9ADD-75832CD1D72C}" type="pres">
      <dgm:prSet presAssocID="{1250A09E-0E88-441E-A84E-50EEC44F510D}" presName="text" presStyleLbl="fgAcc0" presStyleIdx="0" presStyleCnt="2" custScaleX="223725">
        <dgm:presLayoutVars>
          <dgm:chPref val="3"/>
        </dgm:presLayoutVars>
      </dgm:prSet>
      <dgm:spPr/>
      <dgm:t>
        <a:bodyPr/>
        <a:lstStyle/>
        <a:p>
          <a:endParaRPr lang="en-US"/>
        </a:p>
      </dgm:t>
    </dgm:pt>
    <dgm:pt modelId="{6ABC38D1-E2B7-4C7C-85AF-098FDD1B52B7}" type="pres">
      <dgm:prSet presAssocID="{1250A09E-0E88-441E-A84E-50EEC44F510D}" presName="hierChild2" presStyleCnt="0"/>
      <dgm:spPr/>
    </dgm:pt>
    <dgm:pt modelId="{6D4653DA-2BA1-4B4A-BAD0-CCCED9F8BB96}" type="pres">
      <dgm:prSet presAssocID="{74765C97-BE6E-4D48-AD3E-85CE59E9DFDE}" presName="Name10" presStyleLbl="parChTrans1D2" presStyleIdx="0" presStyleCnt="1"/>
      <dgm:spPr/>
      <dgm:t>
        <a:bodyPr/>
        <a:lstStyle/>
        <a:p>
          <a:endParaRPr lang="en-US"/>
        </a:p>
      </dgm:t>
    </dgm:pt>
    <dgm:pt modelId="{85AE707A-C26A-4A2D-8B48-E932EB31D47E}" type="pres">
      <dgm:prSet presAssocID="{DA7AA32B-C9CC-4A23-9968-B87F485F5AA0}" presName="hierRoot2" presStyleCnt="0"/>
      <dgm:spPr/>
    </dgm:pt>
    <dgm:pt modelId="{B1B5701F-9DF0-4430-84D3-7920983A6208}" type="pres">
      <dgm:prSet presAssocID="{DA7AA32B-C9CC-4A23-9968-B87F485F5AA0}" presName="composite2" presStyleCnt="0"/>
      <dgm:spPr/>
    </dgm:pt>
    <dgm:pt modelId="{4C560394-F120-4107-91A1-E00BACB2643E}" type="pres">
      <dgm:prSet presAssocID="{DA7AA32B-C9CC-4A23-9968-B87F485F5AA0}" presName="background2" presStyleLbl="node2" presStyleIdx="0" presStyleCnt="1"/>
      <dgm:spPr/>
    </dgm:pt>
    <dgm:pt modelId="{A18D67E8-F851-4853-A18E-289825724D25}" type="pres">
      <dgm:prSet presAssocID="{DA7AA32B-C9CC-4A23-9968-B87F485F5AA0}" presName="text2" presStyleLbl="fgAcc2" presStyleIdx="0" presStyleCnt="1">
        <dgm:presLayoutVars>
          <dgm:chPref val="3"/>
        </dgm:presLayoutVars>
      </dgm:prSet>
      <dgm:spPr/>
      <dgm:t>
        <a:bodyPr/>
        <a:lstStyle/>
        <a:p>
          <a:endParaRPr lang="en-US"/>
        </a:p>
      </dgm:t>
    </dgm:pt>
    <dgm:pt modelId="{7E11285E-A83B-4166-8D50-A4ABE172E979}" type="pres">
      <dgm:prSet presAssocID="{DA7AA32B-C9CC-4A23-9968-B87F485F5AA0}" presName="hierChild3" presStyleCnt="0"/>
      <dgm:spPr/>
    </dgm:pt>
    <dgm:pt modelId="{A540FF15-1A4E-4C93-9E02-71906CEDB7E6}" type="pres">
      <dgm:prSet presAssocID="{22A81921-4282-4C2F-8482-53B7ADA5132A}" presName="Name17" presStyleLbl="parChTrans1D3" presStyleIdx="0" presStyleCnt="4"/>
      <dgm:spPr/>
      <dgm:t>
        <a:bodyPr/>
        <a:lstStyle/>
        <a:p>
          <a:endParaRPr lang="en-US"/>
        </a:p>
      </dgm:t>
    </dgm:pt>
    <dgm:pt modelId="{4060CE36-9AD0-41EA-9E6F-540185930305}" type="pres">
      <dgm:prSet presAssocID="{00FB7676-0B0F-465D-980C-32B2A7EEDDC8}" presName="hierRoot3" presStyleCnt="0"/>
      <dgm:spPr/>
    </dgm:pt>
    <dgm:pt modelId="{FA9A269B-04F1-42B4-8993-7CF66A1EB698}" type="pres">
      <dgm:prSet presAssocID="{00FB7676-0B0F-465D-980C-32B2A7EEDDC8}" presName="composite3" presStyleCnt="0"/>
      <dgm:spPr/>
    </dgm:pt>
    <dgm:pt modelId="{2EAA783A-1145-453F-BBBA-29F2BEB1DCB0}" type="pres">
      <dgm:prSet presAssocID="{00FB7676-0B0F-465D-980C-32B2A7EEDDC8}" presName="background3" presStyleLbl="node3" presStyleIdx="0" presStyleCnt="4"/>
      <dgm:spPr/>
    </dgm:pt>
    <dgm:pt modelId="{DDD90B2E-7388-49D5-875E-99EA42899542}" type="pres">
      <dgm:prSet presAssocID="{00FB7676-0B0F-465D-980C-32B2A7EEDDC8}" presName="text3" presStyleLbl="fgAcc3" presStyleIdx="0" presStyleCnt="4">
        <dgm:presLayoutVars>
          <dgm:chPref val="3"/>
        </dgm:presLayoutVars>
      </dgm:prSet>
      <dgm:spPr/>
      <dgm:t>
        <a:bodyPr/>
        <a:lstStyle/>
        <a:p>
          <a:endParaRPr lang="en-US"/>
        </a:p>
      </dgm:t>
    </dgm:pt>
    <dgm:pt modelId="{5942388A-E734-424F-AA58-B0EB6F8EF972}" type="pres">
      <dgm:prSet presAssocID="{00FB7676-0B0F-465D-980C-32B2A7EEDDC8}" presName="hierChild4" presStyleCnt="0"/>
      <dgm:spPr/>
    </dgm:pt>
    <dgm:pt modelId="{21B5B737-4ED6-4867-942D-4CD31C328C99}" type="pres">
      <dgm:prSet presAssocID="{ED7155C7-A051-4A54-8E9D-7CDFECBE6838}" presName="Name17" presStyleLbl="parChTrans1D3" presStyleIdx="1" presStyleCnt="4"/>
      <dgm:spPr/>
      <dgm:t>
        <a:bodyPr/>
        <a:lstStyle/>
        <a:p>
          <a:endParaRPr lang="en-US"/>
        </a:p>
      </dgm:t>
    </dgm:pt>
    <dgm:pt modelId="{54D3B761-F01C-4EAD-9A0C-AD41E6A5DD87}" type="pres">
      <dgm:prSet presAssocID="{F7D26E11-58DB-4831-A814-81B629BE72B3}" presName="hierRoot3" presStyleCnt="0"/>
      <dgm:spPr/>
    </dgm:pt>
    <dgm:pt modelId="{20E47284-61DF-4878-9A89-FD6C3DDD4963}" type="pres">
      <dgm:prSet presAssocID="{F7D26E11-58DB-4831-A814-81B629BE72B3}" presName="composite3" presStyleCnt="0"/>
      <dgm:spPr/>
    </dgm:pt>
    <dgm:pt modelId="{B5C6B2E6-9A55-4A34-AC1D-6E24D17B5411}" type="pres">
      <dgm:prSet presAssocID="{F7D26E11-58DB-4831-A814-81B629BE72B3}" presName="background3" presStyleLbl="node3" presStyleIdx="1" presStyleCnt="4"/>
      <dgm:spPr/>
    </dgm:pt>
    <dgm:pt modelId="{1BB6F96D-AD5E-456A-A907-3AB77D1E6313}" type="pres">
      <dgm:prSet presAssocID="{F7D26E11-58DB-4831-A814-81B629BE72B3}" presName="text3" presStyleLbl="fgAcc3" presStyleIdx="1" presStyleCnt="4">
        <dgm:presLayoutVars>
          <dgm:chPref val="3"/>
        </dgm:presLayoutVars>
      </dgm:prSet>
      <dgm:spPr/>
      <dgm:t>
        <a:bodyPr/>
        <a:lstStyle/>
        <a:p>
          <a:endParaRPr lang="en-US"/>
        </a:p>
      </dgm:t>
    </dgm:pt>
    <dgm:pt modelId="{353F2732-BF81-4F75-B987-C020F0333213}" type="pres">
      <dgm:prSet presAssocID="{F7D26E11-58DB-4831-A814-81B629BE72B3}" presName="hierChild4" presStyleCnt="0"/>
      <dgm:spPr/>
    </dgm:pt>
    <dgm:pt modelId="{B4D79C73-D60B-4FC5-AF33-372D2E5107C2}" type="pres">
      <dgm:prSet presAssocID="{2641C85D-1B7E-495F-9062-D1D39F780B1B}" presName="Name23" presStyleLbl="parChTrans1D4" presStyleIdx="0" presStyleCnt="3"/>
      <dgm:spPr/>
      <dgm:t>
        <a:bodyPr/>
        <a:lstStyle/>
        <a:p>
          <a:endParaRPr lang="en-US"/>
        </a:p>
      </dgm:t>
    </dgm:pt>
    <dgm:pt modelId="{5F5DF123-6C05-4E95-879D-E1CCC5D3448D}" type="pres">
      <dgm:prSet presAssocID="{6AA44C10-29F9-4023-911B-55FB02F7294B}" presName="hierRoot4" presStyleCnt="0"/>
      <dgm:spPr/>
    </dgm:pt>
    <dgm:pt modelId="{90D1ECC6-4784-4584-8ED6-4C41AA092A5E}" type="pres">
      <dgm:prSet presAssocID="{6AA44C10-29F9-4023-911B-55FB02F7294B}" presName="composite4" presStyleCnt="0"/>
      <dgm:spPr/>
    </dgm:pt>
    <dgm:pt modelId="{38D88DAA-7987-4EA1-A386-A9BAB8ECCC72}" type="pres">
      <dgm:prSet presAssocID="{6AA44C10-29F9-4023-911B-55FB02F7294B}" presName="background4" presStyleLbl="node4" presStyleIdx="0" presStyleCnt="3"/>
      <dgm:spPr/>
    </dgm:pt>
    <dgm:pt modelId="{12A0D019-7B6B-46F2-BC4A-CF37FA41DD19}" type="pres">
      <dgm:prSet presAssocID="{6AA44C10-29F9-4023-911B-55FB02F7294B}" presName="text4" presStyleLbl="fgAcc4" presStyleIdx="0" presStyleCnt="3">
        <dgm:presLayoutVars>
          <dgm:chPref val="3"/>
        </dgm:presLayoutVars>
      </dgm:prSet>
      <dgm:spPr/>
      <dgm:t>
        <a:bodyPr/>
        <a:lstStyle/>
        <a:p>
          <a:endParaRPr lang="en-US"/>
        </a:p>
      </dgm:t>
    </dgm:pt>
    <dgm:pt modelId="{F9AE0C91-4CFD-4F19-A2E3-F29377FC9562}" type="pres">
      <dgm:prSet presAssocID="{6AA44C10-29F9-4023-911B-55FB02F7294B}" presName="hierChild5" presStyleCnt="0"/>
      <dgm:spPr/>
    </dgm:pt>
    <dgm:pt modelId="{F63E378D-4B1A-4960-B9D2-3ACBF5DAA8B0}" type="pres">
      <dgm:prSet presAssocID="{84410B5A-789A-40B9-BEBE-0C3510464D4D}" presName="Name23" presStyleLbl="parChTrans1D4" presStyleIdx="1" presStyleCnt="3"/>
      <dgm:spPr/>
      <dgm:t>
        <a:bodyPr/>
        <a:lstStyle/>
        <a:p>
          <a:endParaRPr lang="en-US"/>
        </a:p>
      </dgm:t>
    </dgm:pt>
    <dgm:pt modelId="{7D8ECEE2-2CCF-42D0-A1B9-32A1A74AA504}" type="pres">
      <dgm:prSet presAssocID="{6BF72222-0C09-4E89-8AD1-A974F78B5B1C}" presName="hierRoot4" presStyleCnt="0"/>
      <dgm:spPr/>
    </dgm:pt>
    <dgm:pt modelId="{6F018D41-225D-4007-BB27-33C95DDCF95A}" type="pres">
      <dgm:prSet presAssocID="{6BF72222-0C09-4E89-8AD1-A974F78B5B1C}" presName="composite4" presStyleCnt="0"/>
      <dgm:spPr/>
    </dgm:pt>
    <dgm:pt modelId="{49BBCB9C-380B-4FA8-B0A7-A337F70FB998}" type="pres">
      <dgm:prSet presAssocID="{6BF72222-0C09-4E89-8AD1-A974F78B5B1C}" presName="background4" presStyleLbl="node4" presStyleIdx="1" presStyleCnt="3"/>
      <dgm:spPr/>
    </dgm:pt>
    <dgm:pt modelId="{5288E2BF-E154-4E89-BDD8-425CAF55CB0F}" type="pres">
      <dgm:prSet presAssocID="{6BF72222-0C09-4E89-8AD1-A974F78B5B1C}" presName="text4" presStyleLbl="fgAcc4" presStyleIdx="1" presStyleCnt="3">
        <dgm:presLayoutVars>
          <dgm:chPref val="3"/>
        </dgm:presLayoutVars>
      </dgm:prSet>
      <dgm:spPr/>
      <dgm:t>
        <a:bodyPr/>
        <a:lstStyle/>
        <a:p>
          <a:endParaRPr lang="en-US"/>
        </a:p>
      </dgm:t>
    </dgm:pt>
    <dgm:pt modelId="{FD5C1D17-2F44-43DF-9DB2-7AC895E901BD}" type="pres">
      <dgm:prSet presAssocID="{6BF72222-0C09-4E89-8AD1-A974F78B5B1C}" presName="hierChild5" presStyleCnt="0"/>
      <dgm:spPr/>
    </dgm:pt>
    <dgm:pt modelId="{DB60AB33-FD03-40A5-9EB5-3BE5F4ED45DD}" type="pres">
      <dgm:prSet presAssocID="{C538B6D7-4293-4E00-835B-156733787812}" presName="Name23" presStyleLbl="parChTrans1D4" presStyleIdx="2" presStyleCnt="3"/>
      <dgm:spPr/>
      <dgm:t>
        <a:bodyPr/>
        <a:lstStyle/>
        <a:p>
          <a:endParaRPr lang="en-US"/>
        </a:p>
      </dgm:t>
    </dgm:pt>
    <dgm:pt modelId="{782EE826-7650-4D20-BBB0-F1B8B4F0AB68}" type="pres">
      <dgm:prSet presAssocID="{377363E7-243F-48B5-AB74-72D046D26E7C}" presName="hierRoot4" presStyleCnt="0"/>
      <dgm:spPr/>
    </dgm:pt>
    <dgm:pt modelId="{D28EF25B-235A-4506-AEF9-05C068AD6817}" type="pres">
      <dgm:prSet presAssocID="{377363E7-243F-48B5-AB74-72D046D26E7C}" presName="composite4" presStyleCnt="0"/>
      <dgm:spPr/>
    </dgm:pt>
    <dgm:pt modelId="{2CFCD146-EDC1-4ED9-B87F-6963789D476A}" type="pres">
      <dgm:prSet presAssocID="{377363E7-243F-48B5-AB74-72D046D26E7C}" presName="background4" presStyleLbl="node4" presStyleIdx="2" presStyleCnt="3"/>
      <dgm:spPr/>
    </dgm:pt>
    <dgm:pt modelId="{AE9A8E1D-3860-4802-8F92-BC5782F7C1A6}" type="pres">
      <dgm:prSet presAssocID="{377363E7-243F-48B5-AB74-72D046D26E7C}" presName="text4" presStyleLbl="fgAcc4" presStyleIdx="2" presStyleCnt="3">
        <dgm:presLayoutVars>
          <dgm:chPref val="3"/>
        </dgm:presLayoutVars>
      </dgm:prSet>
      <dgm:spPr/>
      <dgm:t>
        <a:bodyPr/>
        <a:lstStyle/>
        <a:p>
          <a:endParaRPr lang="en-US"/>
        </a:p>
      </dgm:t>
    </dgm:pt>
    <dgm:pt modelId="{6C822617-4340-406E-9C68-CE659B5CC760}" type="pres">
      <dgm:prSet presAssocID="{377363E7-243F-48B5-AB74-72D046D26E7C}" presName="hierChild5" presStyleCnt="0"/>
      <dgm:spPr/>
    </dgm:pt>
    <dgm:pt modelId="{22477FAE-72FC-461F-8F0D-96226137722E}" type="pres">
      <dgm:prSet presAssocID="{4E51FD6B-357B-43C3-AD00-CFCCB0B868AF}" presName="Name17" presStyleLbl="parChTrans1D3" presStyleIdx="2" presStyleCnt="4"/>
      <dgm:spPr/>
      <dgm:t>
        <a:bodyPr/>
        <a:lstStyle/>
        <a:p>
          <a:endParaRPr lang="en-US"/>
        </a:p>
      </dgm:t>
    </dgm:pt>
    <dgm:pt modelId="{A724A682-9CF4-469D-AF9D-A05F92B9561B}" type="pres">
      <dgm:prSet presAssocID="{4D0B7F8D-F85D-4B65-AC5B-7488A1A63350}" presName="hierRoot3" presStyleCnt="0"/>
      <dgm:spPr/>
    </dgm:pt>
    <dgm:pt modelId="{241ACFE4-00A9-4C67-8787-F7E6C3398DF9}" type="pres">
      <dgm:prSet presAssocID="{4D0B7F8D-F85D-4B65-AC5B-7488A1A63350}" presName="composite3" presStyleCnt="0"/>
      <dgm:spPr/>
    </dgm:pt>
    <dgm:pt modelId="{55A508E8-28B1-43EF-A92B-B6B952C1548D}" type="pres">
      <dgm:prSet presAssocID="{4D0B7F8D-F85D-4B65-AC5B-7488A1A63350}" presName="background3" presStyleLbl="node3" presStyleIdx="2" presStyleCnt="4"/>
      <dgm:spPr/>
    </dgm:pt>
    <dgm:pt modelId="{196925CB-56CB-46AF-91A0-6CB2D4B93166}" type="pres">
      <dgm:prSet presAssocID="{4D0B7F8D-F85D-4B65-AC5B-7488A1A63350}" presName="text3" presStyleLbl="fgAcc3" presStyleIdx="2" presStyleCnt="4">
        <dgm:presLayoutVars>
          <dgm:chPref val="3"/>
        </dgm:presLayoutVars>
      </dgm:prSet>
      <dgm:spPr/>
      <dgm:t>
        <a:bodyPr/>
        <a:lstStyle/>
        <a:p>
          <a:endParaRPr lang="en-US"/>
        </a:p>
      </dgm:t>
    </dgm:pt>
    <dgm:pt modelId="{B8CDD457-6846-4783-A995-D847150F0019}" type="pres">
      <dgm:prSet presAssocID="{4D0B7F8D-F85D-4B65-AC5B-7488A1A63350}" presName="hierChild4" presStyleCnt="0"/>
      <dgm:spPr/>
    </dgm:pt>
    <dgm:pt modelId="{D0163EE9-3E8D-4DCE-A2FE-7ED24FDDCDA0}" type="pres">
      <dgm:prSet presAssocID="{466D50E2-7087-4CD7-AF11-3B416B9A17D5}" presName="Name17" presStyleLbl="parChTrans1D3" presStyleIdx="3" presStyleCnt="4"/>
      <dgm:spPr/>
      <dgm:t>
        <a:bodyPr/>
        <a:lstStyle/>
        <a:p>
          <a:endParaRPr lang="en-US"/>
        </a:p>
      </dgm:t>
    </dgm:pt>
    <dgm:pt modelId="{6801E20C-0E6D-42A4-8040-4FE16E078665}" type="pres">
      <dgm:prSet presAssocID="{F5411208-1A46-493D-ACA0-A34B39B777BF}" presName="hierRoot3" presStyleCnt="0"/>
      <dgm:spPr/>
    </dgm:pt>
    <dgm:pt modelId="{0B0122BF-E471-4900-8B76-8E3C20E999D8}" type="pres">
      <dgm:prSet presAssocID="{F5411208-1A46-493D-ACA0-A34B39B777BF}" presName="composite3" presStyleCnt="0"/>
      <dgm:spPr/>
    </dgm:pt>
    <dgm:pt modelId="{5BDAB3A7-E310-4ED6-A969-9268BB862209}" type="pres">
      <dgm:prSet presAssocID="{F5411208-1A46-493D-ACA0-A34B39B777BF}" presName="background3" presStyleLbl="node3" presStyleIdx="3" presStyleCnt="4"/>
      <dgm:spPr/>
    </dgm:pt>
    <dgm:pt modelId="{C826E364-BCF3-488B-9E8F-BD8812FB7424}" type="pres">
      <dgm:prSet presAssocID="{F5411208-1A46-493D-ACA0-A34B39B777BF}" presName="text3" presStyleLbl="fgAcc3" presStyleIdx="3" presStyleCnt="4">
        <dgm:presLayoutVars>
          <dgm:chPref val="3"/>
        </dgm:presLayoutVars>
      </dgm:prSet>
      <dgm:spPr/>
      <dgm:t>
        <a:bodyPr/>
        <a:lstStyle/>
        <a:p>
          <a:endParaRPr lang="en-US"/>
        </a:p>
      </dgm:t>
    </dgm:pt>
    <dgm:pt modelId="{EFDC76C9-FCA8-45A6-9274-323BA9DBA5D3}" type="pres">
      <dgm:prSet presAssocID="{F5411208-1A46-493D-ACA0-A34B39B777BF}" presName="hierChild4" presStyleCnt="0"/>
      <dgm:spPr/>
    </dgm:pt>
    <dgm:pt modelId="{1252435A-206C-45B5-9F8D-26FB5587807C}" type="pres">
      <dgm:prSet presAssocID="{E5613DBF-7FD0-4C39-97E1-7140439AD111}" presName="hierRoot1" presStyleCnt="0"/>
      <dgm:spPr/>
    </dgm:pt>
    <dgm:pt modelId="{99BE1938-4C19-4651-A3C4-538E6A41C91E}" type="pres">
      <dgm:prSet presAssocID="{E5613DBF-7FD0-4C39-97E1-7140439AD111}" presName="composite" presStyleCnt="0"/>
      <dgm:spPr/>
    </dgm:pt>
    <dgm:pt modelId="{E17D2C8A-02AE-488B-A215-78B0F1298D0A}" type="pres">
      <dgm:prSet presAssocID="{E5613DBF-7FD0-4C39-97E1-7140439AD111}" presName="background" presStyleLbl="node0" presStyleIdx="1" presStyleCnt="2"/>
      <dgm:spPr/>
    </dgm:pt>
    <dgm:pt modelId="{FBE8D0FE-9BEB-4971-8412-EAD0ABE3DABB}" type="pres">
      <dgm:prSet presAssocID="{E5613DBF-7FD0-4C39-97E1-7140439AD111}" presName="text" presStyleLbl="fgAcc0" presStyleIdx="1" presStyleCnt="2" custLinFactY="44360" custLinFactNeighborX="-46472" custLinFactNeighborY="100000">
        <dgm:presLayoutVars>
          <dgm:chPref val="3"/>
        </dgm:presLayoutVars>
      </dgm:prSet>
      <dgm:spPr/>
      <dgm:t>
        <a:bodyPr/>
        <a:lstStyle/>
        <a:p>
          <a:endParaRPr lang="en-US"/>
        </a:p>
      </dgm:t>
    </dgm:pt>
    <dgm:pt modelId="{C823519E-F855-4F12-AFC4-CF0EE15AB5DA}" type="pres">
      <dgm:prSet presAssocID="{E5613DBF-7FD0-4C39-97E1-7140439AD111}" presName="hierChild2" presStyleCnt="0"/>
      <dgm:spPr/>
    </dgm:pt>
  </dgm:ptLst>
  <dgm:cxnLst>
    <dgm:cxn modelId="{F5076487-C4BE-4639-9FD3-186FEF32C52D}" type="presOf" srcId="{84410B5A-789A-40B9-BEBE-0C3510464D4D}" destId="{F63E378D-4B1A-4960-B9D2-3ACBF5DAA8B0}" srcOrd="0" destOrd="0" presId="urn:microsoft.com/office/officeart/2005/8/layout/hierarchy1"/>
    <dgm:cxn modelId="{39846EF8-2C38-4752-B445-E0713CC42CB2}" type="presOf" srcId="{00FB7676-0B0F-465D-980C-32B2A7EEDDC8}" destId="{DDD90B2E-7388-49D5-875E-99EA42899542}" srcOrd="0" destOrd="0" presId="urn:microsoft.com/office/officeart/2005/8/layout/hierarchy1"/>
    <dgm:cxn modelId="{511F599A-B6A1-4B00-97C2-D18F0C297BEE}" srcId="{DA7AA32B-C9CC-4A23-9968-B87F485F5AA0}" destId="{00FB7676-0B0F-465D-980C-32B2A7EEDDC8}" srcOrd="0" destOrd="0" parTransId="{22A81921-4282-4C2F-8482-53B7ADA5132A}" sibTransId="{18A42B8F-3B66-4973-9CEB-8443F185D270}"/>
    <dgm:cxn modelId="{2F29792A-C0C0-4AC1-AFCA-860E2E31E64D}" type="presOf" srcId="{2641C85D-1B7E-495F-9062-D1D39F780B1B}" destId="{B4D79C73-D60B-4FC5-AF33-372D2E5107C2}" srcOrd="0" destOrd="0" presId="urn:microsoft.com/office/officeart/2005/8/layout/hierarchy1"/>
    <dgm:cxn modelId="{A82FE2D0-D209-401D-9236-2976313D8BD9}" srcId="{F7D26E11-58DB-4831-A814-81B629BE72B3}" destId="{377363E7-243F-48B5-AB74-72D046D26E7C}" srcOrd="2" destOrd="0" parTransId="{C538B6D7-4293-4E00-835B-156733787812}" sibTransId="{43EB7049-67C5-4663-8955-DECA4F6F32FC}"/>
    <dgm:cxn modelId="{46A4D235-C69F-4BDE-B208-3C2B24D0A664}" srcId="{F7D26E11-58DB-4831-A814-81B629BE72B3}" destId="{6AA44C10-29F9-4023-911B-55FB02F7294B}" srcOrd="0" destOrd="0" parTransId="{2641C85D-1B7E-495F-9062-D1D39F780B1B}" sibTransId="{2FFE69E4-D313-4569-B7AA-DB38C85680C9}"/>
    <dgm:cxn modelId="{05528918-DF99-4E66-A2B5-C69BC76C543F}" srcId="{DA7AA32B-C9CC-4A23-9968-B87F485F5AA0}" destId="{F7D26E11-58DB-4831-A814-81B629BE72B3}" srcOrd="1" destOrd="0" parTransId="{ED7155C7-A051-4A54-8E9D-7CDFECBE6838}" sibTransId="{47E1236B-6E97-415D-97E7-B6CFF620DB0A}"/>
    <dgm:cxn modelId="{317EBDC6-8199-4707-9F3E-E6405C288E09}" type="presOf" srcId="{F5411208-1A46-493D-ACA0-A34B39B777BF}" destId="{C826E364-BCF3-488B-9E8F-BD8812FB7424}" srcOrd="0" destOrd="0" presId="urn:microsoft.com/office/officeart/2005/8/layout/hierarchy1"/>
    <dgm:cxn modelId="{7694B223-39A7-4E94-A122-D516DBB8BE74}" type="presOf" srcId="{74765C97-BE6E-4D48-AD3E-85CE59E9DFDE}" destId="{6D4653DA-2BA1-4B4A-BAD0-CCCED9F8BB96}" srcOrd="0" destOrd="0" presId="urn:microsoft.com/office/officeart/2005/8/layout/hierarchy1"/>
    <dgm:cxn modelId="{60CF70ED-DFDF-430A-A7B5-B8D0C8700BFA}" type="presOf" srcId="{ED7155C7-A051-4A54-8E9D-7CDFECBE6838}" destId="{21B5B737-4ED6-4867-942D-4CD31C328C99}" srcOrd="0" destOrd="0" presId="urn:microsoft.com/office/officeart/2005/8/layout/hierarchy1"/>
    <dgm:cxn modelId="{C77C17DC-EB34-431A-AD06-ED6FEA1DEDDA}" srcId="{49E8BDB5-2951-4C04-8E83-513BB3C74694}" destId="{1250A09E-0E88-441E-A84E-50EEC44F510D}" srcOrd="0" destOrd="0" parTransId="{D9541BBB-FFD5-45C2-9BAC-E6EA25A34D22}" sibTransId="{786DD8C4-4E62-45CE-9FFF-B1EF8ACB6DC7}"/>
    <dgm:cxn modelId="{48768B44-6159-488C-B5DE-A57F03409871}" type="presOf" srcId="{F7D26E11-58DB-4831-A814-81B629BE72B3}" destId="{1BB6F96D-AD5E-456A-A907-3AB77D1E6313}" srcOrd="0" destOrd="0" presId="urn:microsoft.com/office/officeart/2005/8/layout/hierarchy1"/>
    <dgm:cxn modelId="{66B12912-9A59-4AF5-964A-1AFD081B7DB6}" srcId="{F7D26E11-58DB-4831-A814-81B629BE72B3}" destId="{6BF72222-0C09-4E89-8AD1-A974F78B5B1C}" srcOrd="1" destOrd="0" parTransId="{84410B5A-789A-40B9-BEBE-0C3510464D4D}" sibTransId="{5256CCA7-6FD4-49A0-A1C4-171621A81D41}"/>
    <dgm:cxn modelId="{ACC9A079-E73B-4241-96B7-D32321138FA4}" type="presOf" srcId="{49E8BDB5-2951-4C04-8E83-513BB3C74694}" destId="{1F82E09A-6527-4735-B137-C01961A78508}" srcOrd="0" destOrd="0" presId="urn:microsoft.com/office/officeart/2005/8/layout/hierarchy1"/>
    <dgm:cxn modelId="{64B943F6-20CE-4948-9729-19541FDD12DB}" type="presOf" srcId="{466D50E2-7087-4CD7-AF11-3B416B9A17D5}" destId="{D0163EE9-3E8D-4DCE-A2FE-7ED24FDDCDA0}" srcOrd="0" destOrd="0" presId="urn:microsoft.com/office/officeart/2005/8/layout/hierarchy1"/>
    <dgm:cxn modelId="{29551D53-F798-4567-B7DE-FD5F3D2F1892}" type="presOf" srcId="{4D0B7F8D-F85D-4B65-AC5B-7488A1A63350}" destId="{196925CB-56CB-46AF-91A0-6CB2D4B93166}" srcOrd="0" destOrd="0" presId="urn:microsoft.com/office/officeart/2005/8/layout/hierarchy1"/>
    <dgm:cxn modelId="{744156D7-1F4C-43FB-A243-9626D2BD6F4C}" srcId="{1250A09E-0E88-441E-A84E-50EEC44F510D}" destId="{DA7AA32B-C9CC-4A23-9968-B87F485F5AA0}" srcOrd="0" destOrd="0" parTransId="{74765C97-BE6E-4D48-AD3E-85CE59E9DFDE}" sibTransId="{07F6386C-1EDA-48D7-B213-E1E7580643CB}"/>
    <dgm:cxn modelId="{AED89BB9-DAEB-46FD-81F2-38F60C0E06CF}" type="presOf" srcId="{C538B6D7-4293-4E00-835B-156733787812}" destId="{DB60AB33-FD03-40A5-9EB5-3BE5F4ED45DD}" srcOrd="0" destOrd="0" presId="urn:microsoft.com/office/officeart/2005/8/layout/hierarchy1"/>
    <dgm:cxn modelId="{D421AF51-C0F0-4802-81E7-590864852F1C}" type="presOf" srcId="{377363E7-243F-48B5-AB74-72D046D26E7C}" destId="{AE9A8E1D-3860-4802-8F92-BC5782F7C1A6}" srcOrd="0" destOrd="0" presId="urn:microsoft.com/office/officeart/2005/8/layout/hierarchy1"/>
    <dgm:cxn modelId="{C29A89A3-5DE1-4E9E-982C-A96D5F44EE05}" type="presOf" srcId="{4E51FD6B-357B-43C3-AD00-CFCCB0B868AF}" destId="{22477FAE-72FC-461F-8F0D-96226137722E}" srcOrd="0" destOrd="0" presId="urn:microsoft.com/office/officeart/2005/8/layout/hierarchy1"/>
    <dgm:cxn modelId="{24EF61B4-CE11-45F8-B744-BE0D5F52137C}" type="presOf" srcId="{DA7AA32B-C9CC-4A23-9968-B87F485F5AA0}" destId="{A18D67E8-F851-4853-A18E-289825724D25}" srcOrd="0" destOrd="0" presId="urn:microsoft.com/office/officeart/2005/8/layout/hierarchy1"/>
    <dgm:cxn modelId="{2F59EBE1-6E3E-4157-9D06-CD5E2E3B0C28}" type="presOf" srcId="{22A81921-4282-4C2F-8482-53B7ADA5132A}" destId="{A540FF15-1A4E-4C93-9E02-71906CEDB7E6}" srcOrd="0" destOrd="0" presId="urn:microsoft.com/office/officeart/2005/8/layout/hierarchy1"/>
    <dgm:cxn modelId="{B9B4A862-C3BA-43AB-844C-C38783FDA1F5}" type="presOf" srcId="{6BF72222-0C09-4E89-8AD1-A974F78B5B1C}" destId="{5288E2BF-E154-4E89-BDD8-425CAF55CB0F}" srcOrd="0" destOrd="0" presId="urn:microsoft.com/office/officeart/2005/8/layout/hierarchy1"/>
    <dgm:cxn modelId="{157F3091-34AB-45E1-9F3E-4CF5209AAC8B}" type="presOf" srcId="{1250A09E-0E88-441E-A84E-50EEC44F510D}" destId="{49435745-C385-46F3-9ADD-75832CD1D72C}" srcOrd="0" destOrd="0" presId="urn:microsoft.com/office/officeart/2005/8/layout/hierarchy1"/>
    <dgm:cxn modelId="{20A1C2E2-8BF5-44FD-B469-9963A352E3DA}" type="presOf" srcId="{E5613DBF-7FD0-4C39-97E1-7140439AD111}" destId="{FBE8D0FE-9BEB-4971-8412-EAD0ABE3DABB}" srcOrd="0" destOrd="0" presId="urn:microsoft.com/office/officeart/2005/8/layout/hierarchy1"/>
    <dgm:cxn modelId="{350D8816-1323-4CF4-B705-BE475BB2E52E}" type="presOf" srcId="{6AA44C10-29F9-4023-911B-55FB02F7294B}" destId="{12A0D019-7B6B-46F2-BC4A-CF37FA41DD19}" srcOrd="0" destOrd="0" presId="urn:microsoft.com/office/officeart/2005/8/layout/hierarchy1"/>
    <dgm:cxn modelId="{464180EF-594E-4242-96B7-75E32DCD4CB3}" srcId="{DA7AA32B-C9CC-4A23-9968-B87F485F5AA0}" destId="{F5411208-1A46-493D-ACA0-A34B39B777BF}" srcOrd="3" destOrd="0" parTransId="{466D50E2-7087-4CD7-AF11-3B416B9A17D5}" sibTransId="{4F949E42-8D7B-4636-A680-1A7C535C7948}"/>
    <dgm:cxn modelId="{190BCF8F-EB15-49FA-8B9D-F1241B7ACB46}" srcId="{DA7AA32B-C9CC-4A23-9968-B87F485F5AA0}" destId="{4D0B7F8D-F85D-4B65-AC5B-7488A1A63350}" srcOrd="2" destOrd="0" parTransId="{4E51FD6B-357B-43C3-AD00-CFCCB0B868AF}" sibTransId="{2B65D817-18B6-42BA-9C2B-0E5BE0442E60}"/>
    <dgm:cxn modelId="{1C2DD13C-15F3-4444-8EF6-C8DCBA66F0F4}" srcId="{49E8BDB5-2951-4C04-8E83-513BB3C74694}" destId="{E5613DBF-7FD0-4C39-97E1-7140439AD111}" srcOrd="1" destOrd="0" parTransId="{867C6CC5-00F7-46D8-8455-F09851863C93}" sibTransId="{7D18B482-A7BD-4FB2-B05B-BC083249C433}"/>
    <dgm:cxn modelId="{4FD70FF1-F3C3-49DC-8D51-08E8D888A42A}" type="presParOf" srcId="{1F82E09A-6527-4735-B137-C01961A78508}" destId="{611870A3-8EF4-43AF-8054-AB7416EBA3A3}" srcOrd="0" destOrd="0" presId="urn:microsoft.com/office/officeart/2005/8/layout/hierarchy1"/>
    <dgm:cxn modelId="{96E6CD8E-BCCF-4393-9B39-7EFD6C6463CB}" type="presParOf" srcId="{611870A3-8EF4-43AF-8054-AB7416EBA3A3}" destId="{389239C6-E6F4-4D63-BC51-A732B6DC37A2}" srcOrd="0" destOrd="0" presId="urn:microsoft.com/office/officeart/2005/8/layout/hierarchy1"/>
    <dgm:cxn modelId="{3128E61B-EFA2-4542-AF9E-D21E7FEA8C24}" type="presParOf" srcId="{389239C6-E6F4-4D63-BC51-A732B6DC37A2}" destId="{B37A2196-CB05-4813-AEDE-8BF9D64F17C4}" srcOrd="0" destOrd="0" presId="urn:microsoft.com/office/officeart/2005/8/layout/hierarchy1"/>
    <dgm:cxn modelId="{676DF879-A647-4C70-AF60-699FFE494384}" type="presParOf" srcId="{389239C6-E6F4-4D63-BC51-A732B6DC37A2}" destId="{49435745-C385-46F3-9ADD-75832CD1D72C}" srcOrd="1" destOrd="0" presId="urn:microsoft.com/office/officeart/2005/8/layout/hierarchy1"/>
    <dgm:cxn modelId="{CB7AD986-26A0-4226-80AA-8F48D22DA775}" type="presParOf" srcId="{611870A3-8EF4-43AF-8054-AB7416EBA3A3}" destId="{6ABC38D1-E2B7-4C7C-85AF-098FDD1B52B7}" srcOrd="1" destOrd="0" presId="urn:microsoft.com/office/officeart/2005/8/layout/hierarchy1"/>
    <dgm:cxn modelId="{2B368FE7-97F2-4F63-A8EC-8DBD74AA6D9C}" type="presParOf" srcId="{6ABC38D1-E2B7-4C7C-85AF-098FDD1B52B7}" destId="{6D4653DA-2BA1-4B4A-BAD0-CCCED9F8BB96}" srcOrd="0" destOrd="0" presId="urn:microsoft.com/office/officeart/2005/8/layout/hierarchy1"/>
    <dgm:cxn modelId="{CC540F81-143C-41C9-8BAE-05665A77A1B2}" type="presParOf" srcId="{6ABC38D1-E2B7-4C7C-85AF-098FDD1B52B7}" destId="{85AE707A-C26A-4A2D-8B48-E932EB31D47E}" srcOrd="1" destOrd="0" presId="urn:microsoft.com/office/officeart/2005/8/layout/hierarchy1"/>
    <dgm:cxn modelId="{AA83B246-52ED-4EBE-9A0E-37BDF0D78AE6}" type="presParOf" srcId="{85AE707A-C26A-4A2D-8B48-E932EB31D47E}" destId="{B1B5701F-9DF0-4430-84D3-7920983A6208}" srcOrd="0" destOrd="0" presId="urn:microsoft.com/office/officeart/2005/8/layout/hierarchy1"/>
    <dgm:cxn modelId="{A2783E71-9E13-4B5A-8FB7-813BA1ECFF97}" type="presParOf" srcId="{B1B5701F-9DF0-4430-84D3-7920983A6208}" destId="{4C560394-F120-4107-91A1-E00BACB2643E}" srcOrd="0" destOrd="0" presId="urn:microsoft.com/office/officeart/2005/8/layout/hierarchy1"/>
    <dgm:cxn modelId="{5455BADB-DC11-489F-9508-913C273E7BFE}" type="presParOf" srcId="{B1B5701F-9DF0-4430-84D3-7920983A6208}" destId="{A18D67E8-F851-4853-A18E-289825724D25}" srcOrd="1" destOrd="0" presId="urn:microsoft.com/office/officeart/2005/8/layout/hierarchy1"/>
    <dgm:cxn modelId="{B2431B9A-C7A8-4E9C-87FB-6BEC2EC8AA16}" type="presParOf" srcId="{85AE707A-C26A-4A2D-8B48-E932EB31D47E}" destId="{7E11285E-A83B-4166-8D50-A4ABE172E979}" srcOrd="1" destOrd="0" presId="urn:microsoft.com/office/officeart/2005/8/layout/hierarchy1"/>
    <dgm:cxn modelId="{E1261EED-8F72-4682-809D-0E1707D2A161}" type="presParOf" srcId="{7E11285E-A83B-4166-8D50-A4ABE172E979}" destId="{A540FF15-1A4E-4C93-9E02-71906CEDB7E6}" srcOrd="0" destOrd="0" presId="urn:microsoft.com/office/officeart/2005/8/layout/hierarchy1"/>
    <dgm:cxn modelId="{9F158AB2-F02D-46B6-B477-1C399B169D53}" type="presParOf" srcId="{7E11285E-A83B-4166-8D50-A4ABE172E979}" destId="{4060CE36-9AD0-41EA-9E6F-540185930305}" srcOrd="1" destOrd="0" presId="urn:microsoft.com/office/officeart/2005/8/layout/hierarchy1"/>
    <dgm:cxn modelId="{023403F4-83FC-4123-998B-E2342C252FC6}" type="presParOf" srcId="{4060CE36-9AD0-41EA-9E6F-540185930305}" destId="{FA9A269B-04F1-42B4-8993-7CF66A1EB698}" srcOrd="0" destOrd="0" presId="urn:microsoft.com/office/officeart/2005/8/layout/hierarchy1"/>
    <dgm:cxn modelId="{6D1FC9CC-1048-4274-9962-E3E68AE86335}" type="presParOf" srcId="{FA9A269B-04F1-42B4-8993-7CF66A1EB698}" destId="{2EAA783A-1145-453F-BBBA-29F2BEB1DCB0}" srcOrd="0" destOrd="0" presId="urn:microsoft.com/office/officeart/2005/8/layout/hierarchy1"/>
    <dgm:cxn modelId="{018C1A72-0DF2-47C0-9748-EFB23AF7B152}" type="presParOf" srcId="{FA9A269B-04F1-42B4-8993-7CF66A1EB698}" destId="{DDD90B2E-7388-49D5-875E-99EA42899542}" srcOrd="1" destOrd="0" presId="urn:microsoft.com/office/officeart/2005/8/layout/hierarchy1"/>
    <dgm:cxn modelId="{68365323-6FA6-4414-8E65-0609CF725FE7}" type="presParOf" srcId="{4060CE36-9AD0-41EA-9E6F-540185930305}" destId="{5942388A-E734-424F-AA58-B0EB6F8EF972}" srcOrd="1" destOrd="0" presId="urn:microsoft.com/office/officeart/2005/8/layout/hierarchy1"/>
    <dgm:cxn modelId="{E4BCAFF7-FA9E-4592-9EFE-C0B20BEF0AC7}" type="presParOf" srcId="{7E11285E-A83B-4166-8D50-A4ABE172E979}" destId="{21B5B737-4ED6-4867-942D-4CD31C328C99}" srcOrd="2" destOrd="0" presId="urn:microsoft.com/office/officeart/2005/8/layout/hierarchy1"/>
    <dgm:cxn modelId="{2C35DE1D-DA93-46C6-B274-D0D5EBAB17B7}" type="presParOf" srcId="{7E11285E-A83B-4166-8D50-A4ABE172E979}" destId="{54D3B761-F01C-4EAD-9A0C-AD41E6A5DD87}" srcOrd="3" destOrd="0" presId="urn:microsoft.com/office/officeart/2005/8/layout/hierarchy1"/>
    <dgm:cxn modelId="{462602F4-07F6-42AB-AEF7-2314D87845DA}" type="presParOf" srcId="{54D3B761-F01C-4EAD-9A0C-AD41E6A5DD87}" destId="{20E47284-61DF-4878-9A89-FD6C3DDD4963}" srcOrd="0" destOrd="0" presId="urn:microsoft.com/office/officeart/2005/8/layout/hierarchy1"/>
    <dgm:cxn modelId="{EC7BCEA1-04B5-4F2F-AF82-797EBF49A262}" type="presParOf" srcId="{20E47284-61DF-4878-9A89-FD6C3DDD4963}" destId="{B5C6B2E6-9A55-4A34-AC1D-6E24D17B5411}" srcOrd="0" destOrd="0" presId="urn:microsoft.com/office/officeart/2005/8/layout/hierarchy1"/>
    <dgm:cxn modelId="{DEBB976B-5776-443E-9AFA-8400BF0A6072}" type="presParOf" srcId="{20E47284-61DF-4878-9A89-FD6C3DDD4963}" destId="{1BB6F96D-AD5E-456A-A907-3AB77D1E6313}" srcOrd="1" destOrd="0" presId="urn:microsoft.com/office/officeart/2005/8/layout/hierarchy1"/>
    <dgm:cxn modelId="{A843D22D-B99D-4133-966B-54C74C3737A7}" type="presParOf" srcId="{54D3B761-F01C-4EAD-9A0C-AD41E6A5DD87}" destId="{353F2732-BF81-4F75-B987-C020F0333213}" srcOrd="1" destOrd="0" presId="urn:microsoft.com/office/officeart/2005/8/layout/hierarchy1"/>
    <dgm:cxn modelId="{3747BC2E-AF6B-4780-B158-A13F11A4896E}" type="presParOf" srcId="{353F2732-BF81-4F75-B987-C020F0333213}" destId="{B4D79C73-D60B-4FC5-AF33-372D2E5107C2}" srcOrd="0" destOrd="0" presId="urn:microsoft.com/office/officeart/2005/8/layout/hierarchy1"/>
    <dgm:cxn modelId="{75D59945-F935-46F2-B0CF-88F64890A371}" type="presParOf" srcId="{353F2732-BF81-4F75-B987-C020F0333213}" destId="{5F5DF123-6C05-4E95-879D-E1CCC5D3448D}" srcOrd="1" destOrd="0" presId="urn:microsoft.com/office/officeart/2005/8/layout/hierarchy1"/>
    <dgm:cxn modelId="{92717384-144F-471B-8C52-7A458E522DE1}" type="presParOf" srcId="{5F5DF123-6C05-4E95-879D-E1CCC5D3448D}" destId="{90D1ECC6-4784-4584-8ED6-4C41AA092A5E}" srcOrd="0" destOrd="0" presId="urn:microsoft.com/office/officeart/2005/8/layout/hierarchy1"/>
    <dgm:cxn modelId="{56F9B638-B14B-4C6E-871D-B44EE7C94B06}" type="presParOf" srcId="{90D1ECC6-4784-4584-8ED6-4C41AA092A5E}" destId="{38D88DAA-7987-4EA1-A386-A9BAB8ECCC72}" srcOrd="0" destOrd="0" presId="urn:microsoft.com/office/officeart/2005/8/layout/hierarchy1"/>
    <dgm:cxn modelId="{0F8561E9-532A-4605-AB22-42168865D025}" type="presParOf" srcId="{90D1ECC6-4784-4584-8ED6-4C41AA092A5E}" destId="{12A0D019-7B6B-46F2-BC4A-CF37FA41DD19}" srcOrd="1" destOrd="0" presId="urn:microsoft.com/office/officeart/2005/8/layout/hierarchy1"/>
    <dgm:cxn modelId="{C2ACE0A8-A830-41EE-808D-B0ECB432607C}" type="presParOf" srcId="{5F5DF123-6C05-4E95-879D-E1CCC5D3448D}" destId="{F9AE0C91-4CFD-4F19-A2E3-F29377FC9562}" srcOrd="1" destOrd="0" presId="urn:microsoft.com/office/officeart/2005/8/layout/hierarchy1"/>
    <dgm:cxn modelId="{D66588A1-A301-47C7-A870-63AAF2BFD66E}" type="presParOf" srcId="{353F2732-BF81-4F75-B987-C020F0333213}" destId="{F63E378D-4B1A-4960-B9D2-3ACBF5DAA8B0}" srcOrd="2" destOrd="0" presId="urn:microsoft.com/office/officeart/2005/8/layout/hierarchy1"/>
    <dgm:cxn modelId="{6355191C-8ACD-4F4E-A3A9-9C5FBD6C7299}" type="presParOf" srcId="{353F2732-BF81-4F75-B987-C020F0333213}" destId="{7D8ECEE2-2CCF-42D0-A1B9-32A1A74AA504}" srcOrd="3" destOrd="0" presId="urn:microsoft.com/office/officeart/2005/8/layout/hierarchy1"/>
    <dgm:cxn modelId="{F07200AD-986F-4AA3-965D-4146557AB661}" type="presParOf" srcId="{7D8ECEE2-2CCF-42D0-A1B9-32A1A74AA504}" destId="{6F018D41-225D-4007-BB27-33C95DDCF95A}" srcOrd="0" destOrd="0" presId="urn:microsoft.com/office/officeart/2005/8/layout/hierarchy1"/>
    <dgm:cxn modelId="{4103951D-248F-4CA6-A069-3DCF0EF60094}" type="presParOf" srcId="{6F018D41-225D-4007-BB27-33C95DDCF95A}" destId="{49BBCB9C-380B-4FA8-B0A7-A337F70FB998}" srcOrd="0" destOrd="0" presId="urn:microsoft.com/office/officeart/2005/8/layout/hierarchy1"/>
    <dgm:cxn modelId="{AEE4D9A9-22F0-4711-9913-4FF56C4FF75C}" type="presParOf" srcId="{6F018D41-225D-4007-BB27-33C95DDCF95A}" destId="{5288E2BF-E154-4E89-BDD8-425CAF55CB0F}" srcOrd="1" destOrd="0" presId="urn:microsoft.com/office/officeart/2005/8/layout/hierarchy1"/>
    <dgm:cxn modelId="{DE73158E-58BB-467F-8B3E-D50362E0FAA2}" type="presParOf" srcId="{7D8ECEE2-2CCF-42D0-A1B9-32A1A74AA504}" destId="{FD5C1D17-2F44-43DF-9DB2-7AC895E901BD}" srcOrd="1" destOrd="0" presId="urn:microsoft.com/office/officeart/2005/8/layout/hierarchy1"/>
    <dgm:cxn modelId="{C9406526-0943-47C8-8893-3E055E6ED80B}" type="presParOf" srcId="{353F2732-BF81-4F75-B987-C020F0333213}" destId="{DB60AB33-FD03-40A5-9EB5-3BE5F4ED45DD}" srcOrd="4" destOrd="0" presId="urn:microsoft.com/office/officeart/2005/8/layout/hierarchy1"/>
    <dgm:cxn modelId="{31AC9783-0E5C-4C20-8138-4E7ABBA571AE}" type="presParOf" srcId="{353F2732-BF81-4F75-B987-C020F0333213}" destId="{782EE826-7650-4D20-BBB0-F1B8B4F0AB68}" srcOrd="5" destOrd="0" presId="urn:microsoft.com/office/officeart/2005/8/layout/hierarchy1"/>
    <dgm:cxn modelId="{E0D931E8-C749-4E27-8B7D-C0540F3AEA5F}" type="presParOf" srcId="{782EE826-7650-4D20-BBB0-F1B8B4F0AB68}" destId="{D28EF25B-235A-4506-AEF9-05C068AD6817}" srcOrd="0" destOrd="0" presId="urn:microsoft.com/office/officeart/2005/8/layout/hierarchy1"/>
    <dgm:cxn modelId="{650EB689-C929-4267-85F3-555EBD63AFE3}" type="presParOf" srcId="{D28EF25B-235A-4506-AEF9-05C068AD6817}" destId="{2CFCD146-EDC1-4ED9-B87F-6963789D476A}" srcOrd="0" destOrd="0" presId="urn:microsoft.com/office/officeart/2005/8/layout/hierarchy1"/>
    <dgm:cxn modelId="{B029C4D5-863C-452F-953A-1B161E754C9D}" type="presParOf" srcId="{D28EF25B-235A-4506-AEF9-05C068AD6817}" destId="{AE9A8E1D-3860-4802-8F92-BC5782F7C1A6}" srcOrd="1" destOrd="0" presId="urn:microsoft.com/office/officeart/2005/8/layout/hierarchy1"/>
    <dgm:cxn modelId="{07D6B5FF-80A9-4C8C-A1CE-0871C3DA7325}" type="presParOf" srcId="{782EE826-7650-4D20-BBB0-F1B8B4F0AB68}" destId="{6C822617-4340-406E-9C68-CE659B5CC760}" srcOrd="1" destOrd="0" presId="urn:microsoft.com/office/officeart/2005/8/layout/hierarchy1"/>
    <dgm:cxn modelId="{53853B84-6998-44D8-A5C0-3602DCFB153A}" type="presParOf" srcId="{7E11285E-A83B-4166-8D50-A4ABE172E979}" destId="{22477FAE-72FC-461F-8F0D-96226137722E}" srcOrd="4" destOrd="0" presId="urn:microsoft.com/office/officeart/2005/8/layout/hierarchy1"/>
    <dgm:cxn modelId="{9E40E0A9-F7EE-447F-BF93-80E5E705582D}" type="presParOf" srcId="{7E11285E-A83B-4166-8D50-A4ABE172E979}" destId="{A724A682-9CF4-469D-AF9D-A05F92B9561B}" srcOrd="5" destOrd="0" presId="urn:microsoft.com/office/officeart/2005/8/layout/hierarchy1"/>
    <dgm:cxn modelId="{C941F74B-18A4-41F5-9A96-FA34099BF780}" type="presParOf" srcId="{A724A682-9CF4-469D-AF9D-A05F92B9561B}" destId="{241ACFE4-00A9-4C67-8787-F7E6C3398DF9}" srcOrd="0" destOrd="0" presId="urn:microsoft.com/office/officeart/2005/8/layout/hierarchy1"/>
    <dgm:cxn modelId="{1B5394F1-E2AE-40B1-BFCB-B0FF634A4C52}" type="presParOf" srcId="{241ACFE4-00A9-4C67-8787-F7E6C3398DF9}" destId="{55A508E8-28B1-43EF-A92B-B6B952C1548D}" srcOrd="0" destOrd="0" presId="urn:microsoft.com/office/officeart/2005/8/layout/hierarchy1"/>
    <dgm:cxn modelId="{3AACB952-D7F5-4C06-8E76-B72291EDAF03}" type="presParOf" srcId="{241ACFE4-00A9-4C67-8787-F7E6C3398DF9}" destId="{196925CB-56CB-46AF-91A0-6CB2D4B93166}" srcOrd="1" destOrd="0" presId="urn:microsoft.com/office/officeart/2005/8/layout/hierarchy1"/>
    <dgm:cxn modelId="{795615C8-B7DA-44F9-B1BA-A15715B3C743}" type="presParOf" srcId="{A724A682-9CF4-469D-AF9D-A05F92B9561B}" destId="{B8CDD457-6846-4783-A995-D847150F0019}" srcOrd="1" destOrd="0" presId="urn:microsoft.com/office/officeart/2005/8/layout/hierarchy1"/>
    <dgm:cxn modelId="{159E558B-DC62-4D30-A81A-91626C3127CE}" type="presParOf" srcId="{7E11285E-A83B-4166-8D50-A4ABE172E979}" destId="{D0163EE9-3E8D-4DCE-A2FE-7ED24FDDCDA0}" srcOrd="6" destOrd="0" presId="urn:microsoft.com/office/officeart/2005/8/layout/hierarchy1"/>
    <dgm:cxn modelId="{FE3B3E57-9F1C-46E1-B604-FB0111A0E99D}" type="presParOf" srcId="{7E11285E-A83B-4166-8D50-A4ABE172E979}" destId="{6801E20C-0E6D-42A4-8040-4FE16E078665}" srcOrd="7" destOrd="0" presId="urn:microsoft.com/office/officeart/2005/8/layout/hierarchy1"/>
    <dgm:cxn modelId="{8A23F89B-B0B1-47F7-BE8A-C337CA0E4697}" type="presParOf" srcId="{6801E20C-0E6D-42A4-8040-4FE16E078665}" destId="{0B0122BF-E471-4900-8B76-8E3C20E999D8}" srcOrd="0" destOrd="0" presId="urn:microsoft.com/office/officeart/2005/8/layout/hierarchy1"/>
    <dgm:cxn modelId="{3CC6335C-64DF-4B82-8781-2ADF2FFEEC2C}" type="presParOf" srcId="{0B0122BF-E471-4900-8B76-8E3C20E999D8}" destId="{5BDAB3A7-E310-4ED6-A969-9268BB862209}" srcOrd="0" destOrd="0" presId="urn:microsoft.com/office/officeart/2005/8/layout/hierarchy1"/>
    <dgm:cxn modelId="{478C6E76-5CA0-4C96-8C0A-811BB1510FF6}" type="presParOf" srcId="{0B0122BF-E471-4900-8B76-8E3C20E999D8}" destId="{C826E364-BCF3-488B-9E8F-BD8812FB7424}" srcOrd="1" destOrd="0" presId="urn:microsoft.com/office/officeart/2005/8/layout/hierarchy1"/>
    <dgm:cxn modelId="{03589AC3-8BA5-4320-8583-061547FB0201}" type="presParOf" srcId="{6801E20C-0E6D-42A4-8040-4FE16E078665}" destId="{EFDC76C9-FCA8-45A6-9274-323BA9DBA5D3}" srcOrd="1" destOrd="0" presId="urn:microsoft.com/office/officeart/2005/8/layout/hierarchy1"/>
    <dgm:cxn modelId="{3BC47F28-5168-4947-A904-21B802B59851}" type="presParOf" srcId="{1F82E09A-6527-4735-B137-C01961A78508}" destId="{1252435A-206C-45B5-9F8D-26FB5587807C}" srcOrd="1" destOrd="0" presId="urn:microsoft.com/office/officeart/2005/8/layout/hierarchy1"/>
    <dgm:cxn modelId="{3ECA0B1F-E610-45AC-98DE-E369B6E9524A}" type="presParOf" srcId="{1252435A-206C-45B5-9F8D-26FB5587807C}" destId="{99BE1938-4C19-4651-A3C4-538E6A41C91E}" srcOrd="0" destOrd="0" presId="urn:microsoft.com/office/officeart/2005/8/layout/hierarchy1"/>
    <dgm:cxn modelId="{F8C44307-ED5E-4FFA-9F2D-02F317E8957F}" type="presParOf" srcId="{99BE1938-4C19-4651-A3C4-538E6A41C91E}" destId="{E17D2C8A-02AE-488B-A215-78B0F1298D0A}" srcOrd="0" destOrd="0" presId="urn:microsoft.com/office/officeart/2005/8/layout/hierarchy1"/>
    <dgm:cxn modelId="{3846CF47-97ED-421F-A2A6-5FC458BFFF5C}" type="presParOf" srcId="{99BE1938-4C19-4651-A3C4-538E6A41C91E}" destId="{FBE8D0FE-9BEB-4971-8412-EAD0ABE3DABB}" srcOrd="1" destOrd="0" presId="urn:microsoft.com/office/officeart/2005/8/layout/hierarchy1"/>
    <dgm:cxn modelId="{CF81D01E-376A-4330-BF63-2136C7854E88}" type="presParOf" srcId="{1252435A-206C-45B5-9F8D-26FB5587807C}" destId="{C823519E-F855-4F12-AFC4-CF0EE15AB5D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63EE9-3E8D-4DCE-A2FE-7ED24FDDCDA0}">
      <dsp:nvSpPr>
        <dsp:cNvPr id="0" name=""/>
        <dsp:cNvSpPr/>
      </dsp:nvSpPr>
      <dsp:spPr>
        <a:xfrm>
          <a:off x="4254869" y="2333071"/>
          <a:ext cx="2736469" cy="434103"/>
        </a:xfrm>
        <a:custGeom>
          <a:avLst/>
          <a:gdLst/>
          <a:ahLst/>
          <a:cxnLst/>
          <a:rect l="0" t="0" r="0" b="0"/>
          <a:pathLst>
            <a:path>
              <a:moveTo>
                <a:pt x="0" y="0"/>
              </a:moveTo>
              <a:lnTo>
                <a:pt x="0" y="295828"/>
              </a:lnTo>
              <a:lnTo>
                <a:pt x="2736469" y="295828"/>
              </a:lnTo>
              <a:lnTo>
                <a:pt x="2736469"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2477FAE-72FC-461F-8F0D-96226137722E}">
      <dsp:nvSpPr>
        <dsp:cNvPr id="0" name=""/>
        <dsp:cNvSpPr/>
      </dsp:nvSpPr>
      <dsp:spPr>
        <a:xfrm>
          <a:off x="4254869" y="2333071"/>
          <a:ext cx="912156" cy="434103"/>
        </a:xfrm>
        <a:custGeom>
          <a:avLst/>
          <a:gdLst/>
          <a:ahLst/>
          <a:cxnLst/>
          <a:rect l="0" t="0" r="0" b="0"/>
          <a:pathLst>
            <a:path>
              <a:moveTo>
                <a:pt x="0" y="0"/>
              </a:moveTo>
              <a:lnTo>
                <a:pt x="0" y="295828"/>
              </a:lnTo>
              <a:lnTo>
                <a:pt x="912156" y="295828"/>
              </a:lnTo>
              <a:lnTo>
                <a:pt x="912156"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B60AB33-FD03-40A5-9EB5-3BE5F4ED45DD}">
      <dsp:nvSpPr>
        <dsp:cNvPr id="0" name=""/>
        <dsp:cNvSpPr/>
      </dsp:nvSpPr>
      <dsp:spPr>
        <a:xfrm>
          <a:off x="3342712" y="3714988"/>
          <a:ext cx="1824312" cy="434103"/>
        </a:xfrm>
        <a:custGeom>
          <a:avLst/>
          <a:gdLst/>
          <a:ahLst/>
          <a:cxnLst/>
          <a:rect l="0" t="0" r="0" b="0"/>
          <a:pathLst>
            <a:path>
              <a:moveTo>
                <a:pt x="0" y="0"/>
              </a:moveTo>
              <a:lnTo>
                <a:pt x="0" y="295828"/>
              </a:lnTo>
              <a:lnTo>
                <a:pt x="1824312" y="295828"/>
              </a:lnTo>
              <a:lnTo>
                <a:pt x="1824312"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3E378D-4B1A-4960-B9D2-3ACBF5DAA8B0}">
      <dsp:nvSpPr>
        <dsp:cNvPr id="0" name=""/>
        <dsp:cNvSpPr/>
      </dsp:nvSpPr>
      <dsp:spPr>
        <a:xfrm>
          <a:off x="3296992" y="3714988"/>
          <a:ext cx="91440" cy="434103"/>
        </a:xfrm>
        <a:custGeom>
          <a:avLst/>
          <a:gdLst/>
          <a:ahLst/>
          <a:cxnLst/>
          <a:rect l="0" t="0" r="0" b="0"/>
          <a:pathLst>
            <a:path>
              <a:moveTo>
                <a:pt x="45720" y="0"/>
              </a:moveTo>
              <a:lnTo>
                <a:pt x="45720"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D79C73-D60B-4FC5-AF33-372D2E5107C2}">
      <dsp:nvSpPr>
        <dsp:cNvPr id="0" name=""/>
        <dsp:cNvSpPr/>
      </dsp:nvSpPr>
      <dsp:spPr>
        <a:xfrm>
          <a:off x="1518399" y="3714988"/>
          <a:ext cx="1824312" cy="434103"/>
        </a:xfrm>
        <a:custGeom>
          <a:avLst/>
          <a:gdLst/>
          <a:ahLst/>
          <a:cxnLst/>
          <a:rect l="0" t="0" r="0" b="0"/>
          <a:pathLst>
            <a:path>
              <a:moveTo>
                <a:pt x="1824312" y="0"/>
              </a:moveTo>
              <a:lnTo>
                <a:pt x="1824312" y="295828"/>
              </a:lnTo>
              <a:lnTo>
                <a:pt x="0" y="295828"/>
              </a:lnTo>
              <a:lnTo>
                <a:pt x="0"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1B5B737-4ED6-4867-942D-4CD31C328C99}">
      <dsp:nvSpPr>
        <dsp:cNvPr id="0" name=""/>
        <dsp:cNvSpPr/>
      </dsp:nvSpPr>
      <dsp:spPr>
        <a:xfrm>
          <a:off x="3342712" y="2333071"/>
          <a:ext cx="912156" cy="434103"/>
        </a:xfrm>
        <a:custGeom>
          <a:avLst/>
          <a:gdLst/>
          <a:ahLst/>
          <a:cxnLst/>
          <a:rect l="0" t="0" r="0" b="0"/>
          <a:pathLst>
            <a:path>
              <a:moveTo>
                <a:pt x="912156" y="0"/>
              </a:moveTo>
              <a:lnTo>
                <a:pt x="912156" y="295828"/>
              </a:lnTo>
              <a:lnTo>
                <a:pt x="0" y="295828"/>
              </a:lnTo>
              <a:lnTo>
                <a:pt x="0"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540FF15-1A4E-4C93-9E02-71906CEDB7E6}">
      <dsp:nvSpPr>
        <dsp:cNvPr id="0" name=""/>
        <dsp:cNvSpPr/>
      </dsp:nvSpPr>
      <dsp:spPr>
        <a:xfrm>
          <a:off x="1518399" y="2333071"/>
          <a:ext cx="2736469" cy="434103"/>
        </a:xfrm>
        <a:custGeom>
          <a:avLst/>
          <a:gdLst/>
          <a:ahLst/>
          <a:cxnLst/>
          <a:rect l="0" t="0" r="0" b="0"/>
          <a:pathLst>
            <a:path>
              <a:moveTo>
                <a:pt x="2736469" y="0"/>
              </a:moveTo>
              <a:lnTo>
                <a:pt x="2736469" y="295828"/>
              </a:lnTo>
              <a:lnTo>
                <a:pt x="0" y="295828"/>
              </a:lnTo>
              <a:lnTo>
                <a:pt x="0" y="43410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D4653DA-2BA1-4B4A-BAD0-CCCED9F8BB96}">
      <dsp:nvSpPr>
        <dsp:cNvPr id="0" name=""/>
        <dsp:cNvSpPr/>
      </dsp:nvSpPr>
      <dsp:spPr>
        <a:xfrm>
          <a:off x="4209149" y="951154"/>
          <a:ext cx="91440" cy="434103"/>
        </a:xfrm>
        <a:custGeom>
          <a:avLst/>
          <a:gdLst/>
          <a:ahLst/>
          <a:cxnLst/>
          <a:rect l="0" t="0" r="0" b="0"/>
          <a:pathLst>
            <a:path>
              <a:moveTo>
                <a:pt x="45720" y="0"/>
              </a:moveTo>
              <a:lnTo>
                <a:pt x="45720" y="43410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37A2196-CB05-4813-AEDE-8BF9D64F17C4}">
      <dsp:nvSpPr>
        <dsp:cNvPr id="0" name=""/>
        <dsp:cNvSpPr/>
      </dsp:nvSpPr>
      <dsp:spPr>
        <a:xfrm>
          <a:off x="2585187" y="3340"/>
          <a:ext cx="3339363"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9435745-C385-46F3-9ADD-75832CD1D72C}">
      <dsp:nvSpPr>
        <dsp:cNvPr id="0" name=""/>
        <dsp:cNvSpPr/>
      </dsp:nvSpPr>
      <dsp:spPr>
        <a:xfrm>
          <a:off x="2751034" y="160894"/>
          <a:ext cx="3339363"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Chief Nursing Officer of Patient Care Services</a:t>
          </a:r>
          <a:endParaRPr lang="en-US" sz="2000" kern="1200" dirty="0"/>
        </a:p>
      </dsp:txBody>
      <dsp:txXfrm>
        <a:off x="2751034" y="160894"/>
        <a:ext cx="3339363" cy="947813"/>
      </dsp:txXfrm>
    </dsp:sp>
    <dsp:sp modelId="{4C560394-F120-4107-91A1-E00BACB2643E}">
      <dsp:nvSpPr>
        <dsp:cNvPr id="0" name=""/>
        <dsp:cNvSpPr/>
      </dsp:nvSpPr>
      <dsp:spPr>
        <a:xfrm>
          <a:off x="3508559" y="1385257"/>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8D67E8-F851-4853-A18E-289825724D25}">
      <dsp:nvSpPr>
        <dsp:cNvPr id="0" name=""/>
        <dsp:cNvSpPr/>
      </dsp:nvSpPr>
      <dsp:spPr>
        <a:xfrm>
          <a:off x="3674405" y="1542811"/>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Nurse Manager</a:t>
          </a:r>
          <a:endParaRPr lang="en-US" sz="2000" kern="1200" dirty="0"/>
        </a:p>
      </dsp:txBody>
      <dsp:txXfrm>
        <a:off x="3674405" y="1542811"/>
        <a:ext cx="1492619" cy="947813"/>
      </dsp:txXfrm>
    </dsp:sp>
    <dsp:sp modelId="{2EAA783A-1145-453F-BBBA-29F2BEB1DCB0}">
      <dsp:nvSpPr>
        <dsp:cNvPr id="0" name=""/>
        <dsp:cNvSpPr/>
      </dsp:nvSpPr>
      <dsp:spPr>
        <a:xfrm>
          <a:off x="772089" y="2767174"/>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DD90B2E-7388-49D5-875E-99EA42899542}">
      <dsp:nvSpPr>
        <dsp:cNvPr id="0" name=""/>
        <dsp:cNvSpPr/>
      </dsp:nvSpPr>
      <dsp:spPr>
        <a:xfrm>
          <a:off x="937936" y="2924728"/>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RN</a:t>
          </a:r>
          <a:endParaRPr lang="en-US" sz="2000" kern="1200" dirty="0"/>
        </a:p>
      </dsp:txBody>
      <dsp:txXfrm>
        <a:off x="937936" y="2924728"/>
        <a:ext cx="1492619" cy="947813"/>
      </dsp:txXfrm>
    </dsp:sp>
    <dsp:sp modelId="{B5C6B2E6-9A55-4A34-AC1D-6E24D17B5411}">
      <dsp:nvSpPr>
        <dsp:cNvPr id="0" name=""/>
        <dsp:cNvSpPr/>
      </dsp:nvSpPr>
      <dsp:spPr>
        <a:xfrm>
          <a:off x="2596402" y="2767174"/>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B6F96D-AD5E-456A-A907-3AB77D1E6313}">
      <dsp:nvSpPr>
        <dsp:cNvPr id="0" name=""/>
        <dsp:cNvSpPr/>
      </dsp:nvSpPr>
      <dsp:spPr>
        <a:xfrm>
          <a:off x="2762249" y="2924728"/>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RN</a:t>
          </a:r>
          <a:endParaRPr lang="en-US" sz="2000" kern="1200" dirty="0"/>
        </a:p>
      </dsp:txBody>
      <dsp:txXfrm>
        <a:off x="2762249" y="2924728"/>
        <a:ext cx="1492619" cy="947813"/>
      </dsp:txXfrm>
    </dsp:sp>
    <dsp:sp modelId="{38D88DAA-7987-4EA1-A386-A9BAB8ECCC72}">
      <dsp:nvSpPr>
        <dsp:cNvPr id="0" name=""/>
        <dsp:cNvSpPr/>
      </dsp:nvSpPr>
      <dsp:spPr>
        <a:xfrm>
          <a:off x="772089" y="4149091"/>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A0D019-7B6B-46F2-BC4A-CF37FA41DD19}">
      <dsp:nvSpPr>
        <dsp:cNvPr id="0" name=""/>
        <dsp:cNvSpPr/>
      </dsp:nvSpPr>
      <dsp:spPr>
        <a:xfrm>
          <a:off x="937936" y="4306645"/>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Nurse’s Aide</a:t>
          </a:r>
          <a:endParaRPr lang="en-US" sz="2000" kern="1200" dirty="0"/>
        </a:p>
      </dsp:txBody>
      <dsp:txXfrm>
        <a:off x="937936" y="4306645"/>
        <a:ext cx="1492619" cy="947813"/>
      </dsp:txXfrm>
    </dsp:sp>
    <dsp:sp modelId="{49BBCB9C-380B-4FA8-B0A7-A337F70FB998}">
      <dsp:nvSpPr>
        <dsp:cNvPr id="0" name=""/>
        <dsp:cNvSpPr/>
      </dsp:nvSpPr>
      <dsp:spPr>
        <a:xfrm>
          <a:off x="2596402" y="4149091"/>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288E2BF-E154-4E89-BDD8-425CAF55CB0F}">
      <dsp:nvSpPr>
        <dsp:cNvPr id="0" name=""/>
        <dsp:cNvSpPr/>
      </dsp:nvSpPr>
      <dsp:spPr>
        <a:xfrm>
          <a:off x="2762249" y="4306645"/>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Nurse’s Aide</a:t>
          </a:r>
          <a:endParaRPr lang="en-US" sz="2000" kern="1200" dirty="0"/>
        </a:p>
      </dsp:txBody>
      <dsp:txXfrm>
        <a:off x="2762249" y="4306645"/>
        <a:ext cx="1492619" cy="947813"/>
      </dsp:txXfrm>
    </dsp:sp>
    <dsp:sp modelId="{2CFCD146-EDC1-4ED9-B87F-6963789D476A}">
      <dsp:nvSpPr>
        <dsp:cNvPr id="0" name=""/>
        <dsp:cNvSpPr/>
      </dsp:nvSpPr>
      <dsp:spPr>
        <a:xfrm>
          <a:off x="4420715" y="4149091"/>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E9A8E1D-3860-4802-8F92-BC5782F7C1A6}">
      <dsp:nvSpPr>
        <dsp:cNvPr id="0" name=""/>
        <dsp:cNvSpPr/>
      </dsp:nvSpPr>
      <dsp:spPr>
        <a:xfrm>
          <a:off x="4586562" y="4306645"/>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Nurse’s Aide</a:t>
          </a:r>
          <a:endParaRPr lang="en-US" sz="2000" kern="1200" dirty="0"/>
        </a:p>
      </dsp:txBody>
      <dsp:txXfrm>
        <a:off x="4586562" y="4306645"/>
        <a:ext cx="1492619" cy="947813"/>
      </dsp:txXfrm>
    </dsp:sp>
    <dsp:sp modelId="{55A508E8-28B1-43EF-A92B-B6B952C1548D}">
      <dsp:nvSpPr>
        <dsp:cNvPr id="0" name=""/>
        <dsp:cNvSpPr/>
      </dsp:nvSpPr>
      <dsp:spPr>
        <a:xfrm>
          <a:off x="4420715" y="2767174"/>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6925CB-56CB-46AF-91A0-6CB2D4B93166}">
      <dsp:nvSpPr>
        <dsp:cNvPr id="0" name=""/>
        <dsp:cNvSpPr/>
      </dsp:nvSpPr>
      <dsp:spPr>
        <a:xfrm>
          <a:off x="4586562" y="2924728"/>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RN</a:t>
          </a:r>
          <a:endParaRPr lang="en-US" sz="2000" kern="1200" dirty="0"/>
        </a:p>
      </dsp:txBody>
      <dsp:txXfrm>
        <a:off x="4586562" y="2924728"/>
        <a:ext cx="1492619" cy="947813"/>
      </dsp:txXfrm>
    </dsp:sp>
    <dsp:sp modelId="{5BDAB3A7-E310-4ED6-A969-9268BB862209}">
      <dsp:nvSpPr>
        <dsp:cNvPr id="0" name=""/>
        <dsp:cNvSpPr/>
      </dsp:nvSpPr>
      <dsp:spPr>
        <a:xfrm>
          <a:off x="6245028" y="2767174"/>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26E364-BCF3-488B-9E8F-BD8812FB7424}">
      <dsp:nvSpPr>
        <dsp:cNvPr id="0" name=""/>
        <dsp:cNvSpPr/>
      </dsp:nvSpPr>
      <dsp:spPr>
        <a:xfrm>
          <a:off x="6410875" y="2924728"/>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RN</a:t>
          </a:r>
          <a:endParaRPr lang="en-US" sz="2000" kern="1200" dirty="0"/>
        </a:p>
      </dsp:txBody>
      <dsp:txXfrm>
        <a:off x="6410875" y="2924728"/>
        <a:ext cx="1492619" cy="947813"/>
      </dsp:txXfrm>
    </dsp:sp>
    <dsp:sp modelId="{E17D2C8A-02AE-488B-A215-78B0F1298D0A}">
      <dsp:nvSpPr>
        <dsp:cNvPr id="0" name=""/>
        <dsp:cNvSpPr/>
      </dsp:nvSpPr>
      <dsp:spPr>
        <a:xfrm>
          <a:off x="5562593" y="1371604"/>
          <a:ext cx="1492619" cy="9478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BE8D0FE-9BEB-4971-8412-EAD0ABE3DABB}">
      <dsp:nvSpPr>
        <dsp:cNvPr id="0" name=""/>
        <dsp:cNvSpPr/>
      </dsp:nvSpPr>
      <dsp:spPr>
        <a:xfrm>
          <a:off x="5728440" y="1529158"/>
          <a:ext cx="1492619" cy="9478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Unit Clerk</a:t>
          </a:r>
          <a:endParaRPr lang="en-US" sz="2000" kern="1200" dirty="0"/>
        </a:p>
      </dsp:txBody>
      <dsp:txXfrm>
        <a:off x="5728440" y="1529158"/>
        <a:ext cx="1492619" cy="9478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3E051219-C718-47BF-857B-4619E0FCD776}" type="datetimeFigureOut">
              <a:rPr lang="en-US" smtClean="0"/>
              <a:pPr/>
              <a:t>6/25/2014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D8EC0A3-5914-42E7-B188-D8A33E118DC6}" type="slidenum">
              <a:rPr lang="en-US" smtClean="0"/>
              <a:pPr/>
              <a:t>‹#›</a:t>
            </a:fld>
            <a:endParaRPr lang="en-US"/>
          </a:p>
        </p:txBody>
      </p:sp>
    </p:spTree>
    <p:extLst>
      <p:ext uri="{BB962C8B-B14F-4D97-AF65-F5344CB8AC3E}">
        <p14:creationId xmlns="" xmlns:p14="http://schemas.microsoft.com/office/powerpoint/2010/main" val="893533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683DBBC2-EE53-4F20-9FBE-3880B6DC12D1}" type="datetimeFigureOut">
              <a:rPr lang="en-US"/>
              <a:pPr>
                <a:defRPr/>
              </a:pPr>
              <a:t>6/25/2014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A8C8454B-A7E3-495A-963D-6DD239B1FC5E}" type="slidenum">
              <a:rPr lang="en-US"/>
              <a:pPr>
                <a:defRPr/>
              </a:pPr>
              <a:t>‹#›</a:t>
            </a:fld>
            <a:endParaRPr lang="en-US"/>
          </a:p>
        </p:txBody>
      </p:sp>
    </p:spTree>
    <p:extLst>
      <p:ext uri="{BB962C8B-B14F-4D97-AF65-F5344CB8AC3E}">
        <p14:creationId xmlns="" xmlns:p14="http://schemas.microsoft.com/office/powerpoint/2010/main" val="2607176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7066" indent="-291179">
              <a:defRPr>
                <a:solidFill>
                  <a:schemeClr val="tx1"/>
                </a:solidFill>
                <a:latin typeface="Lucida Sans Unicode" pitchFamily="34" charset="0"/>
              </a:defRPr>
            </a:lvl2pPr>
            <a:lvl3pPr marL="1164717" indent="-232943">
              <a:defRPr>
                <a:solidFill>
                  <a:schemeClr val="tx1"/>
                </a:solidFill>
                <a:latin typeface="Lucida Sans Unicode" pitchFamily="34" charset="0"/>
              </a:defRPr>
            </a:lvl3pPr>
            <a:lvl4pPr marL="1630604" indent="-232943">
              <a:defRPr>
                <a:solidFill>
                  <a:schemeClr val="tx1"/>
                </a:solidFill>
                <a:latin typeface="Lucida Sans Unicode" pitchFamily="34" charset="0"/>
              </a:defRPr>
            </a:lvl4pPr>
            <a:lvl5pPr marL="2096491" indent="-232943">
              <a:defRPr>
                <a:solidFill>
                  <a:schemeClr val="tx1"/>
                </a:solidFill>
                <a:latin typeface="Lucida Sans Unicode" pitchFamily="34" charset="0"/>
              </a:defRPr>
            </a:lvl5pPr>
            <a:lvl6pPr marL="2562377" indent="-232943" fontAlgn="base">
              <a:spcBef>
                <a:spcPct val="0"/>
              </a:spcBef>
              <a:spcAft>
                <a:spcPct val="0"/>
              </a:spcAft>
              <a:defRPr>
                <a:solidFill>
                  <a:schemeClr val="tx1"/>
                </a:solidFill>
                <a:latin typeface="Lucida Sans Unicode" pitchFamily="34" charset="0"/>
              </a:defRPr>
            </a:lvl6pPr>
            <a:lvl7pPr marL="3028264" indent="-232943" fontAlgn="base">
              <a:spcBef>
                <a:spcPct val="0"/>
              </a:spcBef>
              <a:spcAft>
                <a:spcPct val="0"/>
              </a:spcAft>
              <a:defRPr>
                <a:solidFill>
                  <a:schemeClr val="tx1"/>
                </a:solidFill>
                <a:latin typeface="Lucida Sans Unicode" pitchFamily="34" charset="0"/>
              </a:defRPr>
            </a:lvl7pPr>
            <a:lvl8pPr marL="3494151" indent="-232943" fontAlgn="base">
              <a:spcBef>
                <a:spcPct val="0"/>
              </a:spcBef>
              <a:spcAft>
                <a:spcPct val="0"/>
              </a:spcAft>
              <a:defRPr>
                <a:solidFill>
                  <a:schemeClr val="tx1"/>
                </a:solidFill>
                <a:latin typeface="Lucida Sans Unicode" pitchFamily="34" charset="0"/>
              </a:defRPr>
            </a:lvl8pPr>
            <a:lvl9pPr marL="3960038" indent="-232943"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DFE364B-B6EE-4261-A94C-C7D53965B881}"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42FDD28E-9EA1-444A-AF23-6C3BDBFDB022}" type="datetimeFigureOut">
              <a:rPr lang="en-US"/>
              <a:pPr>
                <a:defRPr/>
              </a:pPr>
              <a:t>6/25/2014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4846DA5B-8E8C-47BB-8C8F-DD366236150C}" type="slidenum">
              <a:rPr lang="en-US"/>
              <a:pPr>
                <a:defRPr/>
              </a:pPr>
              <a:t>‹#›</a:t>
            </a:fld>
            <a:endParaRPr lang="en-US"/>
          </a:p>
        </p:txBody>
      </p:sp>
    </p:spTree>
    <p:extLst>
      <p:ext uri="{BB962C8B-B14F-4D97-AF65-F5344CB8AC3E}">
        <p14:creationId xmlns="" xmlns:p14="http://schemas.microsoft.com/office/powerpoint/2010/main" val="1901279452"/>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0F7421-BD55-4076-AB0A-6EE1972DC33A}" type="datetimeFigureOut">
              <a:rPr lang="en-US"/>
              <a:pPr>
                <a:defRPr/>
              </a:pPr>
              <a:t>6/25/2014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0EA7FF-5DFB-4C56-88E2-1660400A8596}" type="slidenum">
              <a:rPr lang="en-US"/>
              <a:pPr>
                <a:defRPr/>
              </a:pPr>
              <a:t>‹#›</a:t>
            </a:fld>
            <a:endParaRPr lang="en-US"/>
          </a:p>
        </p:txBody>
      </p:sp>
    </p:spTree>
    <p:extLst>
      <p:ext uri="{BB962C8B-B14F-4D97-AF65-F5344CB8AC3E}">
        <p14:creationId xmlns="" xmlns:p14="http://schemas.microsoft.com/office/powerpoint/2010/main" val="3388268521"/>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D4B733-5B42-4E52-B419-EAB5662A9339}" type="datetimeFigureOut">
              <a:rPr lang="en-US"/>
              <a:pPr>
                <a:defRPr/>
              </a:pPr>
              <a:t>6/25/2014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93A665-563E-4DC7-8F2B-683868AB66B8}" type="slidenum">
              <a:rPr lang="en-US"/>
              <a:pPr>
                <a:defRPr/>
              </a:pPr>
              <a:t>‹#›</a:t>
            </a:fld>
            <a:endParaRPr lang="en-US"/>
          </a:p>
        </p:txBody>
      </p:sp>
    </p:spTree>
    <p:extLst>
      <p:ext uri="{BB962C8B-B14F-4D97-AF65-F5344CB8AC3E}">
        <p14:creationId xmlns="" xmlns:p14="http://schemas.microsoft.com/office/powerpoint/2010/main" val="95526631"/>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A31371E-2C70-4899-A684-E5C4475B992D}" type="datetimeFigureOut">
              <a:rPr lang="en-US"/>
              <a:pPr>
                <a:defRPr/>
              </a:pPr>
              <a:t>6/25/2014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E2C3DC-E5C0-4704-9AB9-22489B1F4BD2}" type="slidenum">
              <a:rPr lang="en-US"/>
              <a:pPr>
                <a:defRPr/>
              </a:pPr>
              <a:t>‹#›</a:t>
            </a:fld>
            <a:endParaRPr lang="en-US"/>
          </a:p>
        </p:txBody>
      </p:sp>
    </p:spTree>
    <p:extLst>
      <p:ext uri="{BB962C8B-B14F-4D97-AF65-F5344CB8AC3E}">
        <p14:creationId xmlns="" xmlns:p14="http://schemas.microsoft.com/office/powerpoint/2010/main" val="2780271972"/>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75E372E-CDDF-4F1C-87CF-98C8CC265E8A}" type="datetimeFigureOut">
              <a:rPr lang="en-US"/>
              <a:pPr>
                <a:defRPr/>
              </a:pPr>
              <a:t>6/25/2014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6D57232-8441-4ABE-9044-089C5A7D3C59}" type="slidenum">
              <a:rPr lang="en-US"/>
              <a:pPr>
                <a:defRPr/>
              </a:pPr>
              <a:t>‹#›</a:t>
            </a:fld>
            <a:endParaRPr lang="en-US"/>
          </a:p>
        </p:txBody>
      </p:sp>
    </p:spTree>
    <p:extLst>
      <p:ext uri="{BB962C8B-B14F-4D97-AF65-F5344CB8AC3E}">
        <p14:creationId xmlns="" xmlns:p14="http://schemas.microsoft.com/office/powerpoint/2010/main" val="852298969"/>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102B745B-6FF2-4A76-8991-4B71993C5F12}" type="datetimeFigureOut">
              <a:rPr lang="en-US"/>
              <a:pPr>
                <a:defRPr/>
              </a:pPr>
              <a:t>6/25/2014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7B2339E-3AC5-4A25-9EC2-E171DE5D113D}" type="slidenum">
              <a:rPr lang="en-US"/>
              <a:pPr>
                <a:defRPr/>
              </a:pPr>
              <a:t>‹#›</a:t>
            </a:fld>
            <a:endParaRPr lang="en-US"/>
          </a:p>
        </p:txBody>
      </p:sp>
    </p:spTree>
    <p:extLst>
      <p:ext uri="{BB962C8B-B14F-4D97-AF65-F5344CB8AC3E}">
        <p14:creationId xmlns="" xmlns:p14="http://schemas.microsoft.com/office/powerpoint/2010/main" val="3460229398"/>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66767A1-72D3-4767-87BD-9F6AD284D840}" type="datetimeFigureOut">
              <a:rPr lang="en-US"/>
              <a:pPr>
                <a:defRPr/>
              </a:pPr>
              <a:t>6/25/2014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22E757D-489C-47BC-BDEC-245A183FCE59}" type="slidenum">
              <a:rPr lang="en-US"/>
              <a:pPr>
                <a:defRPr/>
              </a:pPr>
              <a:t>‹#›</a:t>
            </a:fld>
            <a:endParaRPr lang="en-US"/>
          </a:p>
        </p:txBody>
      </p:sp>
    </p:spTree>
    <p:extLst>
      <p:ext uri="{BB962C8B-B14F-4D97-AF65-F5344CB8AC3E}">
        <p14:creationId xmlns="" xmlns:p14="http://schemas.microsoft.com/office/powerpoint/2010/main" val="1635059843"/>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356FD10-4C5A-4EDF-B0C0-F1874A52A490}" type="datetimeFigureOut">
              <a:rPr lang="en-US"/>
              <a:pPr>
                <a:defRPr/>
              </a:pPr>
              <a:t>6/25/2014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E011F5E-A92E-4370-B724-A8FCA36C88A5}" type="slidenum">
              <a:rPr lang="en-US"/>
              <a:pPr>
                <a:defRPr/>
              </a:pPr>
              <a:t>‹#›</a:t>
            </a:fld>
            <a:endParaRPr lang="en-US"/>
          </a:p>
        </p:txBody>
      </p:sp>
    </p:spTree>
    <p:extLst>
      <p:ext uri="{BB962C8B-B14F-4D97-AF65-F5344CB8AC3E}">
        <p14:creationId xmlns="" xmlns:p14="http://schemas.microsoft.com/office/powerpoint/2010/main" val="2610420094"/>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5866013-963B-4E97-A701-7194BA1B0712}" type="datetimeFigureOut">
              <a:rPr lang="en-US"/>
              <a:pPr>
                <a:defRPr/>
              </a:pPr>
              <a:t>6/25/2014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9E426C1-07D4-492C-9480-401CDFED783C}" type="slidenum">
              <a:rPr lang="en-US"/>
              <a:pPr>
                <a:defRPr/>
              </a:pPr>
              <a:t>‹#›</a:t>
            </a:fld>
            <a:endParaRPr lang="en-US"/>
          </a:p>
        </p:txBody>
      </p:sp>
    </p:spTree>
    <p:extLst>
      <p:ext uri="{BB962C8B-B14F-4D97-AF65-F5344CB8AC3E}">
        <p14:creationId xmlns="" xmlns:p14="http://schemas.microsoft.com/office/powerpoint/2010/main" val="1266126876"/>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3CE195E-5BE7-4B4E-A023-FFE8DB5034C3}" type="datetimeFigureOut">
              <a:rPr lang="en-US"/>
              <a:pPr>
                <a:defRPr/>
              </a:pPr>
              <a:t>6/25/2014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8D9CE58-AD38-4DF8-A4BF-AB5ABB512785}" type="slidenum">
              <a:rPr lang="en-US"/>
              <a:pPr>
                <a:defRPr/>
              </a:pPr>
              <a:t>‹#›</a:t>
            </a:fld>
            <a:endParaRPr lang="en-US"/>
          </a:p>
        </p:txBody>
      </p:sp>
    </p:spTree>
    <p:extLst>
      <p:ext uri="{BB962C8B-B14F-4D97-AF65-F5344CB8AC3E}">
        <p14:creationId xmlns="" xmlns:p14="http://schemas.microsoft.com/office/powerpoint/2010/main" val="1967004503"/>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AC3C4F7-240E-46B4-A75D-CB73D0FE9AF1}" type="datetimeFigureOut">
              <a:rPr lang="en-US"/>
              <a:pPr>
                <a:defRPr/>
              </a:pPr>
              <a:t>6/25/2014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3C28916B-854F-4036-9DFE-23C96A8891B6}" type="slidenum">
              <a:rPr lang="en-US"/>
              <a:pPr>
                <a:defRPr/>
              </a:pPr>
              <a:t>‹#›</a:t>
            </a:fld>
            <a:endParaRPr lang="en-US"/>
          </a:p>
        </p:txBody>
      </p:sp>
    </p:spTree>
    <p:extLst>
      <p:ext uri="{BB962C8B-B14F-4D97-AF65-F5344CB8AC3E}">
        <p14:creationId xmlns="" xmlns:p14="http://schemas.microsoft.com/office/powerpoint/2010/main" val="642223737"/>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81A9CE11-F2DB-4767-90F0-67A15C7D2010}" type="datetimeFigureOut">
              <a:rPr lang="en-US"/>
              <a:pPr>
                <a:defRPr/>
              </a:pPr>
              <a:t>6/25/2014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7E3ED573-8769-4930-8989-8DC2338DE8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17" r:id="rId2"/>
    <p:sldLayoutId id="2147483924" r:id="rId3"/>
    <p:sldLayoutId id="2147483918" r:id="rId4"/>
    <p:sldLayoutId id="2147483925" r:id="rId5"/>
    <p:sldLayoutId id="2147483919" r:id="rId6"/>
    <p:sldLayoutId id="2147483920" r:id="rId7"/>
    <p:sldLayoutId id="2147483926" r:id="rId8"/>
    <p:sldLayoutId id="2147483927" r:id="rId9"/>
    <p:sldLayoutId id="2147483921" r:id="rId10"/>
    <p:sldLayoutId id="2147483922" r:id="rId11"/>
  </p:sldLayoutIdLst>
  <p:transition>
    <p:push/>
  </p:transition>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915400" cy="1601161"/>
          </a:xfrm>
        </p:spPr>
        <p:txBody>
          <a:bodyPr/>
          <a:lstStyle/>
          <a:p>
            <a:pPr algn="l" fontAlgn="auto">
              <a:spcAft>
                <a:spcPts val="0"/>
              </a:spcAft>
              <a:defRPr/>
            </a:pPr>
            <a:r>
              <a:rPr lang="en-US" dirty="0" smtClean="0"/>
              <a:t>Cypress Hill Dialysis Center</a:t>
            </a:r>
            <a:endParaRPr lang="en-US" dirty="0"/>
          </a:p>
        </p:txBody>
      </p:sp>
      <p:sp>
        <p:nvSpPr>
          <p:cNvPr id="7171" name="Subtitle 2"/>
          <p:cNvSpPr>
            <a:spLocks noGrp="1"/>
          </p:cNvSpPr>
          <p:nvPr>
            <p:ph type="subTitle" idx="1"/>
          </p:nvPr>
        </p:nvSpPr>
        <p:spPr>
          <a:xfrm>
            <a:off x="838200" y="1847850"/>
            <a:ext cx="7772400" cy="1200150"/>
          </a:xfrm>
        </p:spPr>
        <p:txBody>
          <a:bodyPr/>
          <a:lstStyle/>
          <a:p>
            <a:pPr marR="0"/>
            <a:r>
              <a:rPr lang="en-US" dirty="0" smtClean="0"/>
              <a:t>“Where your well-being is our focus.”</a:t>
            </a:r>
          </a:p>
        </p:txBody>
      </p:sp>
      <p:sp>
        <p:nvSpPr>
          <p:cNvPr id="4" name="TextBox 3"/>
          <p:cNvSpPr txBox="1"/>
          <p:nvPr/>
        </p:nvSpPr>
        <p:spPr>
          <a:xfrm>
            <a:off x="2514600" y="3505200"/>
            <a:ext cx="6477000" cy="1754326"/>
          </a:xfrm>
          <a:prstGeom prst="rect">
            <a:avLst/>
          </a:prstGeom>
          <a:noFill/>
        </p:spPr>
        <p:txBody>
          <a:bodyPr wrap="square">
            <a:spAutoFit/>
          </a:bodyPr>
          <a:lstStyle/>
          <a:p>
            <a:pPr lvl="7">
              <a:defRPr/>
            </a:pPr>
            <a:r>
              <a:rPr lang="en-US" dirty="0" err="1">
                <a:latin typeface="+mn-lt"/>
                <a:cs typeface="+mn-cs"/>
              </a:rPr>
              <a:t>Chamirah</a:t>
            </a:r>
            <a:r>
              <a:rPr lang="en-US" dirty="0">
                <a:latin typeface="+mn-lt"/>
                <a:cs typeface="+mn-cs"/>
              </a:rPr>
              <a:t> </a:t>
            </a:r>
            <a:r>
              <a:rPr lang="en-US" dirty="0" smtClean="0">
                <a:latin typeface="+mn-lt"/>
                <a:cs typeface="+mn-cs"/>
              </a:rPr>
              <a:t>Farley, RN</a:t>
            </a:r>
            <a:endParaRPr lang="en-US" dirty="0">
              <a:latin typeface="+mn-lt"/>
              <a:cs typeface="+mn-cs"/>
            </a:endParaRPr>
          </a:p>
          <a:p>
            <a:pPr lvl="7">
              <a:defRPr/>
            </a:pPr>
            <a:r>
              <a:rPr lang="en-US" dirty="0">
                <a:latin typeface="+mn-lt"/>
                <a:cs typeface="+mn-cs"/>
              </a:rPr>
              <a:t>Tiffany </a:t>
            </a:r>
            <a:r>
              <a:rPr lang="en-US" dirty="0" smtClean="0">
                <a:latin typeface="+mn-lt"/>
                <a:cs typeface="+mn-cs"/>
              </a:rPr>
              <a:t>McLeod, RN</a:t>
            </a:r>
            <a:endParaRPr lang="en-US" dirty="0">
              <a:latin typeface="+mn-lt"/>
              <a:cs typeface="+mn-cs"/>
            </a:endParaRPr>
          </a:p>
          <a:p>
            <a:pPr lvl="7">
              <a:defRPr/>
            </a:pPr>
            <a:r>
              <a:rPr lang="en-US" dirty="0" err="1">
                <a:latin typeface="+mn-lt"/>
                <a:cs typeface="+mn-cs"/>
              </a:rPr>
              <a:t>Mingjie</a:t>
            </a:r>
            <a:r>
              <a:rPr lang="en-US" dirty="0">
                <a:latin typeface="+mn-lt"/>
                <a:cs typeface="+mn-cs"/>
              </a:rPr>
              <a:t> </a:t>
            </a:r>
            <a:r>
              <a:rPr lang="en-US" dirty="0" smtClean="0">
                <a:latin typeface="+mn-lt"/>
                <a:cs typeface="+mn-cs"/>
              </a:rPr>
              <a:t>Gong, RN</a:t>
            </a:r>
            <a:endParaRPr lang="en-US" dirty="0">
              <a:latin typeface="+mn-lt"/>
              <a:cs typeface="+mn-cs"/>
            </a:endParaRPr>
          </a:p>
          <a:p>
            <a:pPr lvl="7">
              <a:defRPr/>
            </a:pPr>
            <a:r>
              <a:rPr lang="en-US" dirty="0" err="1">
                <a:latin typeface="+mn-lt"/>
                <a:cs typeface="+mn-cs"/>
              </a:rPr>
              <a:t>Viktoriya</a:t>
            </a:r>
            <a:r>
              <a:rPr lang="en-US" dirty="0">
                <a:latin typeface="+mn-lt"/>
                <a:cs typeface="+mn-cs"/>
              </a:rPr>
              <a:t> </a:t>
            </a:r>
            <a:r>
              <a:rPr lang="en-US" dirty="0" err="1" smtClean="0">
                <a:latin typeface="+mn-lt"/>
                <a:cs typeface="+mn-cs"/>
              </a:rPr>
              <a:t>Allakhverdov</a:t>
            </a:r>
            <a:r>
              <a:rPr lang="en-US" dirty="0" smtClean="0">
                <a:latin typeface="+mn-lt"/>
                <a:cs typeface="+mn-cs"/>
              </a:rPr>
              <a:t>, RN</a:t>
            </a:r>
            <a:endParaRPr lang="en-US" dirty="0">
              <a:latin typeface="+mn-lt"/>
              <a:cs typeface="+mn-cs"/>
            </a:endParaRPr>
          </a:p>
          <a:p>
            <a:pPr lvl="7">
              <a:defRPr/>
            </a:pPr>
            <a:r>
              <a:rPr lang="en-US" dirty="0">
                <a:latin typeface="+mn-lt"/>
                <a:cs typeface="+mn-cs"/>
              </a:rPr>
              <a:t>Chinweokwu </a:t>
            </a:r>
            <a:r>
              <a:rPr lang="en-US" dirty="0" smtClean="0">
                <a:latin typeface="+mn-lt"/>
                <a:cs typeface="+mn-cs"/>
              </a:rPr>
              <a:t>Enekwechi, RN</a:t>
            </a:r>
            <a:endParaRPr lang="en-US" dirty="0">
              <a:latin typeface="+mn-lt"/>
              <a:cs typeface="+mn-cs"/>
            </a:endParaRPr>
          </a:p>
          <a:p>
            <a:pPr lvl="7">
              <a:defRPr/>
            </a:pPr>
            <a:r>
              <a:rPr lang="en-US" dirty="0">
                <a:latin typeface="+mn-lt"/>
                <a:cs typeface="+mn-cs"/>
              </a:rPr>
              <a:t>Ivan </a:t>
            </a:r>
            <a:r>
              <a:rPr lang="en-US" dirty="0" err="1" smtClean="0">
                <a:latin typeface="+mn-lt"/>
                <a:cs typeface="+mn-cs"/>
              </a:rPr>
              <a:t>Giannou</a:t>
            </a:r>
            <a:r>
              <a:rPr lang="en-US" dirty="0" smtClean="0">
                <a:latin typeface="+mn-lt"/>
                <a:cs typeface="+mn-cs"/>
              </a:rPr>
              <a:t>, RN</a:t>
            </a:r>
            <a:endParaRPr lang="en-US" dirty="0">
              <a:latin typeface="+mn-lt"/>
              <a:cs typeface="+mn-cs"/>
            </a:endParaRPr>
          </a:p>
        </p:txBody>
      </p:sp>
      <p:pic>
        <p:nvPicPr>
          <p:cNvPr id="20484" name="Picture 4" descr="http://www.poshpario.com/images/satin.jpg"/>
          <p:cNvPicPr>
            <a:picLocks noChangeAspect="1" noChangeArrowheads="1"/>
          </p:cNvPicPr>
          <p:nvPr/>
        </p:nvPicPr>
        <p:blipFill>
          <a:blip r:embed="rId2" cstate="print"/>
          <a:srcRect/>
          <a:stretch>
            <a:fillRect/>
          </a:stretch>
        </p:blipFill>
        <p:spPr bwMode="auto">
          <a:xfrm rot="5400000">
            <a:off x="1128712" y="2681288"/>
            <a:ext cx="4724400" cy="3629025"/>
          </a:xfrm>
          <a:prstGeom prst="mathPlus">
            <a:avLst/>
          </a:prstGeom>
          <a:ln w="38100" cap="sq">
            <a:solidFill>
              <a:srgbClr val="000000"/>
            </a:solidFill>
            <a:prstDash val="solid"/>
            <a:miter lim="800000"/>
          </a:ln>
          <a:effectLst>
            <a:glow rad="139700">
              <a:schemeClr val="accent2">
                <a:satMod val="175000"/>
                <a:alpha val="40000"/>
              </a:schemeClr>
            </a:glow>
            <a:outerShdw blurRad="50800" dist="38100" dir="2700000" algn="tl" rotWithShape="0">
              <a:srgbClr val="000000">
                <a:alpha val="43000"/>
              </a:srgbClr>
            </a:outerShdw>
          </a:effectLst>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5410200" y="31242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3505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nvPr>
        </p:nvGraphicFramePr>
        <p:xfrm>
          <a:off x="457200" y="12192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28600"/>
            <a:ext cx="8229600" cy="1143000"/>
          </a:xfrm>
        </p:spPr>
        <p:txBody>
          <a:bodyPr/>
          <a:lstStyle/>
          <a:p>
            <a:pPr fontAlgn="auto">
              <a:spcAft>
                <a:spcPts val="0"/>
              </a:spcAft>
              <a:defRPr/>
            </a:pPr>
            <a:r>
              <a:rPr lang="en-US" dirty="0" smtClean="0"/>
              <a:t>Organizational Structure</a:t>
            </a:r>
            <a:endParaRPr lang="en-US"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normAutofit fontScale="92500" lnSpcReduction="20000"/>
          </a:bodyPr>
          <a:lstStyle/>
          <a:p>
            <a:pPr>
              <a:spcAft>
                <a:spcPts val="600"/>
              </a:spcAft>
            </a:pPr>
            <a:r>
              <a:rPr lang="en-US" dirty="0" smtClean="0"/>
              <a:t>Aka “participative” style</a:t>
            </a:r>
          </a:p>
          <a:p>
            <a:pPr>
              <a:spcAft>
                <a:spcPts val="600"/>
              </a:spcAft>
              <a:buNone/>
            </a:pPr>
            <a:endParaRPr lang="en-US" dirty="0" smtClean="0"/>
          </a:p>
          <a:p>
            <a:r>
              <a:rPr lang="en-US" dirty="0" smtClean="0"/>
              <a:t>Competent team works </a:t>
            </a:r>
          </a:p>
          <a:p>
            <a:pPr>
              <a:spcAft>
                <a:spcPts val="600"/>
              </a:spcAft>
              <a:buFont typeface="Wingdings 3" pitchFamily="18" charset="2"/>
              <a:buNone/>
            </a:pPr>
            <a:r>
              <a:rPr lang="en-US" dirty="0" smtClean="0"/>
              <a:t>   together for long periods</a:t>
            </a:r>
          </a:p>
          <a:p>
            <a:pPr>
              <a:spcAft>
                <a:spcPts val="600"/>
              </a:spcAft>
              <a:buFont typeface="Wingdings 3" pitchFamily="18" charset="2"/>
              <a:buNone/>
            </a:pPr>
            <a:endParaRPr lang="en-US" dirty="0" smtClean="0"/>
          </a:p>
          <a:p>
            <a:pPr>
              <a:spcAft>
                <a:spcPts val="600"/>
              </a:spcAft>
            </a:pPr>
            <a:r>
              <a:rPr lang="en-US" dirty="0" smtClean="0"/>
              <a:t>Input takes time but consensus improves compliance</a:t>
            </a:r>
          </a:p>
          <a:p>
            <a:pPr>
              <a:spcAft>
                <a:spcPts val="600"/>
              </a:spcAft>
              <a:buNone/>
            </a:pPr>
            <a:endParaRPr lang="en-US" dirty="0" smtClean="0"/>
          </a:p>
          <a:p>
            <a:pPr>
              <a:spcAft>
                <a:spcPts val="600"/>
              </a:spcAft>
            </a:pPr>
            <a:r>
              <a:rPr lang="en-US" dirty="0" smtClean="0"/>
              <a:t>Promotes </a:t>
            </a:r>
            <a:r>
              <a:rPr lang="en-US" b="1" dirty="0" smtClean="0"/>
              <a:t>AUTONOMY</a:t>
            </a:r>
            <a:r>
              <a:rPr lang="en-US" dirty="0" smtClean="0"/>
              <a:t> and personal growth</a:t>
            </a:r>
          </a:p>
          <a:p>
            <a:pPr>
              <a:spcAft>
                <a:spcPts val="600"/>
              </a:spcAft>
              <a:buNone/>
            </a:pPr>
            <a:endParaRPr lang="en-US" dirty="0" smtClean="0"/>
          </a:p>
          <a:p>
            <a:r>
              <a:rPr lang="en-US" dirty="0" smtClean="0"/>
              <a:t>Leaders may still solve small problems alone</a:t>
            </a:r>
          </a:p>
          <a:p>
            <a:endParaRPr lang="en-US" dirty="0" smtClean="0"/>
          </a:p>
        </p:txBody>
      </p:sp>
      <p:sp>
        <p:nvSpPr>
          <p:cNvPr id="3" name="Title 2"/>
          <p:cNvSpPr>
            <a:spLocks noGrp="1"/>
          </p:cNvSpPr>
          <p:nvPr>
            <p:ph type="title"/>
          </p:nvPr>
        </p:nvSpPr>
        <p:spPr>
          <a:xfrm>
            <a:off x="457200" y="152400"/>
            <a:ext cx="8229600" cy="1143000"/>
          </a:xfrm>
        </p:spPr>
        <p:txBody>
          <a:bodyPr>
            <a:normAutofit fontScale="90000"/>
          </a:bodyPr>
          <a:lstStyle/>
          <a:p>
            <a:pPr fontAlgn="auto">
              <a:spcAft>
                <a:spcPts val="0"/>
              </a:spcAft>
              <a:defRPr/>
            </a:pPr>
            <a:r>
              <a:rPr lang="en-US" dirty="0" smtClean="0"/>
              <a:t>Democratic Style of Management</a:t>
            </a:r>
            <a:endParaRPr lang="en-US" dirty="0"/>
          </a:p>
        </p:txBody>
      </p:sp>
      <p:pic>
        <p:nvPicPr>
          <p:cNvPr id="24578" name="Picture 2" descr="http://www.barryrsimon.com/images/stories/Teamwork-All-Hands-In-350.jpg"/>
          <p:cNvPicPr>
            <a:picLocks noChangeAspect="1" noChangeArrowheads="1"/>
          </p:cNvPicPr>
          <p:nvPr/>
        </p:nvPicPr>
        <p:blipFill>
          <a:blip r:embed="rId2" cstate="print"/>
          <a:srcRect/>
          <a:stretch>
            <a:fillRect/>
          </a:stretch>
        </p:blipFill>
        <p:spPr bwMode="auto">
          <a:xfrm>
            <a:off x="4800600" y="1066800"/>
            <a:ext cx="3671174" cy="2590800"/>
          </a:xfrm>
          <a:prstGeom prst="rect">
            <a:avLst/>
          </a:prstGeom>
          <a:noFill/>
          <a:effectLst>
            <a:softEdge rad="635000"/>
          </a:effectLst>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Orienting New Staff</a:t>
            </a:r>
            <a:endParaRPr lang="en-US" dirty="0"/>
          </a:p>
        </p:txBody>
      </p:sp>
      <p:sp>
        <p:nvSpPr>
          <p:cNvPr id="5" name="Content Placeholder 4"/>
          <p:cNvSpPr>
            <a:spLocks noGrp="1"/>
          </p:cNvSpPr>
          <p:nvPr>
            <p:ph idx="1"/>
          </p:nvPr>
        </p:nvSpPr>
        <p:spPr>
          <a:xfrm>
            <a:off x="457200" y="1536700"/>
            <a:ext cx="8229600" cy="4940300"/>
          </a:xfrm>
        </p:spPr>
        <p:txBody>
          <a:bodyPr>
            <a:normAutofit/>
          </a:bodyPr>
          <a:lstStyle/>
          <a:p>
            <a:pPr marL="365760" indent="-256032" fontAlgn="auto">
              <a:spcAft>
                <a:spcPts val="0"/>
              </a:spcAft>
              <a:buFont typeface="Wingdings 3"/>
              <a:buChar char=""/>
              <a:defRPr/>
            </a:pPr>
            <a:r>
              <a:rPr lang="en-US" dirty="0" smtClean="0"/>
              <a:t>Place RN within appropriate role in unit to maximize success</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Begin employee indoctrination as soon as position is accepted</a:t>
            </a:r>
          </a:p>
          <a:p>
            <a:pPr marL="365760" indent="-256032" fontAlgn="auto">
              <a:spcAft>
                <a:spcPts val="0"/>
              </a:spcAft>
              <a:buNone/>
              <a:defRPr/>
            </a:pPr>
            <a:endParaRPr lang="en-US" dirty="0" smtClean="0"/>
          </a:p>
          <a:p>
            <a:pPr marL="365760" indent="-256032" fontAlgn="auto">
              <a:spcAft>
                <a:spcPts val="0"/>
              </a:spcAft>
              <a:buFont typeface="Wingdings 3"/>
              <a:buChar char=""/>
              <a:defRPr/>
            </a:pPr>
            <a:r>
              <a:rPr lang="en-US" dirty="0" smtClean="0"/>
              <a:t>Familiarize with organization AND unit</a:t>
            </a:r>
          </a:p>
          <a:p>
            <a:pPr marL="621792" lvl="1" fontAlgn="auto">
              <a:spcBef>
                <a:spcPts val="324"/>
              </a:spcBef>
              <a:spcAft>
                <a:spcPts val="0"/>
              </a:spcAft>
              <a:buFont typeface="Verdana"/>
              <a:buNone/>
              <a:defRPr/>
            </a:pPr>
            <a:endParaRPr lang="en-US" dirty="0" smtClean="0"/>
          </a:p>
          <a:p>
            <a:pPr marL="365760" indent="-256032" fontAlgn="auto">
              <a:spcAft>
                <a:spcPts val="0"/>
              </a:spcAft>
              <a:buFont typeface="Wingdings 3"/>
              <a:buChar char=""/>
              <a:defRPr/>
            </a:pPr>
            <a:r>
              <a:rPr lang="en-US" dirty="0" smtClean="0"/>
              <a:t>Don’t assume somebody else will “fully” orient an employee</a:t>
            </a:r>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fontAlgn="auto">
              <a:spcAft>
                <a:spcPts val="0"/>
              </a:spcAft>
              <a:buFont typeface="Wingdings 3"/>
              <a:buChar char=""/>
              <a:defRPr/>
            </a:pPr>
            <a:r>
              <a:rPr lang="en-US" dirty="0" smtClean="0"/>
              <a:t>Lowers employee turnover, maximizes skill usage, and keeps practices current</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Provide ample access and info for development opportunities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Assess individual skills, strengths, and potentials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Give </a:t>
            </a:r>
            <a:r>
              <a:rPr lang="en-US" b="1" dirty="0" smtClean="0"/>
              <a:t>realistic </a:t>
            </a:r>
            <a:r>
              <a:rPr lang="en-US" dirty="0" smtClean="0"/>
              <a:t>support and encouragement</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Develop policies which make development feasible</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Developing Current Staff</a:t>
            </a:r>
            <a:endParaRPr lang="en-US" dirty="0"/>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buFont typeface="Wingdings 3" pitchFamily="18" charset="2"/>
              <a:buNone/>
            </a:pPr>
            <a:r>
              <a:rPr lang="en-US" smtClean="0"/>
              <a:t>The nurse manager will gather data using:</a:t>
            </a:r>
          </a:p>
          <a:p>
            <a:endParaRPr lang="en-US" smtClean="0"/>
          </a:p>
          <a:p>
            <a:r>
              <a:rPr lang="en-US" smtClean="0"/>
              <a:t>Direct observation</a:t>
            </a:r>
          </a:p>
          <a:p>
            <a:r>
              <a:rPr lang="en-US" smtClean="0"/>
              <a:t>Interviews </a:t>
            </a:r>
          </a:p>
          <a:p>
            <a:r>
              <a:rPr lang="en-US" smtClean="0"/>
              <a:t>Surveys</a:t>
            </a:r>
          </a:p>
          <a:p>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Employee Evaluation Tool</a:t>
            </a:r>
            <a:endParaRPr lang="en-US" dirty="0"/>
          </a:p>
        </p:txBody>
      </p:sp>
      <p:pic>
        <p:nvPicPr>
          <p:cNvPr id="4" name="Picture 5" descr="5.png"/>
          <p:cNvPicPr>
            <a:picLocks noChangeAspect="1"/>
          </p:cNvPicPr>
          <p:nvPr/>
        </p:nvPicPr>
        <p:blipFill>
          <a:blip r:embed="rId2" cstate="print"/>
          <a:srcRect/>
          <a:stretch>
            <a:fillRect/>
          </a:stretch>
        </p:blipFill>
        <p:spPr bwMode="auto">
          <a:xfrm rot="20795322">
            <a:off x="1383294" y="3967485"/>
            <a:ext cx="2290322" cy="2341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1.png"/>
          <p:cNvPicPr>
            <a:picLocks noChangeAspect="1"/>
          </p:cNvPicPr>
          <p:nvPr/>
        </p:nvPicPr>
        <p:blipFill>
          <a:blip r:embed="rId3" cstate="print"/>
          <a:srcRect/>
          <a:stretch>
            <a:fillRect/>
          </a:stretch>
        </p:blipFill>
        <p:spPr bwMode="auto">
          <a:xfrm rot="20840581">
            <a:off x="4193419" y="3877749"/>
            <a:ext cx="2271247" cy="2360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7" descr="3.jpg"/>
          <p:cNvPicPr>
            <a:picLocks noChangeAspect="1"/>
          </p:cNvPicPr>
          <p:nvPr/>
        </p:nvPicPr>
        <p:blipFill>
          <a:blip r:embed="rId4" cstate="print"/>
          <a:srcRect/>
          <a:stretch>
            <a:fillRect/>
          </a:stretch>
        </p:blipFill>
        <p:spPr bwMode="auto">
          <a:xfrm>
            <a:off x="6477000" y="2209800"/>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458200" cy="5029200"/>
          </a:xfrm>
        </p:spPr>
        <p:txBody>
          <a:bodyPr>
            <a:normAutofit fontScale="70000" lnSpcReduction="20000"/>
          </a:bodyPr>
          <a:lstStyle/>
          <a:p>
            <a:pPr marL="365760" indent="-256032" fontAlgn="auto">
              <a:spcAft>
                <a:spcPts val="0"/>
              </a:spcAft>
              <a:buFont typeface="Wingdings 3"/>
              <a:buNone/>
              <a:defRPr/>
            </a:pPr>
            <a:r>
              <a:rPr lang="en-US" dirty="0" smtClean="0"/>
              <a:t>Based on 8 hours</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r>
              <a:rPr lang="en-US" dirty="0" smtClean="0"/>
              <a:t>RN’s</a:t>
            </a:r>
          </a:p>
          <a:p>
            <a:pPr marL="365760" indent="-256032" fontAlgn="auto">
              <a:spcAft>
                <a:spcPts val="0"/>
              </a:spcAft>
              <a:buFont typeface="Wingdings 3"/>
              <a:buChar char=""/>
              <a:defRPr/>
            </a:pPr>
            <a:r>
              <a:rPr lang="en-US" dirty="0" smtClean="0"/>
              <a:t>ADC = 20</a:t>
            </a:r>
          </a:p>
          <a:p>
            <a:pPr marL="365760" indent="-256032" fontAlgn="auto">
              <a:spcAft>
                <a:spcPts val="0"/>
              </a:spcAft>
              <a:buFont typeface="Wingdings 3"/>
              <a:buChar char=""/>
              <a:defRPr/>
            </a:pPr>
            <a:r>
              <a:rPr lang="en-US" dirty="0" smtClean="0"/>
              <a:t>Ratio = 1:5</a:t>
            </a:r>
          </a:p>
          <a:p>
            <a:pPr marL="365760" indent="-256032" fontAlgn="auto">
              <a:spcAft>
                <a:spcPts val="0"/>
              </a:spcAft>
              <a:buFont typeface="Wingdings 3"/>
              <a:buChar char=""/>
              <a:defRPr/>
            </a:pPr>
            <a:r>
              <a:rPr lang="en-US" sz="2800" dirty="0" smtClean="0"/>
              <a:t>4 RN’s X 7.5 hours=30/ADC (20)= NCH =1.5 X 2 (shifts: day and evening)= </a:t>
            </a:r>
            <a:r>
              <a:rPr lang="en-US" sz="2800" b="1" dirty="0" smtClean="0">
                <a:solidFill>
                  <a:srgbClr val="C00000"/>
                </a:solidFill>
              </a:rPr>
              <a:t>NCHPPD = 3</a:t>
            </a:r>
          </a:p>
          <a:p>
            <a:pPr marL="365760" indent="-256032" fontAlgn="auto">
              <a:spcAft>
                <a:spcPts val="0"/>
              </a:spcAft>
              <a:buFont typeface="Wingdings 3"/>
              <a:buChar char=""/>
              <a:defRPr/>
            </a:pPr>
            <a:r>
              <a:rPr lang="en-US" sz="2800" dirty="0" smtClean="0"/>
              <a:t>RN’s needed to staff unit= 4 X 2 (shifts) = 8 RN’s per day</a:t>
            </a:r>
          </a:p>
          <a:p>
            <a:pPr marL="365760" indent="-256032" fontAlgn="auto">
              <a:spcAft>
                <a:spcPts val="0"/>
              </a:spcAft>
              <a:buFont typeface="Wingdings 3"/>
              <a:buNone/>
              <a:defRPr/>
            </a:pPr>
            <a:endParaRPr lang="en-US" sz="2800" dirty="0" smtClean="0"/>
          </a:p>
          <a:p>
            <a:pPr marL="365760" indent="-256032" fontAlgn="auto">
              <a:spcAft>
                <a:spcPts val="0"/>
              </a:spcAft>
              <a:buFont typeface="Wingdings 3"/>
              <a:buNone/>
              <a:defRPr/>
            </a:pPr>
            <a:r>
              <a:rPr lang="en-US" sz="2800" dirty="0" smtClean="0"/>
              <a:t>Nursing assistants</a:t>
            </a:r>
          </a:p>
          <a:p>
            <a:pPr marL="365760" indent="-256032" fontAlgn="auto">
              <a:spcAft>
                <a:spcPts val="0"/>
              </a:spcAft>
              <a:buFont typeface="Wingdings 3"/>
              <a:buChar char=""/>
              <a:defRPr/>
            </a:pPr>
            <a:r>
              <a:rPr lang="en-US" sz="2800" dirty="0" smtClean="0"/>
              <a:t>ADC = 20</a:t>
            </a:r>
          </a:p>
          <a:p>
            <a:pPr marL="365760" indent="-256032" fontAlgn="auto">
              <a:spcAft>
                <a:spcPts val="0"/>
              </a:spcAft>
              <a:buFont typeface="Wingdings 3"/>
              <a:buChar char=""/>
              <a:defRPr/>
            </a:pPr>
            <a:r>
              <a:rPr lang="en-US" sz="2800" dirty="0" smtClean="0"/>
              <a:t>Ratio = 1:7</a:t>
            </a:r>
          </a:p>
          <a:p>
            <a:pPr marL="365760" indent="-256032" fontAlgn="auto">
              <a:spcAft>
                <a:spcPts val="0"/>
              </a:spcAft>
              <a:buFont typeface="Wingdings 3"/>
              <a:buChar char=""/>
              <a:defRPr/>
            </a:pPr>
            <a:r>
              <a:rPr lang="en-US" sz="2800" dirty="0" smtClean="0"/>
              <a:t>3 </a:t>
            </a:r>
            <a:r>
              <a:rPr lang="en-US" sz="2800" dirty="0" err="1" smtClean="0"/>
              <a:t>NA’s</a:t>
            </a:r>
            <a:r>
              <a:rPr lang="en-US" sz="2800" dirty="0" smtClean="0"/>
              <a:t> X 7.5 hours= 22.5/ADC (20)= NCH= 1.125 X 2 shifts= </a:t>
            </a:r>
            <a:r>
              <a:rPr lang="en-US" sz="2800" b="1" dirty="0" smtClean="0">
                <a:solidFill>
                  <a:srgbClr val="C00000"/>
                </a:solidFill>
              </a:rPr>
              <a:t>NCHPPD = 2.25</a:t>
            </a:r>
          </a:p>
          <a:p>
            <a:pPr marL="365760" indent="-256032" fontAlgn="auto">
              <a:spcAft>
                <a:spcPts val="0"/>
              </a:spcAft>
              <a:buFont typeface="Wingdings 3"/>
              <a:buChar char=""/>
              <a:defRPr/>
            </a:pPr>
            <a:r>
              <a:rPr lang="en-US" sz="2800" dirty="0" err="1" smtClean="0"/>
              <a:t>NA’s</a:t>
            </a:r>
            <a:r>
              <a:rPr lang="en-US" sz="2800" dirty="0" smtClean="0"/>
              <a:t> needed to staff unit = 3 x 2 (shifts) = 6 </a:t>
            </a:r>
            <a:r>
              <a:rPr lang="en-US" sz="2800" dirty="0" err="1" smtClean="0"/>
              <a:t>NA’s</a:t>
            </a:r>
            <a:r>
              <a:rPr lang="en-US" sz="2800" dirty="0" smtClean="0"/>
              <a:t> per day</a:t>
            </a:r>
          </a:p>
          <a:p>
            <a:pPr marL="365760" indent="-256032" fontAlgn="auto">
              <a:spcAft>
                <a:spcPts val="0"/>
              </a:spcAft>
              <a:buFont typeface="Wingdings 3"/>
              <a:buNone/>
              <a:defRPr/>
            </a:pPr>
            <a:endParaRPr lang="en-US" sz="2800" dirty="0" smtClean="0"/>
          </a:p>
          <a:p>
            <a:pPr marL="365760" indent="-256032" fontAlgn="auto">
              <a:spcAft>
                <a:spcPts val="0"/>
              </a:spcAft>
              <a:buFont typeface="Wingdings 3"/>
              <a:buChar char=""/>
              <a:defRPr/>
            </a:pPr>
            <a:r>
              <a:rPr lang="en-US" sz="2800" b="1" dirty="0" smtClean="0"/>
              <a:t>Total NCHPPD = 5.25</a:t>
            </a:r>
          </a:p>
          <a:p>
            <a:pPr marL="365760" indent="-256032" fontAlgn="auto">
              <a:spcAft>
                <a:spcPts val="0"/>
              </a:spcAft>
              <a:buFont typeface="Wingdings 3"/>
              <a:buChar char=""/>
              <a:defRPr/>
            </a:pPr>
            <a:endParaRPr lang="en-US" sz="2800"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a:xfrm>
            <a:off x="457200" y="76200"/>
            <a:ext cx="8229600" cy="1143000"/>
          </a:xfrm>
        </p:spPr>
        <p:txBody>
          <a:bodyPr/>
          <a:lstStyle/>
          <a:p>
            <a:pPr fontAlgn="auto">
              <a:spcAft>
                <a:spcPts val="0"/>
              </a:spcAft>
              <a:defRPr/>
            </a:pPr>
            <a:r>
              <a:rPr lang="en-US" sz="3200" dirty="0" smtClean="0"/>
              <a:t>Budget and Staffing Pattern</a:t>
            </a:r>
            <a:r>
              <a:rPr lang="en-US" sz="6000" dirty="0" smtClean="0"/>
              <a:t/>
            </a:r>
            <a:br>
              <a:rPr lang="en-US" sz="6000" dirty="0" smtClean="0"/>
            </a:br>
            <a:r>
              <a:rPr lang="en-US" sz="2000" b="0" dirty="0" smtClean="0"/>
              <a:t>Center opens: 7AM to 11PM, Monday to Friday</a:t>
            </a:r>
            <a:endParaRPr lang="en-US" sz="2000" dirty="0"/>
          </a:p>
        </p:txBody>
      </p:sp>
      <p:pic>
        <p:nvPicPr>
          <p:cNvPr id="4" name="Picture 4" descr="9.png"/>
          <p:cNvPicPr>
            <a:picLocks noChangeAspect="1"/>
          </p:cNvPicPr>
          <p:nvPr/>
        </p:nvPicPr>
        <p:blipFill>
          <a:blip r:embed="rId2" cstate="print"/>
          <a:srcRect/>
          <a:stretch>
            <a:fillRect/>
          </a:stretch>
        </p:blipFill>
        <p:spPr bwMode="auto">
          <a:xfrm>
            <a:off x="6324600" y="228600"/>
            <a:ext cx="2472490" cy="1371600"/>
          </a:xfrm>
          <a:prstGeom prst="rect">
            <a:avLst/>
          </a:prstGeom>
          <a:ln>
            <a:noFill/>
          </a:ln>
          <a:effectLst>
            <a:outerShdw blurRad="292100" dist="139700" dir="2700000" algn="tl" rotWithShape="0">
              <a:srgbClr val="333333">
                <a:alpha val="65000"/>
              </a:srgbClr>
            </a:outerShdw>
            <a:softEdge rad="127000"/>
          </a:effectLst>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p:spPr>
        <p:txBody>
          <a:bodyPr>
            <a:normAutofit fontScale="77500" lnSpcReduction="20000"/>
          </a:bodyPr>
          <a:lstStyle/>
          <a:p>
            <a:pPr marL="365760" indent="-256032" fontAlgn="auto">
              <a:spcAft>
                <a:spcPts val="0"/>
              </a:spcAft>
              <a:buFont typeface="Wingdings 3"/>
              <a:buNone/>
              <a:defRPr/>
            </a:pPr>
            <a:r>
              <a:rPr lang="en-US" dirty="0" smtClean="0"/>
              <a:t>Unit Clerks</a:t>
            </a:r>
          </a:p>
          <a:p>
            <a:pPr marL="365760" indent="-256032" fontAlgn="auto">
              <a:spcAft>
                <a:spcPts val="0"/>
              </a:spcAft>
              <a:buFont typeface="Wingdings 3"/>
              <a:buChar char=""/>
              <a:defRPr/>
            </a:pPr>
            <a:r>
              <a:rPr lang="en-US" dirty="0" smtClean="0"/>
              <a:t>1 </a:t>
            </a:r>
            <a:r>
              <a:rPr lang="en-US" dirty="0" err="1" smtClean="0"/>
              <a:t>UC</a:t>
            </a:r>
            <a:r>
              <a:rPr lang="en-US" dirty="0" smtClean="0"/>
              <a:t> X 2 shifts = 2 </a:t>
            </a:r>
            <a:r>
              <a:rPr lang="en-US" dirty="0" err="1" smtClean="0"/>
              <a:t>UC</a:t>
            </a:r>
            <a:r>
              <a:rPr lang="en-US" dirty="0" smtClean="0"/>
              <a:t> per day</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None/>
              <a:defRPr/>
            </a:pPr>
            <a:r>
              <a:rPr lang="en-US" dirty="0" smtClean="0"/>
              <a:t>PTO = 1.6</a:t>
            </a:r>
          </a:p>
          <a:p>
            <a:pPr marL="365760" indent="-256032" fontAlgn="auto">
              <a:spcAft>
                <a:spcPts val="0"/>
              </a:spcAft>
              <a:buFont typeface="Wingdings 3"/>
              <a:buChar char=""/>
              <a:defRPr/>
            </a:pPr>
            <a:r>
              <a:rPr lang="en-US" dirty="0" smtClean="0"/>
              <a:t>RN = 1.6 X RN’s needed (8) = 12.8</a:t>
            </a:r>
          </a:p>
          <a:p>
            <a:pPr marL="365760" indent="-256032" fontAlgn="auto">
              <a:spcAft>
                <a:spcPts val="0"/>
              </a:spcAft>
              <a:buFont typeface="Wingdings 3"/>
              <a:buChar char=""/>
              <a:defRPr/>
            </a:pPr>
            <a:r>
              <a:rPr lang="en-US" dirty="0" smtClean="0"/>
              <a:t>NA = 1.6 X </a:t>
            </a:r>
            <a:r>
              <a:rPr lang="en-US" dirty="0" err="1" smtClean="0"/>
              <a:t>NA’s</a:t>
            </a:r>
            <a:r>
              <a:rPr lang="en-US" dirty="0" smtClean="0"/>
              <a:t> needed (6) = 9.6</a:t>
            </a:r>
          </a:p>
          <a:p>
            <a:pPr marL="365760" indent="-256032" fontAlgn="auto">
              <a:spcAft>
                <a:spcPts val="0"/>
              </a:spcAft>
              <a:buFont typeface="Wingdings 3"/>
              <a:buChar char=""/>
              <a:defRPr/>
            </a:pPr>
            <a:r>
              <a:rPr lang="en-US" dirty="0" err="1" smtClean="0"/>
              <a:t>UC</a:t>
            </a:r>
            <a:r>
              <a:rPr lang="en-US" dirty="0" smtClean="0"/>
              <a:t> = 1.6 X </a:t>
            </a:r>
            <a:r>
              <a:rPr lang="en-US" dirty="0" err="1" smtClean="0"/>
              <a:t>UC’s</a:t>
            </a:r>
            <a:r>
              <a:rPr lang="en-US" dirty="0" smtClean="0"/>
              <a:t> needed (2) = 3.2</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RN salary  = $80,000 X 12.8 = $1,024,000 </a:t>
            </a:r>
          </a:p>
          <a:p>
            <a:pPr marL="365760" indent="-256032" fontAlgn="auto">
              <a:spcAft>
                <a:spcPts val="0"/>
              </a:spcAft>
              <a:buFont typeface="Wingdings 3"/>
              <a:buChar char=""/>
              <a:defRPr/>
            </a:pPr>
            <a:r>
              <a:rPr lang="en-US" dirty="0" smtClean="0"/>
              <a:t>NA salary  = $38,000 X 9.6   = $364,800</a:t>
            </a:r>
          </a:p>
          <a:p>
            <a:pPr marL="365760" indent="-256032" fontAlgn="auto">
              <a:spcAft>
                <a:spcPts val="0"/>
              </a:spcAft>
              <a:buFont typeface="Wingdings 3"/>
              <a:buChar char=""/>
              <a:defRPr/>
            </a:pPr>
            <a:r>
              <a:rPr lang="en-US" dirty="0" err="1" smtClean="0"/>
              <a:t>UC</a:t>
            </a:r>
            <a:r>
              <a:rPr lang="en-US" dirty="0" smtClean="0"/>
              <a:t>  salary = $32,000 X 3.2   = $102,400</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b="1" dirty="0" smtClean="0"/>
              <a:t>Total staffing budget = $ 1, 491, 200</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Budget and Staffing Pattern Cont’d</a:t>
            </a:r>
            <a:endParaRPr lang="en-US" dirty="0"/>
          </a:p>
        </p:txBody>
      </p:sp>
      <p:pic>
        <p:nvPicPr>
          <p:cNvPr id="4" name="Picture 3" descr="90.png"/>
          <p:cNvPicPr>
            <a:picLocks noChangeAspect="1"/>
          </p:cNvPicPr>
          <p:nvPr/>
        </p:nvPicPr>
        <p:blipFill>
          <a:blip r:embed="rId2" cstate="print"/>
          <a:srcRect/>
          <a:stretch>
            <a:fillRect/>
          </a:stretch>
        </p:blipFill>
        <p:spPr bwMode="auto">
          <a:xfrm rot="20707034">
            <a:off x="6033803" y="4836641"/>
            <a:ext cx="2268669" cy="1592074"/>
          </a:xfrm>
          <a:prstGeom prst="rect">
            <a:avLst/>
          </a:prstGeom>
          <a:noFill/>
          <a:ln w="9525">
            <a:noFill/>
            <a:miter lim="800000"/>
            <a:headEnd/>
            <a:tailEnd/>
          </a:ln>
          <a:effectLst>
            <a:softEdge rad="127000"/>
          </a:effectLst>
        </p:spPr>
      </p:pic>
      <p:pic>
        <p:nvPicPr>
          <p:cNvPr id="5" name="Picture 4" descr="45.jpg"/>
          <p:cNvPicPr>
            <a:picLocks noChangeAspect="1"/>
          </p:cNvPicPr>
          <p:nvPr/>
        </p:nvPicPr>
        <p:blipFill>
          <a:blip r:embed="rId3" cstate="print"/>
          <a:srcRect/>
          <a:stretch>
            <a:fillRect/>
          </a:stretch>
        </p:blipFill>
        <p:spPr bwMode="auto">
          <a:xfrm rot="1236948">
            <a:off x="6671392" y="3017229"/>
            <a:ext cx="2289944" cy="1520666"/>
          </a:xfrm>
          <a:prstGeom prst="rect">
            <a:avLst/>
          </a:prstGeom>
          <a:noFill/>
          <a:ln w="9525">
            <a:noFill/>
            <a:miter lim="800000"/>
            <a:headEnd/>
            <a:tailEnd/>
          </a:ln>
          <a:effectLst>
            <a:softEdge rad="127000"/>
          </a:effectLst>
        </p:spPr>
      </p:pic>
      <p:pic>
        <p:nvPicPr>
          <p:cNvPr id="6" name="Picture 5" descr="7.png"/>
          <p:cNvPicPr>
            <a:picLocks noChangeAspect="1"/>
          </p:cNvPicPr>
          <p:nvPr/>
        </p:nvPicPr>
        <p:blipFill>
          <a:blip r:embed="rId4" cstate="print"/>
          <a:srcRect/>
          <a:stretch>
            <a:fillRect/>
          </a:stretch>
        </p:blipFill>
        <p:spPr bwMode="auto">
          <a:xfrm rot="20854859">
            <a:off x="5848982" y="1213866"/>
            <a:ext cx="2238375" cy="1489537"/>
          </a:xfrm>
          <a:prstGeom prst="rect">
            <a:avLst/>
          </a:prstGeom>
          <a:noFill/>
          <a:ln w="9525">
            <a:noFill/>
            <a:miter lim="800000"/>
            <a:headEnd/>
            <a:tailEnd/>
          </a:ln>
          <a:effectLst>
            <a:softEdge rad="127000"/>
          </a:effectLst>
        </p:spPr>
      </p:pic>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1481138"/>
            <a:ext cx="8382000" cy="4525962"/>
          </a:xfrm>
        </p:spPr>
        <p:txBody>
          <a:bodyPr/>
          <a:lstStyle/>
          <a:p>
            <a:pPr>
              <a:buFont typeface="Wingdings 3" pitchFamily="18" charset="2"/>
              <a:buNone/>
            </a:pPr>
            <a:r>
              <a:rPr lang="en-US" dirty="0" smtClean="0"/>
              <a:t>We considered:</a:t>
            </a:r>
          </a:p>
          <a:p>
            <a:pPr>
              <a:buFont typeface="Wingdings 3" pitchFamily="18" charset="2"/>
              <a:buNone/>
            </a:pPr>
            <a:endParaRPr lang="en-US" dirty="0" smtClean="0"/>
          </a:p>
          <a:p>
            <a:r>
              <a:rPr lang="en-US" u="sng" dirty="0" smtClean="0"/>
              <a:t>Race</a:t>
            </a:r>
          </a:p>
          <a:p>
            <a:r>
              <a:rPr lang="en-US" u="sng" dirty="0" smtClean="0"/>
              <a:t>Age</a:t>
            </a:r>
          </a:p>
          <a:p>
            <a:r>
              <a:rPr lang="en-US" u="sng" dirty="0" smtClean="0"/>
              <a:t>SES</a:t>
            </a:r>
          </a:p>
          <a:p>
            <a:r>
              <a:rPr lang="en-US" dirty="0" smtClean="0"/>
              <a:t>Availability of </a:t>
            </a:r>
            <a:r>
              <a:rPr lang="en-US" u="sng" dirty="0" smtClean="0"/>
              <a:t>other dialysis centers</a:t>
            </a:r>
            <a:r>
              <a:rPr lang="en-US" dirty="0" smtClean="0"/>
              <a:t> in the area</a:t>
            </a:r>
          </a:p>
          <a:p>
            <a:r>
              <a:rPr lang="en-US" dirty="0" smtClean="0"/>
              <a:t>Availability of </a:t>
            </a:r>
            <a:r>
              <a:rPr lang="en-US" u="sng" dirty="0" smtClean="0"/>
              <a:t>train station</a:t>
            </a:r>
            <a:r>
              <a:rPr lang="en-US" dirty="0" smtClean="0"/>
              <a:t> nearby</a:t>
            </a:r>
          </a:p>
          <a:p>
            <a:r>
              <a:rPr lang="en-US" dirty="0" smtClean="0"/>
              <a:t>Incidence of </a:t>
            </a:r>
            <a:r>
              <a:rPr lang="en-US" u="sng" dirty="0" err="1" smtClean="0"/>
              <a:t>ESRD</a:t>
            </a:r>
            <a:r>
              <a:rPr lang="en-US" dirty="0" smtClean="0"/>
              <a:t> in the area</a:t>
            </a:r>
          </a:p>
          <a:p>
            <a:endParaRPr lang="en-US" dirty="0" smtClean="0"/>
          </a:p>
          <a:p>
            <a:endParaRPr lang="en-US" dirty="0"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Location of Cypress Hill Dialysis</a:t>
            </a:r>
            <a:endParaRPr lang="en-US" dirty="0"/>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Area Without Dialysis Centers</a:t>
            </a:r>
            <a:endParaRPr lang="en-US" dirty="0"/>
          </a:p>
        </p:txBody>
      </p:sp>
      <p:pic>
        <p:nvPicPr>
          <p:cNvPr id="23555" name="Picture 3"/>
          <p:cNvPicPr>
            <a:picLocks noGrp="1" noChangeAspect="1" noChangeArrowheads="1"/>
          </p:cNvPicPr>
          <p:nvPr>
            <p:ph idx="1"/>
          </p:nvPr>
        </p:nvPicPr>
        <p:blipFill>
          <a:blip r:embed="rId2" cstate="print">
            <a:lum contrast="10000"/>
            <a:extLst>
              <a:ext uri="{28A0092B-C50C-407E-A947-70E740481C1C}">
                <a14:useLocalDpi xmlns="" xmlns:a14="http://schemas.microsoft.com/office/drawing/2010/main" val="0"/>
              </a:ext>
            </a:extLst>
          </a:blip>
          <a:srcRect/>
          <a:stretch>
            <a:fillRect/>
          </a:stretch>
        </p:blipFill>
        <p:spPr>
          <a:xfrm>
            <a:off x="762000" y="1524000"/>
            <a:ext cx="7685088" cy="4343400"/>
          </a:xfrm>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fontScale="90000"/>
          </a:bodyPr>
          <a:lstStyle/>
          <a:p>
            <a:pPr algn="ctr" fontAlgn="auto">
              <a:spcAft>
                <a:spcPts val="0"/>
              </a:spcAft>
              <a:defRPr/>
            </a:pPr>
            <a:r>
              <a:rPr lang="en-US" dirty="0" smtClean="0"/>
              <a:t>Cypress Hill, Brooklyn, NY </a:t>
            </a:r>
            <a:r>
              <a:rPr lang="en-US" b="0" dirty="0" smtClean="0">
                <a:solidFill>
                  <a:srgbClr val="C00000"/>
                </a:solidFill>
              </a:rPr>
              <a:t>11208</a:t>
            </a:r>
            <a:endParaRPr lang="en-US" b="0" dirty="0">
              <a:solidFill>
                <a:srgbClr val="C00000"/>
              </a:solidFill>
            </a:endParaRPr>
          </a:p>
        </p:txBody>
      </p:sp>
      <p:pic>
        <p:nvPicPr>
          <p:cNvPr id="24579" name="Picture 2"/>
          <p:cNvPicPr>
            <a:picLocks noGrp="1" noChangeAspect="1" noChangeArrowheads="1"/>
          </p:cNvPicPr>
          <p:nvPr>
            <p:ph idx="1"/>
          </p:nvPr>
        </p:nvPicPr>
        <p:blipFill>
          <a:blip r:embed="rId2" cstate="print">
            <a:lum contrast="10000"/>
            <a:extLst>
              <a:ext uri="{28A0092B-C50C-407E-A947-70E740481C1C}">
                <a14:useLocalDpi xmlns="" xmlns:a14="http://schemas.microsoft.com/office/drawing/2010/main" val="0"/>
              </a:ext>
            </a:extLst>
          </a:blip>
          <a:srcRect/>
          <a:stretch>
            <a:fillRect/>
          </a:stretch>
        </p:blipFill>
        <p:spPr>
          <a:xfrm>
            <a:off x="563563" y="1519238"/>
            <a:ext cx="8048625" cy="4352925"/>
          </a:xfr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2"/>
          </a:xfrm>
        </p:spPr>
        <p:txBody>
          <a:bodyPr>
            <a:normAutofit/>
          </a:bodyPr>
          <a:lstStyle/>
          <a:p>
            <a:pPr marL="365760" indent="-256032" fontAlgn="auto">
              <a:spcAft>
                <a:spcPts val="0"/>
              </a:spcAft>
              <a:buFont typeface="Wingdings 3"/>
              <a:buNone/>
              <a:defRPr/>
            </a:pPr>
            <a:r>
              <a:rPr lang="en-US" dirty="0"/>
              <a:t>It is the mission of Cypress </a:t>
            </a:r>
            <a:r>
              <a:rPr lang="en-US" dirty="0" smtClean="0"/>
              <a:t>Hill Dialysis </a:t>
            </a:r>
            <a:r>
              <a:rPr lang="en-US" dirty="0"/>
              <a:t>Center </a:t>
            </a:r>
            <a:r>
              <a:rPr lang="en-US" dirty="0" smtClean="0"/>
              <a:t>to </a:t>
            </a:r>
            <a:r>
              <a:rPr lang="en-US" dirty="0"/>
              <a:t>provide </a:t>
            </a:r>
            <a:r>
              <a:rPr lang="en-US" dirty="0" smtClean="0"/>
              <a:t>and </a:t>
            </a:r>
            <a:r>
              <a:rPr lang="en-US" dirty="0"/>
              <a:t>ensure the highest </a:t>
            </a:r>
            <a:r>
              <a:rPr lang="en-US" dirty="0" smtClean="0"/>
              <a:t>quality </a:t>
            </a:r>
            <a:r>
              <a:rPr lang="en-US" dirty="0"/>
              <a:t>of care for all </a:t>
            </a:r>
            <a:r>
              <a:rPr lang="en-US" dirty="0" smtClean="0"/>
              <a:t>individuals </a:t>
            </a:r>
            <a:r>
              <a:rPr lang="en-US" dirty="0"/>
              <a:t>from various </a:t>
            </a:r>
            <a:r>
              <a:rPr lang="en-US" dirty="0" smtClean="0"/>
              <a:t>walks </a:t>
            </a:r>
            <a:r>
              <a:rPr lang="en-US" dirty="0"/>
              <a:t>of life who require the </a:t>
            </a:r>
            <a:r>
              <a:rPr lang="en-US" dirty="0" smtClean="0"/>
              <a:t>most </a:t>
            </a:r>
            <a:r>
              <a:rPr lang="en-US" dirty="0"/>
              <a:t>advanced </a:t>
            </a:r>
            <a:r>
              <a:rPr lang="en-US" dirty="0" smtClean="0"/>
              <a:t>comprehensive </a:t>
            </a:r>
            <a:r>
              <a:rPr lang="en-US" dirty="0"/>
              <a:t>and individualized dialysis </a:t>
            </a:r>
            <a:r>
              <a:rPr lang="en-US" dirty="0" smtClean="0"/>
              <a:t>treatment</a:t>
            </a:r>
            <a:r>
              <a:rPr lang="en-US" dirty="0"/>
              <a:t>. </a:t>
            </a:r>
          </a:p>
        </p:txBody>
      </p:sp>
      <p:sp>
        <p:nvSpPr>
          <p:cNvPr id="2" name="Title 1"/>
          <p:cNvSpPr>
            <a:spLocks noGrp="1"/>
          </p:cNvSpPr>
          <p:nvPr>
            <p:ph type="title"/>
          </p:nvPr>
        </p:nvSpPr>
        <p:spPr>
          <a:xfrm>
            <a:off x="457200" y="152400"/>
            <a:ext cx="8229600" cy="1143000"/>
          </a:xfrm>
        </p:spPr>
        <p:txBody>
          <a:bodyPr/>
          <a:lstStyle/>
          <a:p>
            <a:pPr fontAlgn="auto">
              <a:spcAft>
                <a:spcPts val="0"/>
              </a:spcAft>
              <a:defRPr/>
            </a:pPr>
            <a:r>
              <a:rPr lang="en-US" dirty="0" smtClean="0"/>
              <a:t>Mission</a:t>
            </a:r>
            <a:endParaRPr lang="en-US" dirty="0"/>
          </a:p>
        </p:txBody>
      </p:sp>
      <p:pic>
        <p:nvPicPr>
          <p:cNvPr id="36868" name="Picture 4" descr="http://medcitynews.com/wp-content/uploads/Dialysisdrawing.bmp"/>
          <p:cNvPicPr>
            <a:picLocks noChangeAspect="1" noChangeArrowheads="1"/>
          </p:cNvPicPr>
          <p:nvPr/>
        </p:nvPicPr>
        <p:blipFill>
          <a:blip r:embed="rId2" cstate="print"/>
          <a:srcRect/>
          <a:stretch>
            <a:fillRect/>
          </a:stretch>
        </p:blipFill>
        <p:spPr bwMode="auto">
          <a:xfrm>
            <a:off x="3124200" y="3200400"/>
            <a:ext cx="4290237" cy="3380527"/>
          </a:xfrm>
          <a:prstGeom prst="rect">
            <a:avLst/>
          </a:prstGeom>
          <a:noFill/>
          <a:effectLst>
            <a:softEdge rad="317500"/>
          </a:effectLst>
        </p:spPr>
      </p:pic>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1219200"/>
            <a:ext cx="8229600" cy="4525963"/>
          </a:xfrm>
        </p:spPr>
        <p:txBody>
          <a:bodyPr/>
          <a:lstStyle/>
          <a:p>
            <a:r>
              <a:rPr lang="en-US" sz="2200" b="1" dirty="0" smtClean="0">
                <a:solidFill>
                  <a:srgbClr val="C00000"/>
                </a:solidFill>
              </a:rPr>
              <a:t>Red color </a:t>
            </a:r>
            <a:r>
              <a:rPr lang="en-US" sz="2200" b="1" dirty="0" smtClean="0"/>
              <a:t>= high incidence of </a:t>
            </a:r>
            <a:r>
              <a:rPr lang="en-US" sz="2200" b="1" dirty="0" err="1" smtClean="0"/>
              <a:t>ESRD</a:t>
            </a:r>
            <a:endParaRPr lang="en-US" sz="2200" b="1" dirty="0" smtClean="0"/>
          </a:p>
          <a:p>
            <a:r>
              <a:rPr lang="en-US" sz="2200" b="1" dirty="0" smtClean="0">
                <a:solidFill>
                  <a:srgbClr val="006C31"/>
                </a:solidFill>
              </a:rPr>
              <a:t>Green color </a:t>
            </a:r>
            <a:r>
              <a:rPr lang="en-US" sz="2200" b="1" dirty="0" smtClean="0"/>
              <a:t>= lower incidence of </a:t>
            </a:r>
            <a:r>
              <a:rPr lang="en-US" sz="2200" b="1" dirty="0" err="1" smtClean="0"/>
              <a:t>ESRD</a:t>
            </a:r>
            <a:endParaRPr lang="en-US" sz="2200" b="1" dirty="0" smtClean="0"/>
          </a:p>
          <a:p>
            <a:endParaRPr lang="en-US" dirty="0" smtClean="0"/>
          </a:p>
        </p:txBody>
      </p:sp>
      <p:sp>
        <p:nvSpPr>
          <p:cNvPr id="3" name="Title 2"/>
          <p:cNvSpPr>
            <a:spLocks noGrp="1"/>
          </p:cNvSpPr>
          <p:nvPr>
            <p:ph type="title"/>
          </p:nvPr>
        </p:nvSpPr>
        <p:spPr/>
        <p:txBody>
          <a:bodyPr/>
          <a:lstStyle/>
          <a:p>
            <a:pPr fontAlgn="auto">
              <a:spcAft>
                <a:spcPts val="0"/>
              </a:spcAft>
              <a:defRPr/>
            </a:pPr>
            <a:r>
              <a:rPr lang="en-US" dirty="0" smtClean="0"/>
              <a:t>Incidence of </a:t>
            </a:r>
            <a:r>
              <a:rPr lang="en-US" dirty="0" err="1" smtClean="0"/>
              <a:t>ESRD</a:t>
            </a:r>
            <a:r>
              <a:rPr lang="en-US" dirty="0" smtClean="0"/>
              <a:t> in the area</a:t>
            </a:r>
            <a:endParaRPr lang="en-US" dirty="0"/>
          </a:p>
        </p:txBody>
      </p:sp>
      <p:pic>
        <p:nvPicPr>
          <p:cNvPr id="25604" name="Picture 2" descr="C:\Users\MY\Dropbox\Camera Uploads\2014-06-20 21.11.00.jpg"/>
          <p:cNvPicPr>
            <a:picLocks noChangeAspect="1" noChangeArrowheads="1"/>
          </p:cNvPicPr>
          <p:nvPr/>
        </p:nvPicPr>
        <p:blipFill>
          <a:blip r:embed="rId2" cstate="print">
            <a:lum contrast="20000"/>
            <a:extLst>
              <a:ext uri="{28A0092B-C50C-407E-A947-70E740481C1C}">
                <a14:useLocalDpi xmlns="" xmlns:a14="http://schemas.microsoft.com/office/drawing/2010/main" val="0"/>
              </a:ext>
            </a:extLst>
          </a:blip>
          <a:srcRect/>
          <a:stretch>
            <a:fillRect/>
          </a:stretch>
        </p:blipFill>
        <p:spPr bwMode="auto">
          <a:xfrm>
            <a:off x="762000" y="2057400"/>
            <a:ext cx="7693025" cy="432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722438"/>
            <a:ext cx="8229600" cy="4525962"/>
          </a:xfrm>
        </p:spPr>
        <p:txBody>
          <a:bodyPr/>
          <a:lstStyle/>
          <a:p>
            <a:r>
              <a:rPr lang="en-US" sz="2800" b="1" smtClean="0"/>
              <a:t>White population:</a:t>
            </a:r>
            <a:r>
              <a:rPr lang="en-US" sz="2800" smtClean="0"/>
              <a:t> 1,973</a:t>
            </a:r>
          </a:p>
          <a:p>
            <a:r>
              <a:rPr lang="en-US" sz="2800" b="1" u="sng" smtClean="0"/>
              <a:t>Black population:</a:t>
            </a:r>
            <a:r>
              <a:rPr lang="en-US" sz="2800" u="sng" smtClean="0"/>
              <a:t> 39,761</a:t>
            </a:r>
          </a:p>
          <a:p>
            <a:r>
              <a:rPr lang="en-US" sz="2800" b="1" smtClean="0"/>
              <a:t>Asian population:</a:t>
            </a:r>
            <a:r>
              <a:rPr lang="en-US" sz="2800" smtClean="0"/>
              <a:t> 7,772</a:t>
            </a:r>
          </a:p>
          <a:p>
            <a:r>
              <a:rPr lang="en-US" sz="2800" b="1" u="sng" smtClean="0"/>
              <a:t>Hispanic or Latino population:</a:t>
            </a:r>
            <a:r>
              <a:rPr lang="en-US" sz="2800" u="sng" smtClean="0"/>
              <a:t> 40,645</a:t>
            </a:r>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Demographics of Cypress Hill</a:t>
            </a:r>
            <a:endParaRPr lang="en-US" dirty="0"/>
          </a:p>
        </p:txBody>
      </p:sp>
      <p:pic>
        <p:nvPicPr>
          <p:cNvPr id="24580" name="Picture 4"/>
          <p:cNvPicPr>
            <a:picLocks noChangeAspect="1" noChangeArrowheads="1"/>
          </p:cNvPicPr>
          <p:nvPr/>
        </p:nvPicPr>
        <p:blipFill>
          <a:blip r:embed="rId2" cstate="print"/>
          <a:srcRect/>
          <a:stretch>
            <a:fillRect/>
          </a:stretch>
        </p:blipFill>
        <p:spPr bwMode="auto">
          <a:xfrm>
            <a:off x="4800600" y="4038600"/>
            <a:ext cx="2514600" cy="2564558"/>
          </a:xfrm>
          <a:prstGeom prst="ellipse">
            <a:avLst/>
          </a:prstGeom>
          <a:ln w="762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9" name="TextBox 7"/>
          <p:cNvSpPr txBox="1">
            <a:spLocks noChangeArrowheads="1"/>
          </p:cNvSpPr>
          <p:nvPr/>
        </p:nvSpPr>
        <p:spPr bwMode="auto">
          <a:xfrm>
            <a:off x="5638800" y="3657600"/>
            <a:ext cx="914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Black</a:t>
            </a:r>
          </a:p>
        </p:txBody>
      </p:sp>
      <p:sp>
        <p:nvSpPr>
          <p:cNvPr id="26630" name="TextBox 8"/>
          <p:cNvSpPr txBox="1">
            <a:spLocks noChangeArrowheads="1"/>
          </p:cNvSpPr>
          <p:nvPr/>
        </p:nvSpPr>
        <p:spPr bwMode="auto">
          <a:xfrm>
            <a:off x="7315200" y="4953000"/>
            <a:ext cx="1066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White</a:t>
            </a:r>
          </a:p>
        </p:txBody>
      </p:sp>
      <p:sp>
        <p:nvSpPr>
          <p:cNvPr id="26631" name="TextBox 9"/>
          <p:cNvSpPr txBox="1">
            <a:spLocks noChangeArrowheads="1"/>
          </p:cNvSpPr>
          <p:nvPr/>
        </p:nvSpPr>
        <p:spPr bwMode="auto">
          <a:xfrm>
            <a:off x="7010400" y="6096000"/>
            <a:ext cx="1219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Hispanic</a:t>
            </a:r>
          </a:p>
        </p:txBody>
      </p:sp>
      <p:sp>
        <p:nvSpPr>
          <p:cNvPr id="26632" name="TextBox 10"/>
          <p:cNvSpPr txBox="1">
            <a:spLocks noChangeArrowheads="1"/>
          </p:cNvSpPr>
          <p:nvPr/>
        </p:nvSpPr>
        <p:spPr bwMode="auto">
          <a:xfrm>
            <a:off x="3886200" y="5268913"/>
            <a:ext cx="838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Asian</a:t>
            </a:r>
          </a:p>
        </p:txBody>
      </p:sp>
      <p:sp>
        <p:nvSpPr>
          <p:cNvPr id="26633" name="TextBox 11"/>
          <p:cNvSpPr txBox="1">
            <a:spLocks noChangeArrowheads="1"/>
          </p:cNvSpPr>
          <p:nvPr/>
        </p:nvSpPr>
        <p:spPr bwMode="auto">
          <a:xfrm>
            <a:off x="2819400" y="55626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Some other race</a:t>
            </a:r>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US" dirty="0" err="1" smtClean="0"/>
              <a:t>ESRD</a:t>
            </a:r>
            <a:r>
              <a:rPr lang="en-US" dirty="0" smtClean="0"/>
              <a:t> incident rates are more than </a:t>
            </a:r>
            <a:r>
              <a:rPr lang="en-US" b="1" u="sng" dirty="0" smtClean="0"/>
              <a:t>three times higher </a:t>
            </a:r>
            <a:r>
              <a:rPr lang="en-US" dirty="0" smtClean="0"/>
              <a:t>for </a:t>
            </a:r>
            <a:r>
              <a:rPr lang="en-US" b="1" u="sng" dirty="0" smtClean="0"/>
              <a:t>African Americans</a:t>
            </a:r>
            <a:r>
              <a:rPr lang="en-US" b="1" dirty="0" smtClean="0"/>
              <a:t> </a:t>
            </a:r>
            <a:r>
              <a:rPr lang="en-US" dirty="0" smtClean="0"/>
              <a:t>than for Caucasians.</a:t>
            </a:r>
          </a:p>
          <a:p>
            <a:pPr>
              <a:buFont typeface="Wingdings 3" pitchFamily="18" charset="2"/>
              <a:buNone/>
            </a:pPr>
            <a:endParaRPr lang="en-US" dirty="0" smtClean="0"/>
          </a:p>
          <a:p>
            <a:r>
              <a:rPr lang="en-US" b="1" u="sng" dirty="0" smtClean="0"/>
              <a:t>African American</a:t>
            </a:r>
            <a:r>
              <a:rPr lang="en-US" b="1" dirty="0" smtClean="0"/>
              <a:t> </a:t>
            </a:r>
            <a:r>
              <a:rPr lang="en-US" dirty="0" smtClean="0"/>
              <a:t>rates rose more quickly than rates for all other races.</a:t>
            </a:r>
          </a:p>
          <a:p>
            <a:pPr>
              <a:buFont typeface="Wingdings 3" pitchFamily="18" charset="2"/>
              <a:buNone/>
            </a:pPr>
            <a:endParaRPr lang="en-US" dirty="0" smtClean="0"/>
          </a:p>
          <a:p>
            <a:r>
              <a:rPr lang="en-US" b="1" u="sng" dirty="0" smtClean="0"/>
              <a:t>Hispanics</a:t>
            </a:r>
            <a:r>
              <a:rPr lang="en-US" dirty="0" smtClean="0"/>
              <a:t> are about </a:t>
            </a:r>
            <a:r>
              <a:rPr lang="en-US" b="1" u="sng" dirty="0" smtClean="0"/>
              <a:t>one and a half times more likely</a:t>
            </a:r>
            <a:r>
              <a:rPr lang="en-US" dirty="0" smtClean="0"/>
              <a:t> to develop </a:t>
            </a:r>
            <a:r>
              <a:rPr lang="en-US" dirty="0" err="1" smtClean="0"/>
              <a:t>ESRD</a:t>
            </a:r>
            <a:r>
              <a:rPr lang="en-US" dirty="0" smtClean="0"/>
              <a:t> than non-Hispanics.</a:t>
            </a:r>
          </a:p>
          <a:p>
            <a:endParaRPr lang="en-US" dirty="0" smtClean="0"/>
          </a:p>
        </p:txBody>
      </p:sp>
      <p:sp>
        <p:nvSpPr>
          <p:cNvPr id="3" name="Title 2"/>
          <p:cNvSpPr>
            <a:spLocks noGrp="1"/>
          </p:cNvSpPr>
          <p:nvPr>
            <p:ph type="title"/>
          </p:nvPr>
        </p:nvSpPr>
        <p:spPr/>
        <p:txBody>
          <a:bodyPr/>
          <a:lstStyle/>
          <a:p>
            <a:pPr fontAlgn="auto">
              <a:spcAft>
                <a:spcPts val="0"/>
              </a:spcAft>
              <a:defRPr/>
            </a:pPr>
            <a:r>
              <a:rPr lang="en-US" dirty="0" err="1" smtClean="0"/>
              <a:t>ESRD</a:t>
            </a:r>
            <a:r>
              <a:rPr lang="en-US" dirty="0" smtClean="0"/>
              <a:t> Incidence By Race</a:t>
            </a:r>
            <a:endParaRPr lang="en-US" dirty="0"/>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US" sz="3200" b="1" smtClean="0"/>
              <a:t>Estimated </a:t>
            </a:r>
            <a:r>
              <a:rPr lang="en-US" sz="3200" b="1" u="sng" smtClean="0"/>
              <a:t>median household income </a:t>
            </a:r>
            <a:r>
              <a:rPr lang="en-US" sz="3200" b="1" smtClean="0"/>
              <a:t>in 2011:</a:t>
            </a:r>
            <a:endParaRPr lang="en-US" sz="3200" smtClean="0"/>
          </a:p>
          <a:p>
            <a:pPr lvl="2">
              <a:buFont typeface="Wingdings 2" pitchFamily="18" charset="2"/>
              <a:buNone/>
            </a:pPr>
            <a:r>
              <a:rPr lang="en-US" sz="3900" smtClean="0">
                <a:solidFill>
                  <a:srgbClr val="C00000"/>
                </a:solidFill>
              </a:rPr>
              <a:t> $35,437 </a:t>
            </a:r>
            <a:r>
              <a:rPr lang="en-US" sz="3000" smtClean="0"/>
              <a:t>(New York $55,246)</a:t>
            </a:r>
          </a:p>
          <a:p>
            <a:pPr lvl="2">
              <a:buFont typeface="Wingdings 2" pitchFamily="18" charset="2"/>
              <a:buNone/>
            </a:pPr>
            <a:endParaRPr lang="en-US" sz="3000" smtClean="0"/>
          </a:p>
          <a:p>
            <a:r>
              <a:rPr lang="en-US" sz="3200" b="1" smtClean="0"/>
              <a:t>Residents with </a:t>
            </a:r>
            <a:r>
              <a:rPr lang="en-US" sz="3200" b="1" u="sng" smtClean="0"/>
              <a:t>income below the poverty </a:t>
            </a:r>
            <a:r>
              <a:rPr lang="en-US" sz="3200" b="1" smtClean="0"/>
              <a:t>level in 2011:</a:t>
            </a:r>
          </a:p>
          <a:p>
            <a:pPr lvl="2">
              <a:buFont typeface="Wingdings 2" pitchFamily="18" charset="2"/>
              <a:buNone/>
            </a:pPr>
            <a:r>
              <a:rPr lang="en-US" sz="3900" smtClean="0">
                <a:solidFill>
                  <a:srgbClr val="C00000"/>
                </a:solidFill>
              </a:rPr>
              <a:t> 31.0% </a:t>
            </a:r>
            <a:r>
              <a:rPr lang="en-US" sz="3000" smtClean="0"/>
              <a:t>(New York 16%)</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Socioeconomic Status</a:t>
            </a:r>
            <a:endParaRPr lang="en-US" dirty="0"/>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Income for Cypress Hill</a:t>
            </a:r>
            <a:endParaRPr lang="en-US" dirty="0"/>
          </a:p>
        </p:txBody>
      </p:sp>
      <p:pic>
        <p:nvPicPr>
          <p:cNvPr id="4" name="Picture 2" descr="C:\Users\MY\Desktop\income 11208.png"/>
          <p:cNvPicPr>
            <a:picLocks noGrp="1" noChangeAspect="1" noChangeArrowheads="1"/>
          </p:cNvPicPr>
          <p:nvPr>
            <p:ph idx="1"/>
          </p:nvPr>
        </p:nvPicPr>
        <p:blipFill>
          <a:blip r:embed="rId2" cstate="print"/>
          <a:srcRect/>
          <a:stretch>
            <a:fillRect/>
          </a:stretch>
        </p:blipFill>
        <p:spPr>
          <a:xfrm>
            <a:off x="685800" y="1447800"/>
            <a:ext cx="7859713" cy="43434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676400"/>
            <a:ext cx="8229600" cy="4525962"/>
          </a:xfrm>
        </p:spPr>
        <p:txBody>
          <a:bodyPr/>
          <a:lstStyle/>
          <a:p>
            <a:r>
              <a:rPr lang="en-US" sz="2800" dirty="0" smtClean="0"/>
              <a:t>In all sex-race groups, the incidence of </a:t>
            </a:r>
            <a:r>
              <a:rPr lang="en-US" sz="2800" dirty="0" err="1" smtClean="0"/>
              <a:t>ESRD</a:t>
            </a:r>
            <a:r>
              <a:rPr lang="en-US" sz="2800" dirty="0" smtClean="0"/>
              <a:t> was </a:t>
            </a:r>
            <a:r>
              <a:rPr lang="en-US" sz="2800" b="1" u="sng" dirty="0" smtClean="0"/>
              <a:t>greatest in those in the lowest SES </a:t>
            </a:r>
            <a:r>
              <a:rPr lang="en-US" sz="2800" dirty="0" smtClean="0"/>
              <a:t>score quartile.</a:t>
            </a:r>
          </a:p>
          <a:p>
            <a:pPr>
              <a:buNone/>
            </a:pPr>
            <a:endParaRPr lang="en-US" sz="2800" dirty="0" smtClean="0"/>
          </a:p>
          <a:p>
            <a:endParaRPr lang="en-US" sz="2800" dirty="0" smtClean="0"/>
          </a:p>
          <a:p>
            <a:r>
              <a:rPr lang="en-US" sz="2800" dirty="0" smtClean="0"/>
              <a:t>The incidence of </a:t>
            </a:r>
            <a:r>
              <a:rPr lang="en-US" sz="2800" dirty="0" err="1" smtClean="0"/>
              <a:t>ESRD</a:t>
            </a:r>
            <a:r>
              <a:rPr lang="en-US" sz="2800" dirty="0" smtClean="0"/>
              <a:t> decreased progressively with higher SES.</a:t>
            </a:r>
          </a:p>
          <a:p>
            <a:endParaRPr lang="en-US" dirty="0" smtClean="0"/>
          </a:p>
        </p:txBody>
      </p:sp>
      <p:sp>
        <p:nvSpPr>
          <p:cNvPr id="3" name="Title 2"/>
          <p:cNvSpPr>
            <a:spLocks noGrp="1"/>
          </p:cNvSpPr>
          <p:nvPr>
            <p:ph type="title"/>
          </p:nvPr>
        </p:nvSpPr>
        <p:spPr/>
        <p:txBody>
          <a:bodyPr/>
          <a:lstStyle/>
          <a:p>
            <a:pPr fontAlgn="auto">
              <a:spcAft>
                <a:spcPts val="0"/>
              </a:spcAft>
              <a:defRPr/>
            </a:pPr>
            <a:r>
              <a:rPr lang="en-US" dirty="0" smtClean="0"/>
              <a:t>How are SES and </a:t>
            </a:r>
            <a:r>
              <a:rPr lang="en-US" dirty="0" err="1" smtClean="0"/>
              <a:t>ESRD</a:t>
            </a:r>
            <a:r>
              <a:rPr lang="en-US" dirty="0" smtClean="0"/>
              <a:t> Related?</a:t>
            </a:r>
            <a:endParaRPr lang="en-US"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1447800"/>
            <a:ext cx="8229600" cy="4711700"/>
          </a:xfrm>
        </p:spPr>
        <p:txBody>
          <a:bodyPr>
            <a:normAutofit lnSpcReduction="10000"/>
          </a:bodyPr>
          <a:lstStyle/>
          <a:p>
            <a:pPr>
              <a:buFont typeface="Wingdings 3" pitchFamily="18" charset="2"/>
              <a:buNone/>
            </a:pPr>
            <a:r>
              <a:rPr lang="en-US" b="1" dirty="0" smtClean="0"/>
              <a:t>Target group</a:t>
            </a:r>
            <a:r>
              <a:rPr lang="en-US" dirty="0" smtClean="0"/>
              <a:t>: Black and Hispanic middle aged to older adults of low SES in need of dialysis.</a:t>
            </a:r>
          </a:p>
          <a:p>
            <a:pPr>
              <a:buFont typeface="Wingdings 3" pitchFamily="18" charset="2"/>
              <a:buNone/>
            </a:pPr>
            <a:endParaRPr lang="en-US" dirty="0" smtClean="0"/>
          </a:p>
          <a:p>
            <a:pPr>
              <a:lnSpc>
                <a:spcPct val="150000"/>
              </a:lnSpc>
            </a:pPr>
            <a:r>
              <a:rPr lang="en-US" dirty="0" smtClean="0"/>
              <a:t>Website</a:t>
            </a:r>
          </a:p>
          <a:p>
            <a:pPr>
              <a:lnSpc>
                <a:spcPct val="150000"/>
              </a:lnSpc>
            </a:pPr>
            <a:r>
              <a:rPr lang="en-US" dirty="0" smtClean="0"/>
              <a:t>Pamphlets in local medical offices</a:t>
            </a:r>
          </a:p>
          <a:p>
            <a:pPr>
              <a:lnSpc>
                <a:spcPct val="150000"/>
              </a:lnSpc>
            </a:pPr>
            <a:r>
              <a:rPr lang="en-US" dirty="0" smtClean="0"/>
              <a:t>Ads in free medical magazines</a:t>
            </a:r>
          </a:p>
          <a:p>
            <a:pPr>
              <a:lnSpc>
                <a:spcPct val="150000"/>
              </a:lnSpc>
            </a:pPr>
            <a:r>
              <a:rPr lang="en-US" dirty="0" smtClean="0"/>
              <a:t>Ads in the local newspaper</a:t>
            </a:r>
          </a:p>
          <a:p>
            <a:pPr>
              <a:lnSpc>
                <a:spcPct val="150000"/>
              </a:lnSpc>
            </a:pPr>
            <a:r>
              <a:rPr lang="en-US" dirty="0" smtClean="0"/>
              <a:t>Bus and subway ads</a:t>
            </a:r>
          </a:p>
        </p:txBody>
      </p:sp>
      <p:sp>
        <p:nvSpPr>
          <p:cNvPr id="3" name="Title 2"/>
          <p:cNvSpPr>
            <a:spLocks noGrp="1"/>
          </p:cNvSpPr>
          <p:nvPr>
            <p:ph type="title"/>
          </p:nvPr>
        </p:nvSpPr>
        <p:spPr>
          <a:xfrm>
            <a:off x="228600" y="152400"/>
            <a:ext cx="8686800" cy="1143000"/>
          </a:xfrm>
        </p:spPr>
        <p:txBody>
          <a:bodyPr>
            <a:normAutofit fontScale="90000"/>
          </a:bodyPr>
          <a:lstStyle/>
          <a:p>
            <a:pPr fontAlgn="auto">
              <a:spcAft>
                <a:spcPts val="0"/>
              </a:spcAft>
              <a:defRPr/>
            </a:pPr>
            <a:r>
              <a:rPr lang="en-US" dirty="0" smtClean="0"/>
              <a:t>How will we inform our target group?</a:t>
            </a:r>
            <a:endParaRPr lang="en-US" dirty="0"/>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Means of Transportation </a:t>
            </a:r>
            <a:endParaRPr lang="en-US" dirty="0"/>
          </a:p>
        </p:txBody>
      </p:sp>
      <p:pic>
        <p:nvPicPr>
          <p:cNvPr id="10242" name="Picture 2"/>
          <p:cNvPicPr>
            <a:picLocks noChangeAspect="1" noChangeArrowheads="1"/>
          </p:cNvPicPr>
          <p:nvPr/>
        </p:nvPicPr>
        <p:blipFill>
          <a:blip r:embed="rId2" cstate="print">
            <a:lum contrast="10000"/>
          </a:blip>
          <a:srcRect/>
          <a:stretch>
            <a:fillRect/>
          </a:stretch>
        </p:blipFill>
        <p:spPr bwMode="auto">
          <a:xfrm>
            <a:off x="2743200" y="20574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267200" y="1688068"/>
            <a:ext cx="1600200" cy="369332"/>
          </a:xfrm>
          <a:prstGeom prst="rect">
            <a:avLst/>
          </a:prstGeom>
          <a:noFill/>
        </p:spPr>
        <p:txBody>
          <a:bodyPr wrap="square" rtlCol="0">
            <a:spAutoFit/>
          </a:bodyPr>
          <a:lstStyle/>
          <a:p>
            <a:r>
              <a:rPr lang="en-US" dirty="0" smtClean="0"/>
              <a:t>Carpooled</a:t>
            </a:r>
            <a:endParaRPr lang="en-US" dirty="0"/>
          </a:p>
        </p:txBody>
      </p:sp>
      <p:sp>
        <p:nvSpPr>
          <p:cNvPr id="7" name="TextBox 6"/>
          <p:cNvSpPr txBox="1"/>
          <p:nvPr/>
        </p:nvSpPr>
        <p:spPr>
          <a:xfrm>
            <a:off x="5638800" y="2297668"/>
            <a:ext cx="2133600" cy="369332"/>
          </a:xfrm>
          <a:prstGeom prst="rect">
            <a:avLst/>
          </a:prstGeom>
          <a:noFill/>
        </p:spPr>
        <p:txBody>
          <a:bodyPr wrap="square" rtlCol="0">
            <a:spAutoFit/>
          </a:bodyPr>
          <a:lstStyle/>
          <a:p>
            <a:r>
              <a:rPr lang="en-US" dirty="0" smtClean="0"/>
              <a:t>Drove a car alone</a:t>
            </a:r>
            <a:endParaRPr lang="en-US" dirty="0"/>
          </a:p>
        </p:txBody>
      </p:sp>
      <p:sp>
        <p:nvSpPr>
          <p:cNvPr id="8" name="TextBox 7"/>
          <p:cNvSpPr txBox="1"/>
          <p:nvPr/>
        </p:nvSpPr>
        <p:spPr>
          <a:xfrm>
            <a:off x="6096000" y="3352800"/>
            <a:ext cx="1600200" cy="369332"/>
          </a:xfrm>
          <a:prstGeom prst="rect">
            <a:avLst/>
          </a:prstGeom>
          <a:noFill/>
        </p:spPr>
        <p:txBody>
          <a:bodyPr wrap="square" rtlCol="0">
            <a:spAutoFit/>
          </a:bodyPr>
          <a:lstStyle/>
          <a:p>
            <a:r>
              <a:rPr lang="en-US" dirty="0" smtClean="0"/>
              <a:t>Other</a:t>
            </a:r>
            <a:endParaRPr lang="en-US" dirty="0"/>
          </a:p>
        </p:txBody>
      </p:sp>
      <p:sp>
        <p:nvSpPr>
          <p:cNvPr id="9" name="TextBox 8"/>
          <p:cNvSpPr txBox="1"/>
          <p:nvPr/>
        </p:nvSpPr>
        <p:spPr>
          <a:xfrm>
            <a:off x="3124200" y="1828800"/>
            <a:ext cx="762000" cy="369332"/>
          </a:xfrm>
          <a:prstGeom prst="rect">
            <a:avLst/>
          </a:prstGeom>
          <a:noFill/>
        </p:spPr>
        <p:txBody>
          <a:bodyPr wrap="square" rtlCol="0">
            <a:spAutoFit/>
          </a:bodyPr>
          <a:lstStyle/>
          <a:p>
            <a:r>
              <a:rPr lang="en-US" dirty="0" smtClean="0"/>
              <a:t>Bus</a:t>
            </a:r>
            <a:endParaRPr lang="en-US" dirty="0"/>
          </a:p>
        </p:txBody>
      </p:sp>
      <p:sp>
        <p:nvSpPr>
          <p:cNvPr id="10" name="TextBox 9"/>
          <p:cNvSpPr txBox="1"/>
          <p:nvPr/>
        </p:nvSpPr>
        <p:spPr>
          <a:xfrm>
            <a:off x="1066800" y="5117068"/>
            <a:ext cx="2438400" cy="369332"/>
          </a:xfrm>
          <a:prstGeom prst="rect">
            <a:avLst/>
          </a:prstGeom>
          <a:noFill/>
        </p:spPr>
        <p:txBody>
          <a:bodyPr wrap="square" rtlCol="0">
            <a:spAutoFit/>
          </a:bodyPr>
          <a:lstStyle/>
          <a:p>
            <a:r>
              <a:rPr lang="en-US" dirty="0" smtClean="0"/>
              <a:t>Subway or elevated</a:t>
            </a:r>
            <a:endParaRPr lang="en-US" dirty="0"/>
          </a:p>
        </p:txBody>
      </p:sp>
      <p:sp>
        <p:nvSpPr>
          <p:cNvPr id="11" name="TextBox 10"/>
          <p:cNvSpPr txBox="1"/>
          <p:nvPr/>
        </p:nvSpPr>
        <p:spPr>
          <a:xfrm>
            <a:off x="6096000" y="3745468"/>
            <a:ext cx="2286000" cy="369332"/>
          </a:xfrm>
          <a:prstGeom prst="rect">
            <a:avLst/>
          </a:prstGeom>
          <a:noFill/>
        </p:spPr>
        <p:txBody>
          <a:bodyPr wrap="square" rtlCol="0">
            <a:spAutoFit/>
          </a:bodyPr>
          <a:lstStyle/>
          <a:p>
            <a:r>
              <a:rPr lang="en-US" dirty="0" smtClean="0"/>
              <a:t>Worked at home</a:t>
            </a:r>
            <a:endParaRPr lang="en-US" dirty="0"/>
          </a:p>
        </p:txBody>
      </p:sp>
      <p:sp>
        <p:nvSpPr>
          <p:cNvPr id="12" name="TextBox 11"/>
          <p:cNvSpPr txBox="1"/>
          <p:nvPr/>
        </p:nvSpPr>
        <p:spPr>
          <a:xfrm>
            <a:off x="6019800" y="4050268"/>
            <a:ext cx="1600200" cy="369332"/>
          </a:xfrm>
          <a:prstGeom prst="rect">
            <a:avLst/>
          </a:prstGeom>
          <a:noFill/>
        </p:spPr>
        <p:txBody>
          <a:bodyPr wrap="square" rtlCol="0">
            <a:spAutoFit/>
          </a:bodyPr>
          <a:lstStyle/>
          <a:p>
            <a:r>
              <a:rPr lang="en-US" dirty="0" smtClean="0"/>
              <a:t>Walked</a:t>
            </a:r>
            <a:endParaRPr lang="en-US" dirty="0"/>
          </a:p>
        </p:txBody>
      </p:sp>
      <p:sp>
        <p:nvSpPr>
          <p:cNvPr id="13" name="TextBox 12"/>
          <p:cNvSpPr txBox="1"/>
          <p:nvPr/>
        </p:nvSpPr>
        <p:spPr>
          <a:xfrm>
            <a:off x="5943600" y="4355068"/>
            <a:ext cx="1600200" cy="369332"/>
          </a:xfrm>
          <a:prstGeom prst="rect">
            <a:avLst/>
          </a:prstGeom>
          <a:noFill/>
        </p:spPr>
        <p:txBody>
          <a:bodyPr wrap="square" rtlCol="0">
            <a:spAutoFit/>
          </a:bodyPr>
          <a:lstStyle/>
          <a:p>
            <a:r>
              <a:rPr lang="en-US" dirty="0" smtClean="0"/>
              <a:t>Railroad</a:t>
            </a:r>
            <a:endParaRPr lang="en-US" dirty="0"/>
          </a:p>
        </p:txBody>
      </p:sp>
      <p:cxnSp>
        <p:nvCxnSpPr>
          <p:cNvPr id="15" name="Straight Connector 14"/>
          <p:cNvCxnSpPr/>
          <p:nvPr/>
        </p:nvCxnSpPr>
        <p:spPr>
          <a:xfrm flipH="1">
            <a:off x="5943600" y="3581400"/>
            <a:ext cx="228600" cy="15240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Hematologic</a:t>
            </a:r>
          </a:p>
          <a:p>
            <a:pPr>
              <a:buNone/>
            </a:pPr>
            <a:endParaRPr lang="en-US" dirty="0" smtClean="0"/>
          </a:p>
          <a:p>
            <a:r>
              <a:rPr lang="en-US" dirty="0" smtClean="0"/>
              <a:t>Cardiovascular</a:t>
            </a:r>
          </a:p>
          <a:p>
            <a:pPr>
              <a:buNone/>
            </a:pPr>
            <a:endParaRPr lang="en-US" dirty="0" smtClean="0"/>
          </a:p>
          <a:p>
            <a:r>
              <a:rPr lang="en-US" dirty="0" smtClean="0"/>
              <a:t>Sensory</a:t>
            </a:r>
          </a:p>
          <a:p>
            <a:pPr>
              <a:buNone/>
            </a:pPr>
            <a:endParaRPr lang="en-US" dirty="0" smtClean="0"/>
          </a:p>
          <a:p>
            <a:r>
              <a:rPr lang="en-US" dirty="0" smtClean="0"/>
              <a:t>Motor</a:t>
            </a:r>
          </a:p>
          <a:p>
            <a:endParaRPr lang="en-US" dirty="0" smtClean="0"/>
          </a:p>
          <a:p>
            <a:r>
              <a:rPr lang="en-US" dirty="0" smtClean="0"/>
              <a:t>Metabolic</a:t>
            </a:r>
          </a:p>
          <a:p>
            <a:pPr>
              <a:buNone/>
            </a:pPr>
            <a:endParaRPr lang="en-US" dirty="0" smtClean="0"/>
          </a:p>
          <a:p>
            <a:r>
              <a:rPr lang="en-US" dirty="0" smtClean="0"/>
              <a:t>Fluid and Electrolyte</a:t>
            </a:r>
          </a:p>
          <a:p>
            <a:pPr>
              <a:buNone/>
            </a:pPr>
            <a:endParaRPr lang="en-US" dirty="0" smtClean="0"/>
          </a:p>
          <a:p>
            <a:r>
              <a:rPr lang="en-US" dirty="0" smtClean="0"/>
              <a:t>Vascular Access Care</a:t>
            </a:r>
            <a:endParaRPr lang="en-US" dirty="0"/>
          </a:p>
        </p:txBody>
      </p:sp>
      <p:sp>
        <p:nvSpPr>
          <p:cNvPr id="3" name="Title 2"/>
          <p:cNvSpPr>
            <a:spLocks noGrp="1"/>
          </p:cNvSpPr>
          <p:nvPr>
            <p:ph type="title"/>
          </p:nvPr>
        </p:nvSpPr>
        <p:spPr/>
        <p:txBody>
          <a:bodyPr/>
          <a:lstStyle/>
          <a:p>
            <a:r>
              <a:rPr lang="en-US" dirty="0" smtClean="0"/>
              <a:t>Problems </a:t>
            </a:r>
            <a:r>
              <a:rPr lang="en-US" dirty="0" err="1" smtClean="0"/>
              <a:t>ESRD</a:t>
            </a:r>
            <a:r>
              <a:rPr lang="en-US" dirty="0" smtClean="0"/>
              <a:t> Patients Face</a:t>
            </a:r>
            <a:endParaRPr lang="en-US" dirty="0"/>
          </a:p>
        </p:txBody>
      </p:sp>
    </p:spTree>
  </p:cSld>
  <p:clrMapOvr>
    <a:masterClrMapping/>
  </p:clrMapOvr>
  <p:transitio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symptom management</a:t>
            </a:r>
          </a:p>
          <a:p>
            <a:pPr>
              <a:buNone/>
            </a:pPr>
            <a:endParaRPr lang="en-US" dirty="0" smtClean="0"/>
          </a:p>
          <a:p>
            <a:r>
              <a:rPr lang="en-US" dirty="0" smtClean="0"/>
              <a:t>Our aim is to ensure that all patients can live the highest quality of life possible</a:t>
            </a:r>
          </a:p>
          <a:p>
            <a:endParaRPr lang="en-US" dirty="0"/>
          </a:p>
        </p:txBody>
      </p:sp>
      <p:sp>
        <p:nvSpPr>
          <p:cNvPr id="3" name="Title 2"/>
          <p:cNvSpPr>
            <a:spLocks noGrp="1"/>
          </p:cNvSpPr>
          <p:nvPr>
            <p:ph type="title"/>
          </p:nvPr>
        </p:nvSpPr>
        <p:spPr/>
        <p:txBody>
          <a:bodyPr/>
          <a:lstStyle/>
          <a:p>
            <a:r>
              <a:rPr lang="en-US" dirty="0" smtClean="0"/>
              <a:t>Quality Indicators</a:t>
            </a:r>
            <a:endParaRPr lang="en-US" dirty="0"/>
          </a:p>
        </p:txBody>
      </p:sp>
      <p:pic>
        <p:nvPicPr>
          <p:cNvPr id="52226" name="Picture 2" descr="http://media.npr.org/assets/img/2011/08/24/bpcuff_wide-0b28050780d34edd909aabc85e2c3e8a6a18c26d-s6-c30.jpg"/>
          <p:cNvPicPr>
            <a:picLocks noChangeAspect="1" noChangeArrowheads="1"/>
          </p:cNvPicPr>
          <p:nvPr/>
        </p:nvPicPr>
        <p:blipFill>
          <a:blip r:embed="rId2" cstate="print"/>
          <a:srcRect/>
          <a:stretch>
            <a:fillRect/>
          </a:stretch>
        </p:blipFill>
        <p:spPr bwMode="auto">
          <a:xfrm>
            <a:off x="2133600" y="3505200"/>
            <a:ext cx="5030294"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2"/>
          </a:xfrm>
        </p:spPr>
        <p:txBody>
          <a:bodyPr/>
          <a:lstStyle/>
          <a:p>
            <a:pPr>
              <a:buNone/>
            </a:pPr>
            <a:r>
              <a:rPr lang="en-US" dirty="0" smtClean="0"/>
              <a:t>This center offers an extremely safe, and culturally competent environment, as well as a welcoming atmosphere, that fosters the knowledge needed for the most positive improvements in well-being.</a:t>
            </a:r>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Mission Cont’d</a:t>
            </a:r>
            <a:endParaRPr lang="en-US" dirty="0"/>
          </a:p>
        </p:txBody>
      </p:sp>
      <p:pic>
        <p:nvPicPr>
          <p:cNvPr id="2050" name="Picture 2" descr="http://education-portal.com/cimages/multimages/16/nurse-patient.jpg"/>
          <p:cNvPicPr>
            <a:picLocks noChangeAspect="1" noChangeArrowheads="1"/>
          </p:cNvPicPr>
          <p:nvPr/>
        </p:nvPicPr>
        <p:blipFill>
          <a:blip r:embed="rId2" cstate="print"/>
          <a:srcRect/>
          <a:stretch>
            <a:fillRect/>
          </a:stretch>
        </p:blipFill>
        <p:spPr bwMode="auto">
          <a:xfrm>
            <a:off x="2133600" y="3276600"/>
            <a:ext cx="5105400" cy="3386496"/>
          </a:xfrm>
          <a:prstGeom prst="rect">
            <a:avLst/>
          </a:prstGeom>
          <a:noFill/>
          <a:effectLst>
            <a:softEdge rad="317500"/>
          </a:effectLst>
        </p:spPr>
      </p:pic>
    </p:spTree>
  </p:cSld>
  <p:clrMapOvr>
    <a:masterClrMapping/>
  </p:clrMapOvr>
  <p:transition>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a:bodyPr>
          <a:lstStyle/>
          <a:p>
            <a:pPr marL="365760" indent="-256032" fontAlgn="auto">
              <a:lnSpc>
                <a:spcPct val="170000"/>
              </a:lnSpc>
              <a:spcAft>
                <a:spcPts val="0"/>
              </a:spcAft>
              <a:buFont typeface="Wingdings 3"/>
              <a:buChar char=""/>
              <a:defRPr/>
            </a:pPr>
            <a:r>
              <a:rPr lang="en-US" dirty="0" smtClean="0"/>
              <a:t>Secure</a:t>
            </a:r>
          </a:p>
          <a:p>
            <a:pPr marL="365760" indent="-256032" fontAlgn="auto">
              <a:lnSpc>
                <a:spcPct val="170000"/>
              </a:lnSpc>
              <a:spcAft>
                <a:spcPts val="0"/>
              </a:spcAft>
              <a:buFont typeface="Wingdings 3"/>
              <a:buChar char=""/>
              <a:defRPr/>
            </a:pPr>
            <a:r>
              <a:rPr lang="en-US" dirty="0" smtClean="0"/>
              <a:t>Reduces redundancy</a:t>
            </a:r>
          </a:p>
          <a:p>
            <a:pPr marL="365760" indent="-256032" fontAlgn="auto">
              <a:lnSpc>
                <a:spcPct val="170000"/>
              </a:lnSpc>
              <a:spcAft>
                <a:spcPts val="0"/>
              </a:spcAft>
              <a:buFont typeface="Wingdings 3"/>
              <a:buChar char=""/>
              <a:defRPr/>
            </a:pPr>
            <a:r>
              <a:rPr lang="en-US" dirty="0" smtClean="0"/>
              <a:t>Manages waste</a:t>
            </a:r>
          </a:p>
          <a:p>
            <a:pPr marL="365760" indent="-256032" fontAlgn="auto">
              <a:lnSpc>
                <a:spcPct val="170000"/>
              </a:lnSpc>
              <a:spcAft>
                <a:spcPts val="0"/>
              </a:spcAft>
              <a:buFont typeface="Wingdings 3"/>
              <a:buChar char=""/>
              <a:defRPr/>
            </a:pPr>
            <a:r>
              <a:rPr lang="en-US" dirty="0" smtClean="0"/>
              <a:t>Accessibility</a:t>
            </a:r>
          </a:p>
          <a:p>
            <a:pPr marL="365760" indent="-256032" fontAlgn="auto">
              <a:lnSpc>
                <a:spcPct val="170000"/>
              </a:lnSpc>
              <a:spcAft>
                <a:spcPts val="0"/>
              </a:spcAft>
              <a:buFont typeface="Wingdings 3"/>
              <a:buChar char=""/>
              <a:defRPr/>
            </a:pPr>
            <a:r>
              <a:rPr lang="en-US" dirty="0" smtClean="0"/>
              <a:t>Facilitates communication</a:t>
            </a:r>
          </a:p>
          <a:p>
            <a:pPr marL="365760" indent="-256032" fontAlgn="auto">
              <a:lnSpc>
                <a:spcPct val="170000"/>
              </a:lnSpc>
              <a:spcAft>
                <a:spcPts val="0"/>
              </a:spcAft>
              <a:buFont typeface="Wingdings 3"/>
              <a:buChar char=""/>
              <a:defRPr/>
            </a:pPr>
            <a:r>
              <a:rPr lang="en-US" dirty="0" smtClean="0"/>
              <a:t>Improved documentation</a:t>
            </a:r>
            <a:endParaRPr lang="en-US" dirty="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Computerized Clinic: Advantages</a:t>
            </a:r>
            <a:endParaRPr lang="en-US" dirty="0"/>
          </a:p>
        </p:txBody>
      </p:sp>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533400" y="1384300"/>
            <a:ext cx="8229600" cy="4864100"/>
          </a:xfrm>
        </p:spPr>
        <p:txBody>
          <a:bodyPr>
            <a:normAutofit fontScale="92500" lnSpcReduction="10000"/>
          </a:bodyPr>
          <a:lstStyle/>
          <a:p>
            <a:r>
              <a:rPr lang="en-US" dirty="0" smtClean="0"/>
              <a:t>Comprehensive system</a:t>
            </a:r>
          </a:p>
          <a:p>
            <a:pPr>
              <a:buNone/>
            </a:pPr>
            <a:endParaRPr lang="en-US" dirty="0" smtClean="0"/>
          </a:p>
          <a:p>
            <a:r>
              <a:rPr lang="en-US" dirty="0" smtClean="0"/>
              <a:t>Connection from dialysis machine to clinical data system</a:t>
            </a:r>
          </a:p>
          <a:p>
            <a:pPr>
              <a:buNone/>
            </a:pPr>
            <a:endParaRPr lang="en-US" dirty="0" smtClean="0"/>
          </a:p>
          <a:p>
            <a:r>
              <a:rPr lang="en-US" dirty="0" smtClean="0"/>
              <a:t>Inventory and purchasing</a:t>
            </a:r>
          </a:p>
          <a:p>
            <a:pPr>
              <a:buNone/>
            </a:pPr>
            <a:endParaRPr lang="en-US" dirty="0" smtClean="0"/>
          </a:p>
          <a:p>
            <a:r>
              <a:rPr lang="en-US" dirty="0" smtClean="0"/>
              <a:t>Storing important contact info</a:t>
            </a:r>
          </a:p>
          <a:p>
            <a:pPr>
              <a:buNone/>
            </a:pPr>
            <a:endParaRPr lang="en-US" dirty="0" smtClean="0"/>
          </a:p>
          <a:p>
            <a:r>
              <a:rPr lang="en-US" dirty="0" smtClean="0"/>
              <a:t>Automatic lab order transmission</a:t>
            </a:r>
          </a:p>
          <a:p>
            <a:pPr>
              <a:buNone/>
            </a:pPr>
            <a:endParaRPr lang="en-US" dirty="0" smtClean="0"/>
          </a:p>
          <a:p>
            <a:r>
              <a:rPr lang="en-US" dirty="0" smtClean="0"/>
              <a:t>Internet access for patients</a:t>
            </a:r>
          </a:p>
          <a:p>
            <a:endParaRPr lang="en-US" dirty="0" smtClean="0"/>
          </a:p>
          <a:p>
            <a:endParaRPr lang="en-US" dirty="0" smtClean="0"/>
          </a:p>
        </p:txBody>
      </p:sp>
      <p:sp>
        <p:nvSpPr>
          <p:cNvPr id="3" name="Title 2"/>
          <p:cNvSpPr>
            <a:spLocks noGrp="1"/>
          </p:cNvSpPr>
          <p:nvPr>
            <p:ph type="title"/>
          </p:nvPr>
        </p:nvSpPr>
        <p:spPr>
          <a:xfrm>
            <a:off x="457200" y="274638"/>
            <a:ext cx="8686800" cy="1143000"/>
          </a:xfrm>
        </p:spPr>
        <p:txBody>
          <a:bodyPr>
            <a:normAutofit fontScale="90000"/>
          </a:bodyPr>
          <a:lstStyle/>
          <a:p>
            <a:pPr fontAlgn="auto">
              <a:spcAft>
                <a:spcPts val="0"/>
              </a:spcAft>
              <a:defRPr/>
            </a:pPr>
            <a:r>
              <a:rPr lang="en-US" dirty="0" smtClean="0"/>
              <a:t>Computerizing Cypress Hill Dialysis</a:t>
            </a:r>
            <a:endParaRPr lang="en-US" dirty="0"/>
          </a:p>
        </p:txBody>
      </p:sp>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dirty="0" smtClean="0"/>
              <a:t>Cost</a:t>
            </a:r>
          </a:p>
          <a:p>
            <a:r>
              <a:rPr lang="en-US" dirty="0" smtClean="0"/>
              <a:t>Computer skills of nurses</a:t>
            </a:r>
          </a:p>
          <a:p>
            <a:r>
              <a:rPr lang="en-US" dirty="0" smtClean="0"/>
              <a:t>Software/system collaboration</a:t>
            </a:r>
          </a:p>
          <a:p>
            <a:r>
              <a:rPr lang="en-US" dirty="0" smtClean="0"/>
              <a:t>Maintenance, replacement</a:t>
            </a:r>
          </a:p>
          <a:p>
            <a:endParaRPr lang="en-US" dirty="0" smtClean="0"/>
          </a:p>
        </p:txBody>
      </p:sp>
      <p:sp>
        <p:nvSpPr>
          <p:cNvPr id="3" name="Title 2"/>
          <p:cNvSpPr>
            <a:spLocks noGrp="1"/>
          </p:cNvSpPr>
          <p:nvPr>
            <p:ph type="title"/>
          </p:nvPr>
        </p:nvSpPr>
        <p:spPr>
          <a:xfrm>
            <a:off x="457200" y="274638"/>
            <a:ext cx="8229600" cy="1020762"/>
          </a:xfrm>
        </p:spPr>
        <p:txBody>
          <a:bodyPr>
            <a:normAutofit fontScale="90000"/>
          </a:bodyPr>
          <a:lstStyle/>
          <a:p>
            <a:pPr fontAlgn="auto">
              <a:spcAft>
                <a:spcPts val="0"/>
              </a:spcAft>
              <a:defRPr/>
            </a:pPr>
            <a:r>
              <a:rPr lang="en-US" dirty="0" smtClean="0"/>
              <a:t>Considerations when computerizing the clinic</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3505200"/>
            <a:ext cx="4804625"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5122" name="Picture 2" descr="http://www.smallgovtimes.com/wp-content/uploads/2012/09/Make-Money-online.jpg"/>
          <p:cNvPicPr>
            <a:picLocks noChangeAspect="1" noChangeArrowheads="1"/>
          </p:cNvPicPr>
          <p:nvPr/>
        </p:nvPicPr>
        <p:blipFill>
          <a:blip r:embed="rId3" cstate="print"/>
          <a:srcRect/>
          <a:stretch>
            <a:fillRect/>
          </a:stretch>
        </p:blipFill>
        <p:spPr bwMode="auto">
          <a:xfrm>
            <a:off x="5334000" y="609600"/>
            <a:ext cx="3768102" cy="2514600"/>
          </a:xfrm>
          <a:prstGeom prst="rect">
            <a:avLst/>
          </a:prstGeom>
          <a:noFill/>
          <a:effectLst>
            <a:softEdge rad="635000"/>
          </a:effectLst>
        </p:spPr>
      </p:pic>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533400" y="457200"/>
            <a:ext cx="8229600" cy="5684838"/>
          </a:xfrm>
        </p:spPr>
        <p:txBody>
          <a:bodyPr>
            <a:normAutofit fontScale="85000" lnSpcReduction="10000"/>
          </a:bodyPr>
          <a:lstStyle/>
          <a:p>
            <a:pPr>
              <a:lnSpc>
                <a:spcPct val="200000"/>
              </a:lnSpc>
              <a:buNone/>
            </a:pPr>
            <a:r>
              <a:rPr lang="en-US" sz="1400" dirty="0" smtClean="0"/>
              <a:t>Centers for disease control and Prevention, 2014 National Chronic Kidney Disease Fact Sheet (2014). </a:t>
            </a:r>
            <a:r>
              <a:rPr lang="en-US" sz="1400" u="sng" dirty="0" smtClean="0"/>
              <a:t>http://www.cdc.gov/diabetes/pubs/factsheets/kidney.htm</a:t>
            </a:r>
            <a:r>
              <a:rPr lang="en-US" sz="1400" dirty="0" smtClean="0"/>
              <a:t> </a:t>
            </a:r>
          </a:p>
          <a:p>
            <a:pPr>
              <a:lnSpc>
                <a:spcPct val="200000"/>
              </a:lnSpc>
              <a:buNone/>
            </a:pPr>
            <a:r>
              <a:rPr lang="en-US" sz="1400" dirty="0" err="1" smtClean="0"/>
              <a:t>Dadi</a:t>
            </a:r>
            <a:r>
              <a:rPr lang="en-US" sz="1400" dirty="0" smtClean="0"/>
              <a:t>, D. (2014). Changes in dialysis in the past 30 years -- The Experience of a Nephrology Nurse and Patient. </a:t>
            </a:r>
            <a:r>
              <a:rPr lang="en-US" sz="1400" i="1" dirty="0" smtClean="0"/>
              <a:t>Nephrology Nursing Journal</a:t>
            </a:r>
            <a:r>
              <a:rPr lang="en-US" sz="1400" dirty="0" smtClean="0"/>
              <a:t>, </a:t>
            </a:r>
            <a:r>
              <a:rPr lang="en-US" sz="1400" i="1" dirty="0" smtClean="0"/>
              <a:t>41</a:t>
            </a:r>
            <a:r>
              <a:rPr lang="en-US" sz="1400" dirty="0" smtClean="0"/>
              <a:t>(2), 209-216. </a:t>
            </a:r>
          </a:p>
          <a:p>
            <a:pPr>
              <a:lnSpc>
                <a:spcPct val="200000"/>
              </a:lnSpc>
              <a:buNone/>
            </a:pPr>
            <a:r>
              <a:rPr lang="de-DE" sz="1400" dirty="0" smtClean="0"/>
              <a:t>Kammerer, J., Garry, G., Hartigan, M., Carter, B., Erlich, L. (2007). </a:t>
            </a:r>
            <a:r>
              <a:rPr lang="en-US" sz="1400" dirty="0" smtClean="0"/>
              <a:t>Adherence in Patients on Dialysis: Strategies for Success. </a:t>
            </a:r>
            <a:r>
              <a:rPr lang="en-US" sz="1400" i="1" dirty="0" smtClean="0"/>
              <a:t>Nephrology Nursing Journal, 34 (5),</a:t>
            </a:r>
            <a:r>
              <a:rPr lang="en-US" sz="1400" dirty="0" smtClean="0"/>
              <a:t> 479-486.</a:t>
            </a:r>
          </a:p>
          <a:p>
            <a:pPr>
              <a:lnSpc>
                <a:spcPct val="200000"/>
              </a:lnSpc>
              <a:buNone/>
            </a:pPr>
            <a:r>
              <a:rPr lang="en-US" sz="1400" dirty="0" smtClean="0"/>
              <a:t>Marquis, B. L., Huston, </a:t>
            </a:r>
            <a:r>
              <a:rPr lang="en-US" sz="1400" dirty="0" err="1" smtClean="0"/>
              <a:t>C.J.</a:t>
            </a:r>
            <a:r>
              <a:rPr lang="en-US" sz="1400" dirty="0" smtClean="0"/>
              <a:t> (2012). How organizations work. </a:t>
            </a:r>
            <a:r>
              <a:rPr lang="en-US" sz="1400" i="1" dirty="0" smtClean="0"/>
              <a:t>Leadership and Management Tools for the New Nurse: A Case Study Approach. </a:t>
            </a:r>
            <a:r>
              <a:rPr lang="en-US" sz="1400" dirty="0" smtClean="0"/>
              <a:t>p. 165</a:t>
            </a:r>
            <a:r>
              <a:rPr lang="en-US" sz="1400" i="1" dirty="0" smtClean="0"/>
              <a:t> </a:t>
            </a:r>
            <a:endParaRPr lang="en-US" sz="1400" dirty="0" smtClean="0"/>
          </a:p>
          <a:p>
            <a:pPr>
              <a:lnSpc>
                <a:spcPct val="200000"/>
              </a:lnSpc>
              <a:buNone/>
            </a:pPr>
            <a:r>
              <a:rPr lang="en-US" sz="1400" dirty="0" smtClean="0"/>
              <a:t>Marquis, B. L., Huston, </a:t>
            </a:r>
            <a:r>
              <a:rPr lang="en-US" sz="1400" dirty="0" err="1" smtClean="0"/>
              <a:t>C.J.</a:t>
            </a:r>
            <a:r>
              <a:rPr lang="en-US" sz="1400" dirty="0" smtClean="0"/>
              <a:t> (2012). Making the most of interviews. </a:t>
            </a:r>
            <a:r>
              <a:rPr lang="en-US" sz="1400" i="1" dirty="0" smtClean="0"/>
              <a:t>Leadership and Management Tools for the New Nurse: A Case Study Approach. </a:t>
            </a:r>
            <a:r>
              <a:rPr lang="en-US" sz="1400" dirty="0" smtClean="0"/>
              <a:t>p. 240-243</a:t>
            </a:r>
          </a:p>
          <a:p>
            <a:pPr>
              <a:lnSpc>
                <a:spcPct val="200000"/>
              </a:lnSpc>
              <a:buNone/>
            </a:pPr>
            <a:r>
              <a:rPr lang="en-US" sz="1400" dirty="0" err="1" smtClean="0"/>
              <a:t>NIDDK</a:t>
            </a:r>
            <a:r>
              <a:rPr lang="en-US" sz="1400" dirty="0" smtClean="0"/>
              <a:t> National Kidney and Urologic Diseases Information Clearinghouse (</a:t>
            </a:r>
            <a:r>
              <a:rPr lang="en-US" sz="1400" dirty="0" err="1" smtClean="0"/>
              <a:t>NKUDIC</a:t>
            </a:r>
            <a:r>
              <a:rPr lang="en-US" sz="1400" dirty="0" smtClean="0"/>
              <a:t>) (2012). http://kidney.niddk.nih.gov/kudiseases/pubs/kustats/#1</a:t>
            </a:r>
          </a:p>
          <a:p>
            <a:pPr>
              <a:lnSpc>
                <a:spcPct val="200000"/>
              </a:lnSpc>
              <a:buNone/>
            </a:pPr>
            <a:r>
              <a:rPr lang="en-US" sz="1400" dirty="0" smtClean="0"/>
              <a:t>Peters, A. (2014). Safety issues in home dialysis. </a:t>
            </a:r>
            <a:r>
              <a:rPr lang="en-US" sz="1400" i="1" dirty="0" smtClean="0"/>
              <a:t>Nephrology Nursing Journal</a:t>
            </a:r>
            <a:r>
              <a:rPr lang="en-US" sz="1400" dirty="0" smtClean="0"/>
              <a:t>, </a:t>
            </a:r>
            <a:r>
              <a:rPr lang="en-US" sz="1400" i="1" dirty="0" smtClean="0"/>
              <a:t>41</a:t>
            </a:r>
            <a:r>
              <a:rPr lang="en-US" sz="1400" dirty="0" smtClean="0"/>
              <a:t>(1), 89-92. </a:t>
            </a:r>
          </a:p>
          <a:p>
            <a:pPr>
              <a:lnSpc>
                <a:spcPct val="200000"/>
              </a:lnSpc>
              <a:buNone/>
            </a:pPr>
            <a:r>
              <a:rPr lang="en-US" sz="1400" dirty="0" err="1" smtClean="0"/>
              <a:t>Yun</a:t>
            </a:r>
            <a:r>
              <a:rPr lang="en-US" sz="1400" dirty="0" smtClean="0"/>
              <a:t>, S., &amp; Lee, Y. (2012). Factors Influencing Uncertainty in Dialysis Patient by Duration of Dialysis. </a:t>
            </a:r>
            <a:r>
              <a:rPr lang="en-US" sz="1400" i="1" dirty="0" smtClean="0"/>
              <a:t>Korean Journal Of Adult Nursing</a:t>
            </a:r>
            <a:r>
              <a:rPr lang="en-US" sz="1400" dirty="0" smtClean="0"/>
              <a:t>, </a:t>
            </a:r>
            <a:r>
              <a:rPr lang="en-US" sz="1400" i="1" dirty="0" smtClean="0"/>
              <a:t>24</a:t>
            </a:r>
            <a:r>
              <a:rPr lang="en-US" sz="1400" dirty="0" smtClean="0"/>
              <a:t>(6), 597-606. doi:10.7475/kjan.</a:t>
            </a:r>
            <a:r>
              <a:rPr lang="en-US" sz="1400" u="sng" dirty="0" smtClean="0"/>
              <a:t>2012.24.6.597</a:t>
            </a:r>
            <a:r>
              <a:rPr lang="en-US" sz="1400" dirty="0" smtClean="0"/>
              <a:t> </a:t>
            </a:r>
          </a:p>
          <a:p>
            <a:pPr>
              <a:lnSpc>
                <a:spcPct val="200000"/>
              </a:lnSpc>
              <a:buNone/>
            </a:pPr>
            <a:endParaRPr lang="en-US" sz="1400" dirty="0" smtClean="0"/>
          </a:p>
          <a:p>
            <a:pPr>
              <a:lnSpc>
                <a:spcPct val="200000"/>
              </a:lnSpc>
              <a:buNone/>
            </a:pPr>
            <a:endParaRPr lang="en-US" sz="1400" dirty="0" smtClean="0"/>
          </a:p>
        </p:txBody>
      </p:sp>
      <p:sp>
        <p:nvSpPr>
          <p:cNvPr id="3" name="Title 2"/>
          <p:cNvSpPr>
            <a:spLocks noGrp="1"/>
          </p:cNvSpPr>
          <p:nvPr>
            <p:ph type="title"/>
          </p:nvPr>
        </p:nvSpPr>
        <p:spPr>
          <a:xfrm>
            <a:off x="381000" y="0"/>
            <a:ext cx="8229600" cy="762000"/>
          </a:xfrm>
        </p:spPr>
        <p:txBody>
          <a:bodyPr>
            <a:normAutofit/>
          </a:bodyPr>
          <a:lstStyle/>
          <a:p>
            <a:pPr algn="ctr" fontAlgn="auto">
              <a:spcAft>
                <a:spcPts val="0"/>
              </a:spcAft>
              <a:defRPr/>
            </a:pPr>
            <a:r>
              <a:rPr lang="en-US" sz="2400" dirty="0" smtClean="0"/>
              <a:t>References</a:t>
            </a:r>
            <a:endParaRPr lang="en-US" sz="2400" dirty="0"/>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The goal at our center is to equip our patients with the fundamental tools needed for them to play an active role in their care. Here, at Cypress Hill Dialysis, your well-being is our focus.</a:t>
            </a:r>
            <a:endParaRPr lang="en-US" dirty="0"/>
          </a:p>
        </p:txBody>
      </p:sp>
      <p:sp>
        <p:nvSpPr>
          <p:cNvPr id="3" name="Title 2"/>
          <p:cNvSpPr>
            <a:spLocks noGrp="1"/>
          </p:cNvSpPr>
          <p:nvPr>
            <p:ph type="title"/>
          </p:nvPr>
        </p:nvSpPr>
        <p:spPr/>
        <p:txBody>
          <a:bodyPr/>
          <a:lstStyle/>
          <a:p>
            <a:r>
              <a:rPr lang="en-US" dirty="0" smtClean="0"/>
              <a:t>Mission Cont’d</a:t>
            </a:r>
            <a:endParaRPr lang="en-US" dirty="0"/>
          </a:p>
        </p:txBody>
      </p:sp>
      <p:pic>
        <p:nvPicPr>
          <p:cNvPr id="1026" name="Picture 2" descr="http://www.munozconsultants.es/images/simple_img_1.jpg"/>
          <p:cNvPicPr>
            <a:picLocks noChangeAspect="1" noChangeArrowheads="1"/>
          </p:cNvPicPr>
          <p:nvPr/>
        </p:nvPicPr>
        <p:blipFill>
          <a:blip r:embed="rId2" cstate="print">
            <a:lum bright="-10000"/>
          </a:blip>
          <a:srcRect/>
          <a:stretch>
            <a:fillRect/>
          </a:stretch>
        </p:blipFill>
        <p:spPr bwMode="auto">
          <a:xfrm>
            <a:off x="762000" y="3682488"/>
            <a:ext cx="7620000" cy="2565605"/>
          </a:xfrm>
          <a:prstGeom prst="rect">
            <a:avLst/>
          </a:prstGeom>
          <a:noFill/>
          <a:effectLst>
            <a:softEdge rad="635000"/>
          </a:effectLst>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371600"/>
            <a:ext cx="8229600" cy="4525962"/>
          </a:xfrm>
        </p:spPr>
        <p:txBody>
          <a:bodyPr/>
          <a:lstStyle/>
          <a:p>
            <a:pPr>
              <a:buFont typeface="Wingdings 3" pitchFamily="18" charset="2"/>
              <a:buNone/>
            </a:pPr>
            <a:r>
              <a:rPr lang="en-US" dirty="0" smtClean="0"/>
              <a:t>Cypress Hill Dialysis Center is committed to being a </a:t>
            </a:r>
            <a:r>
              <a:rPr lang="en-US" b="1" dirty="0" smtClean="0"/>
              <a:t>leader</a:t>
            </a:r>
            <a:r>
              <a:rPr lang="en-US" dirty="0" smtClean="0"/>
              <a:t> in advanced nephrology nursing practice.</a:t>
            </a:r>
          </a:p>
        </p:txBody>
      </p:sp>
      <p:sp>
        <p:nvSpPr>
          <p:cNvPr id="2" name="Title 1"/>
          <p:cNvSpPr>
            <a:spLocks noGrp="1"/>
          </p:cNvSpPr>
          <p:nvPr>
            <p:ph type="title"/>
          </p:nvPr>
        </p:nvSpPr>
        <p:spPr/>
        <p:txBody>
          <a:bodyPr/>
          <a:lstStyle/>
          <a:p>
            <a:pPr fontAlgn="auto">
              <a:spcAft>
                <a:spcPts val="0"/>
              </a:spcAft>
              <a:defRPr/>
            </a:pPr>
            <a:r>
              <a:rPr lang="en-US" dirty="0" smtClean="0"/>
              <a:t>Vision</a:t>
            </a:r>
            <a:endParaRPr lang="en-US" dirty="0"/>
          </a:p>
        </p:txBody>
      </p:sp>
      <p:pic>
        <p:nvPicPr>
          <p:cNvPr id="35842" name="Picture 2" descr="http://mdsalaries.com/wp-content/uploads/2011/09/shutterstock_18223573-1.jpg"/>
          <p:cNvPicPr>
            <a:picLocks noChangeAspect="1" noChangeArrowheads="1"/>
          </p:cNvPicPr>
          <p:nvPr/>
        </p:nvPicPr>
        <p:blipFill>
          <a:blip r:embed="rId2" cstate="print"/>
          <a:srcRect/>
          <a:stretch>
            <a:fillRect/>
          </a:stretch>
        </p:blipFill>
        <p:spPr bwMode="auto">
          <a:xfrm>
            <a:off x="2438400" y="2819400"/>
            <a:ext cx="4546600" cy="3409950"/>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normAutofit fontScale="77500" lnSpcReduction="20000"/>
          </a:bodyPr>
          <a:lstStyle/>
          <a:p>
            <a:r>
              <a:rPr lang="en-US" dirty="0" smtClean="0"/>
              <a:t>Improving quality of life</a:t>
            </a:r>
          </a:p>
          <a:p>
            <a:pPr>
              <a:buNone/>
            </a:pPr>
            <a:endParaRPr lang="en-US" dirty="0" smtClean="0"/>
          </a:p>
          <a:p>
            <a:r>
              <a:rPr lang="en-US" dirty="0" smtClean="0"/>
              <a:t>Educate and support patients to have an active role</a:t>
            </a:r>
          </a:p>
          <a:p>
            <a:pPr>
              <a:buNone/>
            </a:pPr>
            <a:endParaRPr lang="en-US" dirty="0" smtClean="0"/>
          </a:p>
          <a:p>
            <a:r>
              <a:rPr lang="en-US" dirty="0" smtClean="0"/>
              <a:t>Collaborative approach</a:t>
            </a:r>
          </a:p>
          <a:p>
            <a:pPr>
              <a:buNone/>
            </a:pPr>
            <a:endParaRPr lang="en-US" dirty="0" smtClean="0"/>
          </a:p>
          <a:p>
            <a:r>
              <a:rPr lang="en-US" dirty="0" smtClean="0"/>
              <a:t>Safety and health</a:t>
            </a:r>
          </a:p>
          <a:p>
            <a:pPr>
              <a:buNone/>
            </a:pPr>
            <a:endParaRPr lang="en-US" dirty="0" smtClean="0"/>
          </a:p>
          <a:p>
            <a:r>
              <a:rPr lang="en-US" dirty="0" smtClean="0"/>
              <a:t>Compassion, concern, understanding</a:t>
            </a:r>
          </a:p>
          <a:p>
            <a:endParaRPr lang="en-US" dirty="0" smtClean="0"/>
          </a:p>
          <a:p>
            <a:r>
              <a:rPr lang="en-US" dirty="0" smtClean="0"/>
              <a:t>Dignity, respect</a:t>
            </a:r>
          </a:p>
          <a:p>
            <a:pPr>
              <a:buNone/>
            </a:pPr>
            <a:endParaRPr lang="en-US" dirty="0" smtClean="0"/>
          </a:p>
          <a:p>
            <a:r>
              <a:rPr lang="en-US" dirty="0" smtClean="0"/>
              <a:t>Cultural diversity</a:t>
            </a:r>
          </a:p>
          <a:p>
            <a:endParaRPr lang="en-US" dirty="0" smtClean="0"/>
          </a:p>
          <a:p>
            <a:r>
              <a:rPr lang="en-US" dirty="0" smtClean="0"/>
              <a:t>Effective communication</a:t>
            </a:r>
          </a:p>
          <a:p>
            <a:endParaRPr lang="en-US" dirty="0" smtClean="0"/>
          </a:p>
          <a:p>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Philosophy</a:t>
            </a:r>
            <a:endParaRPr lang="en-US" dirty="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953000"/>
          </a:xfrm>
        </p:spPr>
        <p:txBody>
          <a:bodyPr>
            <a:normAutofit/>
          </a:bodyPr>
          <a:lstStyle/>
          <a:p>
            <a:pPr marL="365760" indent="-256032" fontAlgn="auto">
              <a:spcAft>
                <a:spcPts val="0"/>
              </a:spcAft>
              <a:buFont typeface="Wingdings 3"/>
              <a:buChar char=""/>
              <a:defRPr/>
            </a:pPr>
            <a:r>
              <a:rPr lang="en-US" sz="2900" dirty="0"/>
              <a:t>Optimize patient care and </a:t>
            </a:r>
            <a:r>
              <a:rPr lang="en-US" sz="2900" dirty="0" smtClean="0"/>
              <a:t>outcome</a:t>
            </a:r>
          </a:p>
          <a:p>
            <a:pPr marL="365760" indent="-256032" fontAlgn="auto">
              <a:spcAft>
                <a:spcPts val="0"/>
              </a:spcAft>
              <a:buFont typeface="Wingdings 3"/>
              <a:buNone/>
              <a:defRPr/>
            </a:pPr>
            <a:endParaRPr lang="en-US" sz="2900" dirty="0"/>
          </a:p>
          <a:p>
            <a:pPr marL="365760" indent="-256032" fontAlgn="auto">
              <a:spcAft>
                <a:spcPts val="0"/>
              </a:spcAft>
              <a:buFont typeface="Wingdings 3"/>
              <a:buChar char=""/>
              <a:defRPr/>
            </a:pPr>
            <a:r>
              <a:rPr lang="en-US" sz="2900" dirty="0"/>
              <a:t>Provide safe dialysis and </a:t>
            </a:r>
            <a:r>
              <a:rPr lang="en-US" sz="2900" dirty="0" smtClean="0"/>
              <a:t>minimize treatment </a:t>
            </a:r>
            <a:r>
              <a:rPr lang="en-US" sz="2900" dirty="0"/>
              <a:t>related complications for all </a:t>
            </a:r>
            <a:r>
              <a:rPr lang="en-US" sz="2900" dirty="0" smtClean="0"/>
              <a:t>individuals</a:t>
            </a:r>
          </a:p>
          <a:p>
            <a:pPr marL="365760" indent="-256032" fontAlgn="auto">
              <a:spcAft>
                <a:spcPts val="0"/>
              </a:spcAft>
              <a:buFont typeface="Wingdings 3"/>
              <a:buNone/>
              <a:defRPr/>
            </a:pPr>
            <a:endParaRPr lang="en-US" sz="2900" dirty="0"/>
          </a:p>
          <a:p>
            <a:pPr marL="365760" indent="-256032" fontAlgn="auto">
              <a:spcAft>
                <a:spcPts val="0"/>
              </a:spcAft>
              <a:buFont typeface="Wingdings 3"/>
              <a:buChar char=""/>
              <a:defRPr/>
            </a:pPr>
            <a:r>
              <a:rPr lang="en-US" sz="2900" dirty="0"/>
              <a:t>Improve access to </a:t>
            </a:r>
            <a:r>
              <a:rPr lang="en-US" sz="2900" dirty="0" smtClean="0"/>
              <a:t>information</a:t>
            </a:r>
          </a:p>
          <a:p>
            <a:pPr marL="365760" indent="-256032" fontAlgn="auto">
              <a:spcAft>
                <a:spcPts val="0"/>
              </a:spcAft>
              <a:buFont typeface="Wingdings 3"/>
              <a:buNone/>
              <a:defRPr/>
            </a:pPr>
            <a:endParaRPr lang="en-US" sz="2900" dirty="0"/>
          </a:p>
          <a:p>
            <a:pPr marL="365760" indent="-256032" fontAlgn="auto">
              <a:spcAft>
                <a:spcPts val="0"/>
              </a:spcAft>
              <a:buFont typeface="Wingdings 3"/>
              <a:buChar char=""/>
              <a:defRPr/>
            </a:pPr>
            <a:r>
              <a:rPr lang="en-US" sz="2900" dirty="0"/>
              <a:t>Improve independence and quality of life through utilization of </a:t>
            </a:r>
            <a:r>
              <a:rPr lang="en-US" sz="2900" dirty="0" smtClean="0"/>
              <a:t>self-care</a:t>
            </a:r>
            <a:endParaRPr lang="en-US" sz="2900" dirty="0"/>
          </a:p>
          <a:p>
            <a:pPr marL="365760" indent="-256032" fontAlgn="auto">
              <a:spcAft>
                <a:spcPts val="0"/>
              </a:spcAft>
              <a:buFont typeface="Wingdings 3"/>
              <a:buNone/>
              <a:defRPr/>
            </a:pPr>
            <a:endParaRPr lang="en-US" dirty="0"/>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a:xfrm>
            <a:off x="381000" y="228600"/>
            <a:ext cx="8229600" cy="914400"/>
          </a:xfrm>
        </p:spPr>
        <p:txBody>
          <a:bodyPr/>
          <a:lstStyle/>
          <a:p>
            <a:pPr fontAlgn="auto">
              <a:spcAft>
                <a:spcPts val="0"/>
              </a:spcAft>
              <a:defRPr/>
            </a:pPr>
            <a:r>
              <a:rPr lang="en-US" dirty="0" smtClean="0"/>
              <a:t>Objectives</a:t>
            </a:r>
            <a:endParaRPr lang="en-US" dirty="0"/>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a:lnSpc>
                <a:spcPct val="150000"/>
              </a:lnSpc>
              <a:buFont typeface="Wingdings 3" pitchFamily="18" charset="2"/>
              <a:buNone/>
            </a:pPr>
            <a:r>
              <a:rPr lang="en-US" dirty="0" smtClean="0"/>
              <a:t>At staff meetings, we will:</a:t>
            </a:r>
          </a:p>
          <a:p>
            <a:pPr>
              <a:lnSpc>
                <a:spcPct val="150000"/>
              </a:lnSpc>
            </a:pPr>
            <a:r>
              <a:rPr lang="en-US" dirty="0" smtClean="0"/>
              <a:t>Communicate</a:t>
            </a:r>
          </a:p>
          <a:p>
            <a:pPr>
              <a:lnSpc>
                <a:spcPct val="150000"/>
              </a:lnSpc>
            </a:pPr>
            <a:r>
              <a:rPr lang="en-US" dirty="0" smtClean="0"/>
              <a:t>Plan</a:t>
            </a:r>
          </a:p>
          <a:p>
            <a:pPr>
              <a:lnSpc>
                <a:spcPct val="150000"/>
              </a:lnSpc>
            </a:pPr>
            <a:r>
              <a:rPr lang="en-US" dirty="0" smtClean="0"/>
              <a:t>Connect</a:t>
            </a:r>
          </a:p>
        </p:txBody>
      </p:sp>
      <p:sp>
        <p:nvSpPr>
          <p:cNvPr id="2" name="Title 1"/>
          <p:cNvSpPr>
            <a:spLocks noGrp="1"/>
          </p:cNvSpPr>
          <p:nvPr>
            <p:ph type="title"/>
          </p:nvPr>
        </p:nvSpPr>
        <p:spPr/>
        <p:txBody>
          <a:bodyPr/>
          <a:lstStyle/>
          <a:p>
            <a:pPr fontAlgn="auto">
              <a:spcAft>
                <a:spcPts val="0"/>
              </a:spcAft>
              <a:defRPr/>
            </a:pPr>
            <a:r>
              <a:rPr lang="en-US" dirty="0" smtClean="0"/>
              <a:t>Structure of Staff Meetings</a:t>
            </a:r>
            <a:endParaRPr lang="en-US" dirty="0"/>
          </a:p>
        </p:txBody>
      </p:sp>
      <p:pic>
        <p:nvPicPr>
          <p:cNvPr id="4" name="Picture 2" descr="http://cdn.dorktech.netdna-cdn.com/wp-content/uploads/20080415-videooverenterprise-sagee-my_other_video_conferencing_system_is_a_telepresence1.jpg"/>
          <p:cNvPicPr>
            <a:picLocks noChangeAspect="1" noChangeArrowheads="1"/>
          </p:cNvPicPr>
          <p:nvPr/>
        </p:nvPicPr>
        <p:blipFill>
          <a:blip r:embed="rId2" cstate="print"/>
          <a:srcRect/>
          <a:stretch>
            <a:fillRect/>
          </a:stretch>
        </p:blipFill>
        <p:spPr bwMode="auto">
          <a:xfrm>
            <a:off x="4114800" y="1905000"/>
            <a:ext cx="4267200" cy="41835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lnSpc>
                <a:spcPct val="150000"/>
              </a:lnSpc>
              <a:buFont typeface="Wingdings 3" pitchFamily="18" charset="2"/>
              <a:buNone/>
            </a:pPr>
            <a:r>
              <a:rPr lang="en-US" dirty="0" smtClean="0"/>
              <a:t>The 3 D’s</a:t>
            </a:r>
          </a:p>
          <a:p>
            <a:pPr>
              <a:lnSpc>
                <a:spcPct val="150000"/>
              </a:lnSpc>
            </a:pPr>
            <a:r>
              <a:rPr lang="en-US" dirty="0" smtClean="0"/>
              <a:t>Decision</a:t>
            </a:r>
          </a:p>
          <a:p>
            <a:pPr>
              <a:lnSpc>
                <a:spcPct val="150000"/>
              </a:lnSpc>
            </a:pPr>
            <a:r>
              <a:rPr lang="en-US" dirty="0" smtClean="0"/>
              <a:t>Direction</a:t>
            </a:r>
          </a:p>
          <a:p>
            <a:pPr>
              <a:lnSpc>
                <a:spcPct val="150000"/>
              </a:lnSpc>
            </a:pPr>
            <a:r>
              <a:rPr lang="en-US" dirty="0" smtClean="0"/>
              <a:t>Discussion </a:t>
            </a:r>
          </a:p>
          <a:p>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Agenda</a:t>
            </a:r>
            <a:endParaRPr lang="en-US" dirty="0"/>
          </a:p>
        </p:txBody>
      </p:sp>
      <p:pic>
        <p:nvPicPr>
          <p:cNvPr id="14338" name="Picture 2" descr="http://www.npsf.org/wp-content/uploads/2011/10/professionals_docs-meeting.jpg"/>
          <p:cNvPicPr>
            <a:picLocks noChangeAspect="1" noChangeArrowheads="1"/>
          </p:cNvPicPr>
          <p:nvPr/>
        </p:nvPicPr>
        <p:blipFill>
          <a:blip r:embed="rId2" cstate="print"/>
          <a:srcRect/>
          <a:stretch>
            <a:fillRect/>
          </a:stretch>
        </p:blipFill>
        <p:spPr bwMode="auto">
          <a:xfrm>
            <a:off x="3810000" y="1066800"/>
            <a:ext cx="43434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1482</TotalTime>
  <Words>1035</Words>
  <Application>Microsoft Office PowerPoint</Application>
  <PresentationFormat>On-screen Show (4:3)</PresentationFormat>
  <Paragraphs>239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Cypress Hill Dialysis Center</vt:lpstr>
      <vt:lpstr>Mission</vt:lpstr>
      <vt:lpstr>Mission Cont’d</vt:lpstr>
      <vt:lpstr>Mission Cont’d</vt:lpstr>
      <vt:lpstr>Vision</vt:lpstr>
      <vt:lpstr>Philosophy</vt:lpstr>
      <vt:lpstr>Objectives</vt:lpstr>
      <vt:lpstr>Structure of Staff Meetings</vt:lpstr>
      <vt:lpstr>Agenda</vt:lpstr>
      <vt:lpstr>Organizational Structure</vt:lpstr>
      <vt:lpstr>Democratic Style of Management</vt:lpstr>
      <vt:lpstr>Orienting New Staff</vt:lpstr>
      <vt:lpstr>Developing Current Staff</vt:lpstr>
      <vt:lpstr>Employee Evaluation Tool</vt:lpstr>
      <vt:lpstr>Budget and Staffing Pattern Center opens: 7AM to 11PM, Monday to Friday</vt:lpstr>
      <vt:lpstr>Budget and Staffing Pattern Cont’d</vt:lpstr>
      <vt:lpstr>Location of Cypress Hill Dialysis</vt:lpstr>
      <vt:lpstr>Area Without Dialysis Centers</vt:lpstr>
      <vt:lpstr>Cypress Hill, Brooklyn, NY 11208</vt:lpstr>
      <vt:lpstr>Incidence of ESRD in the area</vt:lpstr>
      <vt:lpstr>Demographics of Cypress Hill</vt:lpstr>
      <vt:lpstr>ESRD Incidence By Race</vt:lpstr>
      <vt:lpstr>Socioeconomic Status</vt:lpstr>
      <vt:lpstr>Income for Cypress Hill</vt:lpstr>
      <vt:lpstr>How are SES and ESRD Related?</vt:lpstr>
      <vt:lpstr>How will we inform our target group?</vt:lpstr>
      <vt:lpstr>Means of Transportation </vt:lpstr>
      <vt:lpstr>Problems ESRD Patients Face</vt:lpstr>
      <vt:lpstr>Quality Indicators</vt:lpstr>
      <vt:lpstr>Computerized Clinic: Advantages</vt:lpstr>
      <vt:lpstr>Computerizing Cypress Hill Dialysis</vt:lpstr>
      <vt:lpstr>Considerations when computerizing the clinic</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chinweokwux3</dc:creator>
  <cp:lastModifiedBy>chinweokwux3</cp:lastModifiedBy>
  <cp:revision>26</cp:revision>
  <cp:lastPrinted>2014-06-24T19:14:47Z</cp:lastPrinted>
  <dcterms:created xsi:type="dcterms:W3CDTF">2014-06-23T15:17:48Z</dcterms:created>
  <dcterms:modified xsi:type="dcterms:W3CDTF">2014-06-25T11:07:09Z</dcterms:modified>
</cp:coreProperties>
</file>