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81" r:id="rId3"/>
  </p:sldMasterIdLst>
  <p:notesMasterIdLst>
    <p:notesMasterId r:id="rId7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20" r:id="rId67"/>
    <p:sldId id="321" r:id="rId68"/>
    <p:sldId id="322" r:id="rId69"/>
    <p:sldId id="323" r:id="rId70"/>
    <p:sldId id="324" r:id="rId71"/>
    <p:sldId id="325" r:id="rId72"/>
    <p:sldId id="326" r:id="rId73"/>
    <p:sldId id="327" r:id="rId74"/>
    <p:sldId id="328" r:id="rId75"/>
    <p:sldId id="329" r:id="rId76"/>
  </p:sldIdLst>
  <p:sldSz cx="9144000" cy="5143500" type="screen16x9"/>
  <p:notesSz cx="6858000" cy="9144000"/>
  <p:embeddedFontLst>
    <p:embeddedFont>
      <p:font typeface="Lato" panose="020F0502020204030203" pitchFamily="34" charset="0"/>
      <p:regular r:id="rId78"/>
      <p:bold r:id="rId79"/>
      <p:italic r:id="rId80"/>
      <p:boldItalic r:id="rId81"/>
    </p:embeddedFont>
    <p:embeddedFont>
      <p:font typeface="Lora" pitchFamily="2" charset="77"/>
      <p:regular r:id="rId82"/>
      <p:bold r:id="rId83"/>
      <p:italic r:id="rId84"/>
      <p:boldItalic r:id="rId85"/>
    </p:embeddedFont>
    <p:embeddedFont>
      <p:font typeface="Merriweather" pitchFamily="2" charset="77"/>
      <p:regular r:id="rId86"/>
      <p:bold r:id="rId87"/>
      <p:italic r:id="rId88"/>
      <p:boldItalic r:id="rId89"/>
    </p:embeddedFont>
    <p:embeddedFont>
      <p:font typeface="Roboto" panose="02000000000000000000" pitchFamily="2" charset="0"/>
      <p:regular r:id="rId90"/>
      <p:bold r:id="rId91"/>
      <p:italic r:id="rId92"/>
      <p:boldItalic r:id="rId93"/>
    </p:embeddedFont>
    <p:embeddedFont>
      <p:font typeface="Roboto Slab" pitchFamily="2" charset="0"/>
      <p:regular r:id="rId94"/>
      <p:bold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92"/>
    <p:restoredTop sz="94717"/>
  </p:normalViewPr>
  <p:slideViewPr>
    <p:cSldViewPr snapToGrid="0">
      <p:cViewPr varScale="1">
        <p:scale>
          <a:sx n="132" d="100"/>
          <a:sy n="132" d="100"/>
        </p:scale>
        <p:origin x="184"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font" Target="fonts/font2.fntdata"/><Relationship Id="rId5" Type="http://schemas.openxmlformats.org/officeDocument/2006/relationships/slide" Target="slides/slide2.xml"/><Relationship Id="rId90" Type="http://schemas.openxmlformats.org/officeDocument/2006/relationships/font" Target="fonts/font13.fntdata"/><Relationship Id="rId95" Type="http://schemas.openxmlformats.org/officeDocument/2006/relationships/font" Target="fonts/font18.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10.fntdata"/><Relationship Id="rId61" Type="http://schemas.openxmlformats.org/officeDocument/2006/relationships/slide" Target="slides/slide58.xml"/><Relationship Id="rId82" Type="http://schemas.openxmlformats.org/officeDocument/2006/relationships/font" Target="fonts/font5.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16.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edutopia.org/article/teaching-students-how-ask-productive-questions" TargetMode="External"/><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https://teaching.uchicago.edu/resources/teaching-strategies/asking-effective-questions/" TargetMode="External"/><Relationship Id="rId4" Type="http://schemas.openxmlformats.org/officeDocument/2006/relationships/hyperlink" Target="https://www.edweek.org/teaching-learning/opinion-10-strategies-for-encouraging-students-to-ask-questions/2021/05"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1b22aaf3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1b22aaf3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a318c77106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a318c77106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It may be helpful to ask students what they’re listening for and what they expect to hear. You may also wish to use the optional exercise (on the slides at the end of this presentation) as a focusing activity. Help students consider how they will help themselves stay interested and pay attention. (You can get paper and writing utensils for this activity from the FYP Office!)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94027f94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94027f94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94027f94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94027f94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94027f94c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94027f94c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333bd8ae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333bd8ae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94027f94c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e94027f94c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94027f94c_0_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94027f94c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94027f94c_0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94027f94c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94027f94c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e94027f94c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94027f94c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94027f94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6baa0e53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c6baa0e531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94027f94c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94027f94c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94027f94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e94027f94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94027f94c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94027f94c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94027f94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e94027f94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94027f94c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e94027f94c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94027f94c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e94027f94c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00d4a916d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00d4a916d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just touch on this lightly–you’ll spend a lot more time on this in Part B!</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94027f94c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94027f94c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94027f94c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94027f94c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can mention specific examples like the speakers brought in by Communications and Design, the Literary Arts Festival, the Mother Language Day event, etc. hosted by the English Dept., the </a:t>
            </a:r>
            <a:r>
              <a:rPr lang="en" dirty="0" err="1"/>
              <a:t>Af</a:t>
            </a:r>
            <a:r>
              <a:rPr lang="en" dirty="0"/>
              <a:t> Am studies events for Black History month, etc.</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94027f94c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e94027f94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1b22aaf33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1b22aaf33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94027f94c_0_5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e94027f94c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94027f94c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94027f94c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94027f94c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e94027f94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94027f94c_0_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94027f94c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a0bb1890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a0bb1890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94027f94c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94027f94c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a903f6f0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a903f6f0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Pride Club meets during club hour, Thursdays 12:45-2:15. </a:t>
            </a:r>
            <a:r>
              <a:rPr lang="en">
                <a:solidFill>
                  <a:schemeClr val="dk1"/>
                </a:solidFill>
              </a:rPr>
              <a:t>Students can get up-to-date info on club meetings, pride lounge hours, and more by following the instagram account.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570b5e347f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2570b5e347f_1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c6baa0e531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2c6baa0e531_0_1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94027f94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94027f94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6baa0e531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c6baa0e531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6baa0e531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c6baa0e531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c6baa0e531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c6baa0e531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c6baa0e531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c6baa0e53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e94027f94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e94027f94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70b5e347f_1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70b5e347f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optional activity. Feel free to use it as a way to supplement/direct the note-taking exercise. The next slide also pertains to this activity.</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5756d46f3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5756d46f3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6baa0e531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c6baa0e531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c6baa0e531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2c6baa0e531_0_7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presentation from Session 2 to Session 6.</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c6baa0e531_0_7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c6baa0e531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c6baa0e531_0_7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c6baa0e531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85582464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2a855824649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presentation from Session 2 to Session 6.</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6baa0e531_0_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2c6baa0e531_0_7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6baa0e531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c6baa0e531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c6baa0e531_0_7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c6baa0e531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c6baa0e531_0_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c6baa0e531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c6baa0e531_0_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c6baa0e531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c6baa0e531_0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2c6baa0e531_0_7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c6baa0e531_0_7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c6baa0e531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c6baa0e531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c6baa0e531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c6baa0e531_0_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2c6baa0e531_0_7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c6baa0e531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c6baa0e531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a855824649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a85582464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c6baa0e531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c6baa0e531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c6baa0e531_0_8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c6baa0e531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c6baa0e531_0_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c6baa0e531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c6baa0e531_0_8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2c6baa0e531_0_8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c6baa0e531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g2c6baa0e531_0_8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11:10-11:20</a:t>
            </a:r>
            <a:endParaRPr sz="1200"/>
          </a:p>
          <a:p>
            <a:pPr marL="0" lvl="0" indent="0" algn="l" rtl="0">
              <a:lnSpc>
                <a:spcPct val="100000"/>
              </a:lnSpc>
              <a:spcBef>
                <a:spcPts val="0"/>
              </a:spcBef>
              <a:spcAft>
                <a:spcPts val="0"/>
              </a:spcAft>
              <a:buSzPts val="1100"/>
              <a:buNone/>
            </a:pPr>
            <a:endParaRPr sz="1200"/>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specific</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brief</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thorough</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appreciative</a:t>
            </a:r>
            <a:endParaRPr sz="1200">
              <a:solidFill>
                <a:srgbClr val="595959"/>
              </a:solidFill>
              <a:latin typeface="Lato"/>
              <a:ea typeface="Lato"/>
              <a:cs typeface="Lato"/>
              <a:sym typeface="Lato"/>
            </a:endParaRPr>
          </a:p>
          <a:p>
            <a:pPr marL="0" lvl="0" indent="0" algn="l" rtl="0">
              <a:lnSpc>
                <a:spcPct val="100000"/>
              </a:lnSpc>
              <a:spcBef>
                <a:spcPts val="1200"/>
              </a:spcBef>
              <a:spcAft>
                <a:spcPts val="0"/>
              </a:spcAft>
              <a:buSzPts val="1100"/>
              <a:buNone/>
            </a:pPr>
            <a:endParaRPr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c6baa0e531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2c6baa0e531_0_8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Supporting Material:</a:t>
            </a:r>
            <a:endParaRPr/>
          </a:p>
          <a:p>
            <a:pPr marL="0" lvl="0" indent="0" algn="l" rtl="0">
              <a:lnSpc>
                <a:spcPct val="100000"/>
              </a:lnSpc>
              <a:spcBef>
                <a:spcPts val="0"/>
              </a:spcBef>
              <a:spcAft>
                <a:spcPts val="0"/>
              </a:spcAft>
              <a:buSzPts val="1100"/>
              <a:buNone/>
            </a:pPr>
            <a:r>
              <a:rPr lang="en" u="sng">
                <a:solidFill>
                  <a:schemeClr val="hlink"/>
                </a:solidFill>
                <a:hlinkClick r:id="rId3"/>
              </a:rPr>
              <a:t>https://www.edutopia.org/article/teaching-students-how-ask-productive-questions</a:t>
            </a:r>
            <a:r>
              <a:rPr lang="en"/>
              <a:t> </a:t>
            </a:r>
            <a:endParaRPr/>
          </a:p>
          <a:p>
            <a:pPr marL="0" lvl="0" indent="0" algn="l" rtl="0">
              <a:lnSpc>
                <a:spcPct val="100000"/>
              </a:lnSpc>
              <a:spcBef>
                <a:spcPts val="0"/>
              </a:spcBef>
              <a:spcAft>
                <a:spcPts val="0"/>
              </a:spcAft>
              <a:buSzPts val="1100"/>
              <a:buNone/>
            </a:pPr>
            <a:r>
              <a:rPr lang="en" u="sng">
                <a:solidFill>
                  <a:schemeClr val="hlink"/>
                </a:solidFill>
                <a:hlinkClick r:id="rId4"/>
              </a:rPr>
              <a:t>https://www.edweek.org/teaching-learning/opinion-10-strategies-for-encouraging-students-to-ask-questions/2021/05</a:t>
            </a:r>
            <a:r>
              <a:rPr lang="en"/>
              <a:t> </a:t>
            </a:r>
            <a:endParaRPr/>
          </a:p>
          <a:p>
            <a:pPr marL="0" lvl="0" indent="0" algn="l" rtl="0">
              <a:lnSpc>
                <a:spcPct val="100000"/>
              </a:lnSpc>
              <a:spcBef>
                <a:spcPts val="0"/>
              </a:spcBef>
              <a:spcAft>
                <a:spcPts val="0"/>
              </a:spcAft>
              <a:buSzPts val="1100"/>
              <a:buNone/>
            </a:pPr>
            <a:r>
              <a:rPr lang="en" u="sng">
                <a:solidFill>
                  <a:schemeClr val="hlink"/>
                </a:solidFill>
                <a:hlinkClick r:id="rId5"/>
              </a:rPr>
              <a:t>https://teaching.uchicago.edu/resources/teaching-strategies/asking-effective-questions/</a:t>
            </a:r>
            <a:r>
              <a:rPr lang="en"/>
              <a:t>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c6baa0e531_0_8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2c6baa0e531_0_8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c6baa0e531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g2c6baa0e531_0_8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c6baa0e531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2c6baa0e531_0_8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c6baa0e531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g2c6baa0e531_0_8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a855824649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a85582464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c6baa0e531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g2c6baa0e531_0_8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c6baa0e531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g2c6baa0e531_0_8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c6baa0e531_0_9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2c6baa0e531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c6baa0e531_0_9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c6baa0e531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a318c7710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a318c77106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a318c77106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a318c77106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Use this time to help students consider how they learn and absorb information. Whether or not you (or the students) favor the Cornell method, it’s useful to brainstorm methods of active learning and listening. How do we learn something? How do we make it our own? The peer mentors can be helpful here in sharing their methods.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65" name="Google Shape;65;p1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66" name="Google Shape;66;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67" name="Google Shape;67;p14"/>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endParaRPr/>
          </a:p>
        </p:txBody>
      </p:sp>
      <p:sp>
        <p:nvSpPr>
          <p:cNvPr id="68" name="Google Shape;68;p14"/>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69" name="Google Shape;6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15"/>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2" name="Google Shape;72;p15"/>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73" name="Google Shape;73;p15"/>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3800"/>
              <a:buNone/>
              <a:defRPr sz="3800"/>
            </a:lvl1pPr>
            <a:lvl2pPr lvl="1" algn="ctr" rtl="0">
              <a:lnSpc>
                <a:spcPct val="100000"/>
              </a:lnSpc>
              <a:spcBef>
                <a:spcPts val="0"/>
              </a:spcBef>
              <a:spcAft>
                <a:spcPts val="0"/>
              </a:spcAft>
              <a:buSzPts val="3800"/>
              <a:buNone/>
              <a:defRPr sz="3800"/>
            </a:lvl2pPr>
            <a:lvl3pPr lvl="2" algn="ctr" rtl="0">
              <a:lnSpc>
                <a:spcPct val="100000"/>
              </a:lnSpc>
              <a:spcBef>
                <a:spcPts val="0"/>
              </a:spcBef>
              <a:spcAft>
                <a:spcPts val="0"/>
              </a:spcAft>
              <a:buSzPts val="3800"/>
              <a:buNone/>
              <a:defRPr sz="3800"/>
            </a:lvl3pPr>
            <a:lvl4pPr lvl="3" algn="ctr" rtl="0">
              <a:lnSpc>
                <a:spcPct val="100000"/>
              </a:lnSpc>
              <a:spcBef>
                <a:spcPts val="0"/>
              </a:spcBef>
              <a:spcAft>
                <a:spcPts val="0"/>
              </a:spcAft>
              <a:buSzPts val="3800"/>
              <a:buNone/>
              <a:defRPr sz="3800"/>
            </a:lvl4pPr>
            <a:lvl5pPr lvl="4" algn="ctr" rtl="0">
              <a:lnSpc>
                <a:spcPct val="100000"/>
              </a:lnSpc>
              <a:spcBef>
                <a:spcPts val="0"/>
              </a:spcBef>
              <a:spcAft>
                <a:spcPts val="0"/>
              </a:spcAft>
              <a:buSzPts val="3800"/>
              <a:buNone/>
              <a:defRPr sz="3800"/>
            </a:lvl5pPr>
            <a:lvl6pPr lvl="5" algn="ctr" rtl="0">
              <a:lnSpc>
                <a:spcPct val="100000"/>
              </a:lnSpc>
              <a:spcBef>
                <a:spcPts val="0"/>
              </a:spcBef>
              <a:spcAft>
                <a:spcPts val="0"/>
              </a:spcAft>
              <a:buSzPts val="3800"/>
              <a:buNone/>
              <a:defRPr sz="3800"/>
            </a:lvl6pPr>
            <a:lvl7pPr lvl="6" algn="ctr" rtl="0">
              <a:lnSpc>
                <a:spcPct val="100000"/>
              </a:lnSpc>
              <a:spcBef>
                <a:spcPts val="0"/>
              </a:spcBef>
              <a:spcAft>
                <a:spcPts val="0"/>
              </a:spcAft>
              <a:buSzPts val="3800"/>
              <a:buNone/>
              <a:defRPr sz="3800"/>
            </a:lvl7pPr>
            <a:lvl8pPr lvl="7" algn="ctr" rtl="0">
              <a:lnSpc>
                <a:spcPct val="100000"/>
              </a:lnSpc>
              <a:spcBef>
                <a:spcPts val="0"/>
              </a:spcBef>
              <a:spcAft>
                <a:spcPts val="0"/>
              </a:spcAft>
              <a:buSzPts val="3800"/>
              <a:buNone/>
              <a:defRPr sz="3800"/>
            </a:lvl8pPr>
            <a:lvl9pPr lvl="8" algn="ctr" rtl="0">
              <a:lnSpc>
                <a:spcPct val="100000"/>
              </a:lnSpc>
              <a:spcBef>
                <a:spcPts val="0"/>
              </a:spcBef>
              <a:spcAft>
                <a:spcPts val="0"/>
              </a:spcAft>
              <a:buSzPts val="3800"/>
              <a:buNone/>
              <a:defRPr sz="3800"/>
            </a:lvl9pPr>
          </a:lstStyle>
          <a:p>
            <a:endParaRPr/>
          </a:p>
        </p:txBody>
      </p:sp>
      <p:sp>
        <p:nvSpPr>
          <p:cNvPr id="74" name="Google Shape;74;p15"/>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75" name="Google Shape;75;p1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6" name="Google Shape;7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cxnSp>
        <p:nvCxnSpPr>
          <p:cNvPr id="78" name="Google Shape;78;p1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79" name="Google Shape;79;p1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80" name="Google Shape;80;p16"/>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1" name="Google Shape;81;p16"/>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2" name="Google Shape;8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cxnSp>
        <p:nvCxnSpPr>
          <p:cNvPr id="84" name="Google Shape;84;p1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85" name="Google Shape;85;p1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86" name="Google Shape;8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89" name="Google Shape;8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94" name="Google Shape;9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97" name="Google Shape;9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cxnSp>
        <p:nvCxnSpPr>
          <p:cNvPr id="99" name="Google Shape;99;p2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00" name="Google Shape;100;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2" name="Google Shape;10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09" name="Google Shape;109;p2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10" name="Google Shape;110;p2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11" name="Google Shape;111;p24"/>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endParaRPr/>
          </a:p>
        </p:txBody>
      </p:sp>
      <p:sp>
        <p:nvSpPr>
          <p:cNvPr id="112" name="Google Shape;112;p24"/>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13" name="Google Shape;11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5"/>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6" name="Google Shape;116;p25"/>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17" name="Google Shape;117;p25"/>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3800"/>
              <a:buNone/>
              <a:defRPr sz="3800"/>
            </a:lvl1pPr>
            <a:lvl2pPr lvl="1" algn="ctr" rtl="0">
              <a:lnSpc>
                <a:spcPct val="100000"/>
              </a:lnSpc>
              <a:spcBef>
                <a:spcPts val="0"/>
              </a:spcBef>
              <a:spcAft>
                <a:spcPts val="0"/>
              </a:spcAft>
              <a:buSzPts val="3800"/>
              <a:buNone/>
              <a:defRPr sz="3800"/>
            </a:lvl2pPr>
            <a:lvl3pPr lvl="2" algn="ctr" rtl="0">
              <a:lnSpc>
                <a:spcPct val="100000"/>
              </a:lnSpc>
              <a:spcBef>
                <a:spcPts val="0"/>
              </a:spcBef>
              <a:spcAft>
                <a:spcPts val="0"/>
              </a:spcAft>
              <a:buSzPts val="3800"/>
              <a:buNone/>
              <a:defRPr sz="3800"/>
            </a:lvl3pPr>
            <a:lvl4pPr lvl="3" algn="ctr" rtl="0">
              <a:lnSpc>
                <a:spcPct val="100000"/>
              </a:lnSpc>
              <a:spcBef>
                <a:spcPts val="0"/>
              </a:spcBef>
              <a:spcAft>
                <a:spcPts val="0"/>
              </a:spcAft>
              <a:buSzPts val="3800"/>
              <a:buNone/>
              <a:defRPr sz="3800"/>
            </a:lvl4pPr>
            <a:lvl5pPr lvl="4" algn="ctr" rtl="0">
              <a:lnSpc>
                <a:spcPct val="100000"/>
              </a:lnSpc>
              <a:spcBef>
                <a:spcPts val="0"/>
              </a:spcBef>
              <a:spcAft>
                <a:spcPts val="0"/>
              </a:spcAft>
              <a:buSzPts val="3800"/>
              <a:buNone/>
              <a:defRPr sz="3800"/>
            </a:lvl5pPr>
            <a:lvl6pPr lvl="5" algn="ctr" rtl="0">
              <a:lnSpc>
                <a:spcPct val="100000"/>
              </a:lnSpc>
              <a:spcBef>
                <a:spcPts val="0"/>
              </a:spcBef>
              <a:spcAft>
                <a:spcPts val="0"/>
              </a:spcAft>
              <a:buSzPts val="3800"/>
              <a:buNone/>
              <a:defRPr sz="3800"/>
            </a:lvl6pPr>
            <a:lvl7pPr lvl="6" algn="ctr" rtl="0">
              <a:lnSpc>
                <a:spcPct val="100000"/>
              </a:lnSpc>
              <a:spcBef>
                <a:spcPts val="0"/>
              </a:spcBef>
              <a:spcAft>
                <a:spcPts val="0"/>
              </a:spcAft>
              <a:buSzPts val="3800"/>
              <a:buNone/>
              <a:defRPr sz="3800"/>
            </a:lvl7pPr>
            <a:lvl8pPr lvl="7" algn="ctr" rtl="0">
              <a:lnSpc>
                <a:spcPct val="100000"/>
              </a:lnSpc>
              <a:spcBef>
                <a:spcPts val="0"/>
              </a:spcBef>
              <a:spcAft>
                <a:spcPts val="0"/>
              </a:spcAft>
              <a:buSzPts val="3800"/>
              <a:buNone/>
              <a:defRPr sz="3800"/>
            </a:lvl8pPr>
            <a:lvl9pPr lvl="8" algn="ctr" rtl="0">
              <a:lnSpc>
                <a:spcPct val="100000"/>
              </a:lnSpc>
              <a:spcBef>
                <a:spcPts val="0"/>
              </a:spcBef>
              <a:spcAft>
                <a:spcPts val="0"/>
              </a:spcAft>
              <a:buSzPts val="3800"/>
              <a:buNone/>
              <a:defRPr sz="3800"/>
            </a:lvl9pPr>
          </a:lstStyle>
          <a:p>
            <a:endParaRPr/>
          </a:p>
        </p:txBody>
      </p:sp>
      <p:sp>
        <p:nvSpPr>
          <p:cNvPr id="118" name="Google Shape;118;p25"/>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119" name="Google Shape;119;p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0" name="Google Shape;12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23" name="Google Shape;12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
        <p:cNvGrpSpPr/>
        <p:nvPr/>
      </p:nvGrpSpPr>
      <p:grpSpPr>
        <a:xfrm>
          <a:off x="0" y="0"/>
          <a:ext cx="0" cy="0"/>
          <a:chOff x="0" y="0"/>
          <a:chExt cx="0" cy="0"/>
        </a:xfrm>
      </p:grpSpPr>
      <p:sp>
        <p:nvSpPr>
          <p:cNvPr id="125" name="Google Shape;125;p27"/>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7"/>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5"/>
              </a:buClr>
              <a:buSzPts val="13000"/>
              <a:buNone/>
              <a:defRPr sz="13000">
                <a:solidFill>
                  <a:schemeClr val="accent5"/>
                </a:solidFill>
              </a:defRPr>
            </a:lvl1pPr>
            <a:lvl2pPr lvl="1" algn="ctr" rtl="0">
              <a:lnSpc>
                <a:spcPct val="100000"/>
              </a:lnSpc>
              <a:spcBef>
                <a:spcPts val="0"/>
              </a:spcBef>
              <a:spcAft>
                <a:spcPts val="0"/>
              </a:spcAft>
              <a:buClr>
                <a:schemeClr val="accent5"/>
              </a:buClr>
              <a:buSzPts val="13000"/>
              <a:buNone/>
              <a:defRPr sz="13000">
                <a:solidFill>
                  <a:schemeClr val="accent5"/>
                </a:solidFill>
              </a:defRPr>
            </a:lvl2pPr>
            <a:lvl3pPr lvl="2" algn="ctr" rtl="0">
              <a:lnSpc>
                <a:spcPct val="100000"/>
              </a:lnSpc>
              <a:spcBef>
                <a:spcPts val="0"/>
              </a:spcBef>
              <a:spcAft>
                <a:spcPts val="0"/>
              </a:spcAft>
              <a:buClr>
                <a:schemeClr val="accent5"/>
              </a:buClr>
              <a:buSzPts val="13000"/>
              <a:buNone/>
              <a:defRPr sz="13000">
                <a:solidFill>
                  <a:schemeClr val="accent5"/>
                </a:solidFill>
              </a:defRPr>
            </a:lvl3pPr>
            <a:lvl4pPr lvl="3" algn="ctr" rtl="0">
              <a:lnSpc>
                <a:spcPct val="100000"/>
              </a:lnSpc>
              <a:spcBef>
                <a:spcPts val="0"/>
              </a:spcBef>
              <a:spcAft>
                <a:spcPts val="0"/>
              </a:spcAft>
              <a:buClr>
                <a:schemeClr val="accent5"/>
              </a:buClr>
              <a:buSzPts val="13000"/>
              <a:buNone/>
              <a:defRPr sz="13000">
                <a:solidFill>
                  <a:schemeClr val="accent5"/>
                </a:solidFill>
              </a:defRPr>
            </a:lvl4pPr>
            <a:lvl5pPr lvl="4" algn="ctr" rtl="0">
              <a:lnSpc>
                <a:spcPct val="100000"/>
              </a:lnSpc>
              <a:spcBef>
                <a:spcPts val="0"/>
              </a:spcBef>
              <a:spcAft>
                <a:spcPts val="0"/>
              </a:spcAft>
              <a:buClr>
                <a:schemeClr val="accent5"/>
              </a:buClr>
              <a:buSzPts val="13000"/>
              <a:buNone/>
              <a:defRPr sz="13000">
                <a:solidFill>
                  <a:schemeClr val="accent5"/>
                </a:solidFill>
              </a:defRPr>
            </a:lvl5pPr>
            <a:lvl6pPr lvl="5" algn="ctr" rtl="0">
              <a:lnSpc>
                <a:spcPct val="100000"/>
              </a:lnSpc>
              <a:spcBef>
                <a:spcPts val="0"/>
              </a:spcBef>
              <a:spcAft>
                <a:spcPts val="0"/>
              </a:spcAft>
              <a:buClr>
                <a:schemeClr val="accent5"/>
              </a:buClr>
              <a:buSzPts val="13000"/>
              <a:buNone/>
              <a:defRPr sz="13000">
                <a:solidFill>
                  <a:schemeClr val="accent5"/>
                </a:solidFill>
              </a:defRPr>
            </a:lvl6pPr>
            <a:lvl7pPr lvl="6" algn="ctr" rtl="0">
              <a:lnSpc>
                <a:spcPct val="100000"/>
              </a:lnSpc>
              <a:spcBef>
                <a:spcPts val="0"/>
              </a:spcBef>
              <a:spcAft>
                <a:spcPts val="0"/>
              </a:spcAft>
              <a:buClr>
                <a:schemeClr val="accent5"/>
              </a:buClr>
              <a:buSzPts val="13000"/>
              <a:buNone/>
              <a:defRPr sz="13000">
                <a:solidFill>
                  <a:schemeClr val="accent5"/>
                </a:solidFill>
              </a:defRPr>
            </a:lvl7pPr>
            <a:lvl8pPr lvl="7" algn="ctr" rtl="0">
              <a:lnSpc>
                <a:spcPct val="100000"/>
              </a:lnSpc>
              <a:spcBef>
                <a:spcPts val="0"/>
              </a:spcBef>
              <a:spcAft>
                <a:spcPts val="0"/>
              </a:spcAft>
              <a:buClr>
                <a:schemeClr val="accent5"/>
              </a:buClr>
              <a:buSzPts val="13000"/>
              <a:buNone/>
              <a:defRPr sz="13000">
                <a:solidFill>
                  <a:schemeClr val="accent5"/>
                </a:solidFill>
              </a:defRPr>
            </a:lvl8pPr>
            <a:lvl9pPr lvl="8" algn="ctr" rtl="0">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127" name="Google Shape;127;p27"/>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28" name="Google Shape;12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cxnSp>
        <p:nvCxnSpPr>
          <p:cNvPr id="132" name="Google Shape;132;p29"/>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2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34" name="Google Shape;134;p29"/>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5" name="Google Shape;135;p29"/>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6" name="Google Shape;13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7"/>
        <p:cNvGrpSpPr/>
        <p:nvPr/>
      </p:nvGrpSpPr>
      <p:grpSpPr>
        <a:xfrm>
          <a:off x="0" y="0"/>
          <a:ext cx="0" cy="0"/>
          <a:chOff x="0" y="0"/>
          <a:chExt cx="0" cy="0"/>
        </a:xfrm>
      </p:grpSpPr>
      <p:cxnSp>
        <p:nvCxnSpPr>
          <p:cNvPr id="138" name="Google Shape;138;p30"/>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30"/>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40" name="Google Shape;140;p30"/>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41" name="Google Shape;141;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cxnSp>
        <p:nvCxnSpPr>
          <p:cNvPr id="143" name="Google Shape;143;p31"/>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44" name="Google Shape;144;p3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45" name="Google Shape;14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cxnSp>
        <p:nvCxnSpPr>
          <p:cNvPr id="147" name="Google Shape;147;p3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3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49" name="Google Shape;149;p32"/>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50" name="Google Shape;15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33"/>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53" name="Google Shape;153;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4"/>
        <p:cNvGrpSpPr/>
        <p:nvPr/>
      </p:nvGrpSpPr>
      <p:grpSpPr>
        <a:xfrm>
          <a:off x="0" y="0"/>
          <a:ext cx="0" cy="0"/>
          <a:chOff x="0" y="0"/>
          <a:chExt cx="0" cy="0"/>
        </a:xfrm>
      </p:grpSpPr>
      <p:sp>
        <p:nvSpPr>
          <p:cNvPr id="155" name="Google Shape;155;p34"/>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6" name="Google Shape;15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61" name="Google Shape;61;p1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62" name="Google Shape;6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105" name="Google Shape;105;p2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106" name="Google Shape;10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tytech.cuny.edu/alc/"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www.citytech.cuny.edu/mathematics/student-resources.aspx" TargetMode="External"/><Relationship Id="rId5" Type="http://schemas.openxmlformats.org/officeDocument/2006/relationships/hyperlink" Target="https://www.citytech.cuny.edu/academics/academic-departments.aspx" TargetMode="External"/><Relationship Id="rId4" Type="http://schemas.openxmlformats.org/officeDocument/2006/relationships/hyperlink" Target="https://openlab.citytech.cuny.edu/ctwritingcent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tudentsuccesscenter@citytech.cuny.edu"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www.citytech.cuny.edu/ssc/index.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openlab.citytech.cuny.edu/perkinspeeradvisement/"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www.citytech.cuny.edu/peer-support/" TargetMode="External"/><Relationship Id="rId4" Type="http://schemas.openxmlformats.org/officeDocument/2006/relationships/hyperlink" Target="https://www.citytech.cuny.edu/ss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brary.citytech.cuny.edu/help/ask/index.php"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library.citytech.cuny.edu/" TargetMode="External"/><Relationship Id="rId5" Type="http://schemas.openxmlformats.org/officeDocument/2006/relationships/hyperlink" Target="https://libguides.citytech.cuny.edu/gender" TargetMode="External"/><Relationship Id="rId4" Type="http://schemas.openxmlformats.org/officeDocument/2006/relationships/hyperlink" Target="https://libguides.citytech.cuny.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itytech.cuny.edu/accessibility/"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citytech.cuny.edu/accessibilit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creativecommons.org/licenses/by-nc-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itytech.cuny.edu/asap/"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www.citytech.cuny.edu/edge/" TargetMode="External"/><Relationship Id="rId5" Type="http://schemas.openxmlformats.org/officeDocument/2006/relationships/hyperlink" Target="https://www.citytech.cuny.edu/seek/" TargetMode="External"/><Relationship Id="rId4" Type="http://schemas.openxmlformats.org/officeDocument/2006/relationships/hyperlink" Target="https://www.citytech.cuny.edu/ac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itytech.cuny.edu/registrar/" TargetMode="External"/><Relationship Id="rId7" Type="http://schemas.openxmlformats.org/officeDocument/2006/relationships/hyperlink" Target="https://www.citytech.cuny.edu/international/"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www.citytech.cuny.edu/scholarships/" TargetMode="External"/><Relationship Id="rId5" Type="http://schemas.openxmlformats.org/officeDocument/2006/relationships/hyperlink" Target="https://www.citytech.cuny.edu/financial-aid/" TargetMode="External"/><Relationship Id="rId4" Type="http://schemas.openxmlformats.org/officeDocument/2006/relationships/hyperlink" Target="https://www.citytech.cuny.edu/bursa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citytech.cuny.edu/sga/"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www.nypirg.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itytech.cuny.edu/student-life/"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citytech-cuny.presence.io/"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itytech.cuny.edu/pdc/"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citytech.cuny.edu/virtual-lab/"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hyperlink" Target="https://onedrive.live.com" TargetMode="External"/><Relationship Id="rId3" Type="http://schemas.openxmlformats.org/officeDocument/2006/relationships/hyperlink" Target="https://openlab.citytech.cuny.edu/" TargetMode="External"/><Relationship Id="rId7" Type="http://schemas.openxmlformats.org/officeDocument/2006/relationships/hyperlink" Target="https://it.citytech.cuny.edu/email-lookup/"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openlab.citytech.cuny.edu/blog/help/accessing-your-city-tech-email-for-students/" TargetMode="External"/><Relationship Id="rId5" Type="http://schemas.openxmlformats.org/officeDocument/2006/relationships/hyperlink" Target="https://cunyfirst.cuny.edu/" TargetMode="External"/><Relationship Id="rId10" Type="http://schemas.openxmlformats.org/officeDocument/2006/relationships/hyperlink" Target="mailto:StudentHelpDesk@citytech.cuny.edu" TargetMode="External"/><Relationship Id="rId4" Type="http://schemas.openxmlformats.org/officeDocument/2006/relationships/hyperlink" Target="https://zoom.us/" TargetMode="External"/><Relationship Id="rId9" Type="http://schemas.openxmlformats.org/officeDocument/2006/relationships/hyperlink" Target="http://brightspace.cuny.edu"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citytech.cuny.edu/athletics/" TargetMode="External"/><Relationship Id="rId3" Type="http://schemas.openxmlformats.org/officeDocument/2006/relationships/hyperlink" Target="https://www.citytech.cuny.edu/counseling/" TargetMode="External"/><Relationship Id="rId7" Type="http://schemas.openxmlformats.org/officeDocument/2006/relationships/hyperlink" Target="https://www.citytech.cuny.edu/ssc/Emergency-resource-services.aspx"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www.citytech.cuny.edu/public-safety/" TargetMode="External"/><Relationship Id="rId5" Type="http://schemas.openxmlformats.org/officeDocument/2006/relationships/hyperlink" Target="https://www.citytech.cuny.edu/wellness-center/" TargetMode="External"/><Relationship Id="rId4" Type="http://schemas.openxmlformats.org/officeDocument/2006/relationships/hyperlink" Target="https://www.citytech.cuny.edu/campus-life/index.aspx#safety:~:text=Disciplinary%20%26%20Community%20Standards" TargetMode="External"/><Relationship Id="rId9" Type="http://schemas.openxmlformats.org/officeDocument/2006/relationships/hyperlink" Target="https://www.citytech.cuny.edu/athletics/fitness.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itytech-cuny.presence.io/event/food-pantry"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1.cuny.edu/sites/bmi/"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www.citytech.cuny.edu/crearfuturos/" TargetMode="External"/><Relationship Id="rId5" Type="http://schemas.openxmlformats.org/officeDocument/2006/relationships/hyperlink" Target="https://www.citytech.cuny.edu/occ/" TargetMode="External"/><Relationship Id="rId4" Type="http://schemas.openxmlformats.org/officeDocument/2006/relationships/hyperlink" Target="https://www.citytech.cuny.edu/veteran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openlab.citytech.cuny.edu/gender-sexualitystudies/"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www.instagram.com/citytechpride/" TargetMode="External"/><Relationship Id="rId5" Type="http://schemas.openxmlformats.org/officeDocument/2006/relationships/hyperlink" Target="https://www.cuny.edu/current-students/student-affairs/student-life/office-of-student-inclusion-initiatives-osii/cuny-lgbtqi-hub/" TargetMode="External"/><Relationship Id="rId4" Type="http://schemas.openxmlformats.org/officeDocument/2006/relationships/hyperlink" Target="mailto:JCruz@citytech.cuny.edu"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citytech.cuny.edu/research/"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hyperlink" Target="https://www.citytech.cuny.edu/student-life/" TargetMode="External"/><Relationship Id="rId4" Type="http://schemas.openxmlformats.org/officeDocument/2006/relationships/hyperlink" Target="http://www.citytech.cuny.edu/pdc/"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hyperlink" Target="https://www.citytech.cuny.edu/student-life/"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hyperlink" Target="https://www.citytech.cuny.edu/sga/"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ww.citytech.cuny.edu/student-life/" TargetMode="External"/><Relationship Id="rId7" Type="http://schemas.openxmlformats.org/officeDocument/2006/relationships/hyperlink" Target="https://citytech-cuny.presence.io/"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s://www.facebook.com/citytech/" TargetMode="External"/><Relationship Id="rId5" Type="http://schemas.openxmlformats.org/officeDocument/2006/relationships/hyperlink" Target="https://www.instagram.com/peermentors_citytech/?hl=en" TargetMode="External"/><Relationship Id="rId4" Type="http://schemas.openxmlformats.org/officeDocument/2006/relationships/hyperlink" Target="https://openlab.citytech.cuny.edu/"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nqaRp8MyLOg&amp;t=1s" TargetMode="External"/><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www.citytech.cuny.edu/counseling/"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hyperlink" Target="https://www.citytech.cuny.edu/ssc/"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hyperlink" Target="https://www.citytech.cuny.edu/advisement/planner.aspx"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nX-xshA_0m8"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500" b="1"/>
              <a:t>City Tech 101</a:t>
            </a:r>
            <a:endParaRPr sz="5500" b="1"/>
          </a:p>
        </p:txBody>
      </p:sp>
      <p:sp>
        <p:nvSpPr>
          <p:cNvPr id="162" name="Google Shape;162;p35"/>
          <p:cNvSpPr txBox="1">
            <a:spLocks noGrp="1"/>
          </p:cNvSpPr>
          <p:nvPr>
            <p:ph type="subTitle" idx="1"/>
          </p:nvPr>
        </p:nvSpPr>
        <p:spPr>
          <a:xfrm>
            <a:off x="1819327" y="3414725"/>
            <a:ext cx="5783400" cy="9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Summer Session 4</a:t>
            </a:r>
            <a:endParaRPr sz="2000" dirty="0"/>
          </a:p>
          <a:p>
            <a:pPr marL="0" lvl="0" indent="0" algn="r" rtl="0">
              <a:spcBef>
                <a:spcPts val="0"/>
              </a:spcBef>
              <a:spcAft>
                <a:spcPts val="0"/>
              </a:spcAft>
              <a:buNone/>
            </a:pPr>
            <a:r>
              <a:rPr lang="en" sz="2000" dirty="0"/>
              <a:t>Christopher Tarbell</a:t>
            </a:r>
            <a:endParaRPr sz="2000" dirty="0"/>
          </a:p>
          <a:p>
            <a:pPr marL="0" lvl="0" indent="0" algn="r" rtl="0">
              <a:spcBef>
                <a:spcPts val="0"/>
              </a:spcBef>
              <a:spcAft>
                <a:spcPts val="0"/>
              </a:spcAft>
              <a:buNone/>
            </a:pPr>
            <a:r>
              <a:rPr lang="en-US" sz="2000" dirty="0"/>
              <a:t>c</a:t>
            </a:r>
            <a:r>
              <a:rPr lang="en" sz="2000" dirty="0"/>
              <a:t>hristopher.tarbell22@citytech.cuny.edu</a:t>
            </a:r>
            <a:endParaRPr sz="2000" dirty="0"/>
          </a:p>
        </p:txBody>
      </p:sp>
      <p:grpSp>
        <p:nvGrpSpPr>
          <p:cNvPr id="163" name="Google Shape;163;p35"/>
          <p:cNvGrpSpPr/>
          <p:nvPr/>
        </p:nvGrpSpPr>
        <p:grpSpPr>
          <a:xfrm>
            <a:off x="86851" y="4448817"/>
            <a:ext cx="1273858" cy="607271"/>
            <a:chOff x="86851" y="4297675"/>
            <a:chExt cx="1881900" cy="758425"/>
          </a:xfrm>
        </p:grpSpPr>
        <p:pic>
          <p:nvPicPr>
            <p:cNvPr id="164" name="Google Shape;164;p35" descr="Creative Commons License"/>
            <p:cNvPicPr preferRelativeResize="0"/>
            <p:nvPr/>
          </p:nvPicPr>
          <p:blipFill>
            <a:blip r:embed="rId3">
              <a:alphaModFix/>
            </a:blip>
            <a:stretch>
              <a:fillRect/>
            </a:stretch>
          </p:blipFill>
          <p:spPr>
            <a:xfrm>
              <a:off x="670563" y="4297675"/>
              <a:ext cx="714475" cy="328650"/>
            </a:xfrm>
            <a:prstGeom prst="rect">
              <a:avLst/>
            </a:prstGeom>
            <a:noFill/>
            <a:ln>
              <a:noFill/>
            </a:ln>
          </p:spPr>
        </p:pic>
        <p:sp>
          <p:nvSpPr>
            <p:cNvPr id="165" name="Google Shape;165;p35"/>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25000" lnSpcReduction="10000"/>
            </a:bodyPr>
            <a:lstStyle/>
            <a:p>
              <a:pPr marL="0" lvl="0" indent="0" algn="just" rtl="0">
                <a:lnSpc>
                  <a:spcPct val="115000"/>
                </a:lnSpc>
                <a:spcBef>
                  <a:spcPts val="0"/>
                </a:spcBef>
                <a:spcAft>
                  <a:spcPts val="0"/>
                </a:spcAft>
                <a:buNone/>
              </a:pPr>
              <a:endParaRPr/>
            </a:p>
            <a:p>
              <a:pPr marL="0" lvl="0" indent="0" algn="ctr" rtl="0">
                <a:spcBef>
                  <a:spcPts val="0"/>
                </a:spcBef>
                <a:spcAft>
                  <a:spcPts val="0"/>
                </a:spcAft>
                <a:buNone/>
              </a:pPr>
              <a:r>
                <a:rPr lang="en" sz="1450">
                  <a:latin typeface="Roboto"/>
                  <a:ea typeface="Roboto"/>
                  <a:cs typeface="Roboto"/>
                  <a:sym typeface="Roboto"/>
                </a:rPr>
                <a:t>City Tech 101 by Karen Goodlad and Sarah Paruolo is licensed under a </a:t>
              </a:r>
              <a:r>
                <a:rPr lang="en" sz="1450">
                  <a:uFill>
                    <a:noFill/>
                  </a:uFill>
                  <a:latin typeface="Roboto"/>
                  <a:ea typeface="Roboto"/>
                  <a:cs typeface="Roboto"/>
                  <a:sym typeface="Roboto"/>
                  <a:hlinkClick r:id="rId4"/>
                </a:rPr>
                <a:t>Creative Commons Attribution-NonCommercial-ShareAlike 4.0 International License</a:t>
              </a:r>
              <a:r>
                <a:rPr lang="en" sz="1450">
                  <a:latin typeface="Roboto"/>
                  <a:ea typeface="Roboto"/>
                  <a:cs typeface="Roboto"/>
                  <a:sym typeface="Roboto"/>
                </a:rPr>
                <a:t>.</a:t>
              </a:r>
              <a:endParaRPr>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4"/>
          <p:cNvSpPr txBox="1">
            <a:spLocks noGrp="1"/>
          </p:cNvSpPr>
          <p:nvPr>
            <p:ph type="body" idx="1"/>
          </p:nvPr>
        </p:nvSpPr>
        <p:spPr>
          <a:xfrm>
            <a:off x="742550" y="1725175"/>
            <a:ext cx="8139600" cy="31566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2135">
                <a:latin typeface="Roboto Slab"/>
                <a:ea typeface="Roboto Slab"/>
                <a:cs typeface="Roboto Slab"/>
                <a:sym typeface="Roboto Slab"/>
              </a:rPr>
              <a:t>Today you will be given a lot of information  about resources available at City Tech. There is more information here than you can remember all at once.</a:t>
            </a: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r>
              <a:rPr lang="en" sz="2135">
                <a:latin typeface="Roboto Slab"/>
                <a:ea typeface="Roboto Slab"/>
                <a:cs typeface="Roboto Slab"/>
                <a:sym typeface="Roboto Slab"/>
              </a:rPr>
              <a:t>As you listen, try taking notes using the Cornell Method or another preferred technique. What do you need to write down to get to the information you need later?</a:t>
            </a: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r>
              <a:rPr lang="en" sz="2135">
                <a:latin typeface="Roboto Slab"/>
                <a:ea typeface="Roboto Slab"/>
                <a:cs typeface="Roboto Slab"/>
                <a:sym typeface="Roboto Slab"/>
              </a:rPr>
              <a:t>We’ll check in at the end to see how we did.</a:t>
            </a: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endParaRPr sz="2135">
              <a:latin typeface="Roboto Slab"/>
              <a:ea typeface="Roboto Slab"/>
              <a:cs typeface="Roboto Slab"/>
              <a:sym typeface="Roboto Slab"/>
            </a:endParaRPr>
          </a:p>
        </p:txBody>
      </p:sp>
      <p:sp>
        <p:nvSpPr>
          <p:cNvPr id="224" name="Google Shape;224;p44"/>
          <p:cNvSpPr txBox="1">
            <a:spLocks noGrp="1"/>
          </p:cNvSpPr>
          <p:nvPr>
            <p:ph type="title" idx="4294967295"/>
          </p:nvPr>
        </p:nvSpPr>
        <p:spPr>
          <a:xfrm>
            <a:off x="1280151" y="135375"/>
            <a:ext cx="5695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 sz="3500" b="1">
                <a:solidFill>
                  <a:srgbClr val="92D050"/>
                </a:solidFill>
              </a:rPr>
              <a:t>Let’s test out our note- taking skills today!</a:t>
            </a:r>
            <a:endParaRPr sz="3500" b="1">
              <a:solidFill>
                <a:srgbClr val="92D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5"/>
          <p:cNvSpPr txBox="1">
            <a:spLocks noGrp="1"/>
          </p:cNvSpPr>
          <p:nvPr>
            <p:ph type="ctrTitle"/>
          </p:nvPr>
        </p:nvSpPr>
        <p:spPr>
          <a:xfrm>
            <a:off x="-260725" y="983675"/>
            <a:ext cx="8520600" cy="285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100" b="1">
                <a:solidFill>
                  <a:schemeClr val="accent5"/>
                </a:solidFill>
              </a:rPr>
              <a:t>Resources </a:t>
            </a:r>
            <a:endParaRPr sz="6100" b="1">
              <a:solidFill>
                <a:schemeClr val="accent5"/>
              </a:solidFill>
            </a:endParaRPr>
          </a:p>
          <a:p>
            <a:pPr marL="0" lvl="0" indent="0" algn="ctr" rtl="0">
              <a:spcBef>
                <a:spcPts val="0"/>
              </a:spcBef>
              <a:spcAft>
                <a:spcPts val="0"/>
              </a:spcAft>
              <a:buNone/>
            </a:pPr>
            <a:r>
              <a:rPr lang="en" sz="6100" b="1">
                <a:solidFill>
                  <a:schemeClr val="accent5"/>
                </a:solidFill>
              </a:rPr>
              <a:t>+ Services </a:t>
            </a:r>
            <a:endParaRPr sz="6100" b="1">
              <a:solidFill>
                <a:schemeClr val="accent5"/>
              </a:solidFill>
            </a:endParaRPr>
          </a:p>
          <a:p>
            <a:pPr marL="0" lvl="0" indent="0" algn="ctr" rtl="0">
              <a:spcBef>
                <a:spcPts val="0"/>
              </a:spcBef>
              <a:spcAft>
                <a:spcPts val="0"/>
              </a:spcAft>
              <a:buNone/>
            </a:pPr>
            <a:r>
              <a:rPr lang="en" sz="6100" b="1">
                <a:solidFill>
                  <a:schemeClr val="accent5"/>
                </a:solidFill>
              </a:rPr>
              <a:t>					@City Tech</a:t>
            </a:r>
            <a:endParaRPr sz="6100" b="1">
              <a:solidFill>
                <a:schemeClr val="accent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6"/>
          <p:cNvSpPr txBox="1">
            <a:spLocks noGrp="1"/>
          </p:cNvSpPr>
          <p:nvPr>
            <p:ph type="body" idx="4294967295"/>
          </p:nvPr>
        </p:nvSpPr>
        <p:spPr>
          <a:xfrm>
            <a:off x="0" y="1173300"/>
            <a:ext cx="9144000" cy="2998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900" b="1">
                <a:solidFill>
                  <a:schemeClr val="accent5"/>
                </a:solidFill>
                <a:latin typeface="Roboto Slab"/>
                <a:ea typeface="Roboto Slab"/>
                <a:cs typeface="Roboto Slab"/>
                <a:sym typeface="Roboto Slab"/>
              </a:rPr>
              <a:t>Academic </a:t>
            </a:r>
            <a:endParaRPr sz="3900" b="1">
              <a:solidFill>
                <a:schemeClr val="accent5"/>
              </a:solidFill>
              <a:latin typeface="Roboto Slab"/>
              <a:ea typeface="Roboto Slab"/>
              <a:cs typeface="Roboto Slab"/>
              <a:sym typeface="Roboto Slab"/>
            </a:endParaRPr>
          </a:p>
          <a:p>
            <a:pPr marL="0" lvl="0" indent="0" algn="ctr" rtl="0">
              <a:spcBef>
                <a:spcPts val="1200"/>
              </a:spcBef>
              <a:spcAft>
                <a:spcPts val="1200"/>
              </a:spcAft>
              <a:buNone/>
            </a:pPr>
            <a:r>
              <a:rPr lang="en" sz="3900" b="1">
                <a:solidFill>
                  <a:schemeClr val="accent5"/>
                </a:solidFill>
                <a:latin typeface="Roboto Slab"/>
                <a:ea typeface="Roboto Slab"/>
                <a:cs typeface="Roboto Slab"/>
                <a:sym typeface="Roboto Slab"/>
              </a:rPr>
              <a:t>Resources + Services</a:t>
            </a:r>
            <a:r>
              <a:rPr lang="en" sz="3900" b="1">
                <a:solidFill>
                  <a:schemeClr val="accent6"/>
                </a:solidFill>
                <a:latin typeface="Roboto Slab"/>
                <a:ea typeface="Roboto Slab"/>
                <a:cs typeface="Roboto Slab"/>
                <a:sym typeface="Roboto Slab"/>
              </a:rPr>
              <a:t>    </a:t>
            </a:r>
            <a:endParaRPr sz="3900" b="1">
              <a:solidFill>
                <a:schemeClr val="accent6"/>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7"/>
          <p:cNvSpPr txBox="1"/>
          <p:nvPr/>
        </p:nvSpPr>
        <p:spPr>
          <a:xfrm flipH="1">
            <a:off x="2039975" y="1954875"/>
            <a:ext cx="5664600" cy="2124000"/>
          </a:xfrm>
          <a:prstGeom prst="rect">
            <a:avLst/>
          </a:prstGeom>
          <a:noFill/>
          <a:ln>
            <a:noFill/>
          </a:ln>
        </p:spPr>
        <p:txBody>
          <a:bodyPr spcFirstLastPara="1" wrap="square" lIns="91425" tIns="91425" rIns="91425" bIns="91425" anchor="ctr" anchorCtr="0">
            <a:sp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Atrium Learning Center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Writing Center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Tutor.com (in Brightspace)</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Department-Specific Tutoring (See </a:t>
            </a:r>
            <a:r>
              <a:rPr lang="en" sz="1800" u="sng">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Dept. Sites</a:t>
            </a:r>
            <a:r>
              <a:rPr lang="en" sz="1800">
                <a:solidFill>
                  <a:schemeClr val="dk1"/>
                </a:solidFill>
                <a:latin typeface="Roboto Slab"/>
                <a:ea typeface="Roboto Slab"/>
                <a:cs typeface="Roboto Slab"/>
                <a:sym typeface="Roboto Slab"/>
              </a:rPr>
              <a:t>)</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Self-Paced Department Resources</a:t>
            </a:r>
            <a:endParaRPr sz="1800">
              <a:solidFill>
                <a:schemeClr val="dk1"/>
              </a:solidFill>
              <a:latin typeface="Roboto Slab"/>
              <a:ea typeface="Roboto Slab"/>
              <a:cs typeface="Roboto Slab"/>
              <a:sym typeface="Roboto Slab"/>
            </a:endParaRPr>
          </a:p>
        </p:txBody>
      </p:sp>
      <p:sp>
        <p:nvSpPr>
          <p:cNvPr id="240" name="Google Shape;240;p47"/>
          <p:cNvSpPr txBox="1"/>
          <p:nvPr/>
        </p:nvSpPr>
        <p:spPr>
          <a:xfrm>
            <a:off x="1116678" y="891700"/>
            <a:ext cx="5256600" cy="8769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  Tutoring</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8"/>
          <p:cNvSpPr txBox="1"/>
          <p:nvPr/>
        </p:nvSpPr>
        <p:spPr>
          <a:xfrm flipH="1">
            <a:off x="876825" y="1044875"/>
            <a:ext cx="7207200" cy="3786600"/>
          </a:xfrm>
          <a:prstGeom prst="rect">
            <a:avLst/>
          </a:prstGeom>
          <a:noFill/>
          <a:ln>
            <a:noFill/>
          </a:ln>
        </p:spPr>
        <p:txBody>
          <a:bodyPr spcFirstLastPara="1" wrap="square" lIns="91425" tIns="91425" rIns="91425" bIns="91425" anchor="ctr" anchorCtr="0">
            <a:sp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Student Hub for questions, issues, confusion, guidance– any kind of help you need!</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Connections to Emergency Resources + Funds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Coaching and Workshops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May contact you during the semester if you are struggling in your classes– but you can always contact them first!</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Room: Library G-18R [ground floor of the Library Building, across from the rear elevators] Just walk in!</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a:t>
            </a: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tudentSuccessCenter@citytech.cuny.edu</a:t>
            </a:r>
            <a:r>
              <a:rPr lang="en" sz="1800">
                <a:solidFill>
                  <a:schemeClr val="dk1"/>
                </a:solidFill>
                <a:latin typeface="Roboto Slab"/>
                <a:ea typeface="Roboto Slab"/>
                <a:cs typeface="Roboto Slab"/>
                <a:sym typeface="Roboto Slab"/>
              </a:rPr>
              <a:t> or </a:t>
            </a: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their website</a:t>
            </a:r>
            <a:endParaRPr sz="1800">
              <a:solidFill>
                <a:schemeClr val="dk1"/>
              </a:solidFill>
              <a:latin typeface="Roboto Slab"/>
              <a:ea typeface="Roboto Slab"/>
              <a:cs typeface="Roboto Slab"/>
              <a:sym typeface="Roboto Slab"/>
            </a:endParaRPr>
          </a:p>
        </p:txBody>
      </p:sp>
      <p:sp>
        <p:nvSpPr>
          <p:cNvPr id="246" name="Google Shape;246;p48"/>
          <p:cNvSpPr txBox="1"/>
          <p:nvPr/>
        </p:nvSpPr>
        <p:spPr>
          <a:xfrm>
            <a:off x="1127699" y="274000"/>
            <a:ext cx="6468600" cy="876900"/>
          </a:xfrm>
          <a:prstGeom prst="rect">
            <a:avLst/>
          </a:prstGeom>
          <a:noFill/>
          <a:ln>
            <a:noFill/>
          </a:ln>
        </p:spPr>
        <p:txBody>
          <a:bodyPr spcFirstLastPara="1" wrap="square" lIns="91425" tIns="91425" rIns="91425" bIns="91425" anchor="b" anchorCtr="0">
            <a:normAutofit fontScale="77500"/>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  Student Success Center</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p:nvPr/>
        </p:nvSpPr>
        <p:spPr>
          <a:xfrm>
            <a:off x="-451776" y="-420775"/>
            <a:ext cx="92073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Professor Office Hours</a:t>
            </a:r>
            <a:endParaRPr sz="4100" b="1">
              <a:solidFill>
                <a:schemeClr val="accent5"/>
              </a:solidFill>
              <a:latin typeface="Roboto Slab"/>
              <a:ea typeface="Roboto Slab"/>
              <a:cs typeface="Roboto Slab"/>
              <a:sym typeface="Roboto Slab"/>
            </a:endParaRPr>
          </a:p>
        </p:txBody>
      </p:sp>
      <p:sp>
        <p:nvSpPr>
          <p:cNvPr id="252" name="Google Shape;252;p49"/>
          <p:cNvSpPr txBox="1"/>
          <p:nvPr/>
        </p:nvSpPr>
        <p:spPr>
          <a:xfrm>
            <a:off x="1863900" y="1768025"/>
            <a:ext cx="5416200" cy="2405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from class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careers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majors or tracks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advisement</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college or City Tech </a:t>
            </a:r>
            <a:endParaRPr sz="1800">
              <a:solidFill>
                <a:schemeClr val="dk1"/>
              </a:solidFill>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0"/>
          <p:cNvSpPr txBox="1"/>
          <p:nvPr/>
        </p:nvSpPr>
        <p:spPr>
          <a:xfrm>
            <a:off x="94800" y="-29550"/>
            <a:ext cx="8900400" cy="23259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endParaRPr sz="4100" b="1">
              <a:solidFill>
                <a:srgbClr val="1155CC"/>
              </a:solidFill>
              <a:latin typeface="Merriweather"/>
              <a:ea typeface="Merriweather"/>
              <a:cs typeface="Merriweather"/>
              <a:sym typeface="Merriweather"/>
            </a:endParaRPr>
          </a:p>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Peer Leaders </a:t>
            </a:r>
            <a:endParaRPr sz="4100" b="1">
              <a:solidFill>
                <a:schemeClr val="accent5"/>
              </a:solidFill>
              <a:latin typeface="Roboto Slab"/>
              <a:ea typeface="Roboto Slab"/>
              <a:cs typeface="Roboto Slab"/>
              <a:sym typeface="Roboto Slab"/>
            </a:endParaRPr>
          </a:p>
        </p:txBody>
      </p:sp>
      <p:sp>
        <p:nvSpPr>
          <p:cNvPr id="258" name="Google Shape;258;p50"/>
          <p:cNvSpPr txBox="1"/>
          <p:nvPr/>
        </p:nvSpPr>
        <p:spPr>
          <a:xfrm>
            <a:off x="2373150" y="2419625"/>
            <a:ext cx="4397700" cy="7926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Lora"/>
              <a:buChar char="●"/>
            </a:pPr>
            <a:r>
              <a:rPr lang="en" sz="1800" dirty="0">
                <a:solidFill>
                  <a:schemeClr val="dk1"/>
                </a:solidFill>
                <a:latin typeface="Lora"/>
                <a:ea typeface="Lora"/>
                <a:cs typeface="Lora"/>
                <a:sym typeface="Lora"/>
              </a:rPr>
              <a:t>First Year Programs Peer Mentors</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dirty="0">
                <a:solidFill>
                  <a:schemeClr val="dk1"/>
                </a:solidFill>
                <a:latin typeface="Lora"/>
                <a:ea typeface="Lora"/>
                <a:cs typeface="Lora"/>
                <a:sym typeface="Lora"/>
              </a:rPr>
              <a:t>Math Peer Leaders</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u="sng" dirty="0">
                <a:solidFill>
                  <a:schemeClr val="dk1"/>
                </a:solidFill>
                <a:latin typeface="Lora"/>
                <a:ea typeface="Lora"/>
                <a:cs typeface="Lora"/>
                <a:sym typeface="Lora"/>
                <a:hlinkClick r:id="rId3">
                  <a:extLst>
                    <a:ext uri="{A12FA001-AC4F-418D-AE19-62706E023703}">
                      <ahyp:hlinkClr xmlns:ahyp="http://schemas.microsoft.com/office/drawing/2018/hyperlinkcolor" val="tx"/>
                    </a:ext>
                  </a:extLst>
                </a:hlinkClick>
              </a:rPr>
              <a:t>Perkins Peer Advisement </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u="sng" dirty="0">
                <a:solidFill>
                  <a:schemeClr val="dk1"/>
                </a:solidFill>
                <a:latin typeface="Lora"/>
                <a:ea typeface="Lora"/>
                <a:cs typeface="Lora"/>
                <a:sym typeface="Lora"/>
                <a:hlinkClick r:id="rId4">
                  <a:extLst>
                    <a:ext uri="{A12FA001-AC4F-418D-AE19-62706E023703}">
                      <ahyp:hlinkClr xmlns:ahyp="http://schemas.microsoft.com/office/drawing/2018/hyperlinkcolor" val="tx"/>
                    </a:ext>
                  </a:extLst>
                </a:hlinkClick>
              </a:rPr>
              <a:t>Student Success Coaches</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u="sng" dirty="0">
                <a:solidFill>
                  <a:schemeClr val="dk1"/>
                </a:solidFill>
                <a:latin typeface="Lora"/>
                <a:ea typeface="Lora"/>
                <a:cs typeface="Lora"/>
                <a:sym typeface="Lora"/>
                <a:hlinkClick r:id="rId5">
                  <a:extLst>
                    <a:ext uri="{A12FA001-AC4F-418D-AE19-62706E023703}">
                      <ahyp:hlinkClr xmlns:ahyp="http://schemas.microsoft.com/office/drawing/2018/hyperlinkcolor" val="tx"/>
                    </a:ext>
                  </a:extLst>
                </a:hlinkClick>
              </a:rPr>
              <a:t>SLD Peer Navigators</a:t>
            </a:r>
            <a:endParaRPr sz="1800" dirty="0">
              <a:solidFill>
                <a:schemeClr val="dk1"/>
              </a:solidFill>
              <a:latin typeface="Lora"/>
              <a:ea typeface="Lora"/>
              <a:cs typeface="Lora"/>
              <a:sym typeface="Lora"/>
            </a:endParaRPr>
          </a:p>
          <a:p>
            <a:pPr marL="0" lvl="0" indent="0" algn="l" rtl="0">
              <a:lnSpc>
                <a:spcPct val="150000"/>
              </a:lnSpc>
              <a:spcBef>
                <a:spcPts val="0"/>
              </a:spcBef>
              <a:spcAft>
                <a:spcPts val="0"/>
              </a:spcAft>
              <a:buNone/>
            </a:pPr>
            <a:endParaRPr sz="1800" dirty="0">
              <a:solidFill>
                <a:schemeClr val="dk1"/>
              </a:solidFill>
              <a:latin typeface="Lora"/>
              <a:ea typeface="Lora"/>
              <a:cs typeface="Lora"/>
              <a:sym typeface="Lora"/>
            </a:endParaRPr>
          </a:p>
          <a:p>
            <a:pPr marL="457200" lvl="0" indent="0" algn="l" rtl="0">
              <a:lnSpc>
                <a:spcPct val="150000"/>
              </a:lnSpc>
              <a:spcBef>
                <a:spcPts val="0"/>
              </a:spcBef>
              <a:spcAft>
                <a:spcPts val="0"/>
              </a:spcAft>
              <a:buNone/>
            </a:pPr>
            <a:endParaRPr sz="1800" dirty="0">
              <a:solidFill>
                <a:schemeClr val="dk1"/>
              </a:solidFill>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1"/>
          <p:cNvSpPr txBox="1"/>
          <p:nvPr/>
        </p:nvSpPr>
        <p:spPr>
          <a:xfrm>
            <a:off x="125" y="-340375"/>
            <a:ext cx="91440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City Tech Library</a:t>
            </a:r>
            <a:endParaRPr sz="4100" b="1">
              <a:solidFill>
                <a:schemeClr val="accent5"/>
              </a:solidFill>
              <a:latin typeface="Roboto Slab"/>
              <a:ea typeface="Roboto Slab"/>
              <a:cs typeface="Roboto Slab"/>
              <a:sym typeface="Roboto Slab"/>
            </a:endParaRPr>
          </a:p>
        </p:txBody>
      </p:sp>
      <p:sp>
        <p:nvSpPr>
          <p:cNvPr id="264" name="Google Shape;264;p51"/>
          <p:cNvSpPr txBox="1"/>
          <p:nvPr/>
        </p:nvSpPr>
        <p:spPr>
          <a:xfrm>
            <a:off x="1485075" y="2093225"/>
            <a:ext cx="3024300" cy="1940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Reference Desk</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Ask A Librarian</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Research Guides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Subject Resources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Technology Loans</a:t>
            </a:r>
            <a:endParaRPr sz="1800">
              <a:solidFill>
                <a:schemeClr val="dk1"/>
              </a:solidFill>
              <a:latin typeface="Roboto Slab"/>
              <a:ea typeface="Roboto Slab"/>
              <a:cs typeface="Roboto Slab"/>
              <a:sym typeface="Roboto Slab"/>
            </a:endParaRPr>
          </a:p>
          <a:p>
            <a:pPr marL="4572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265" name="Google Shape;265;p51"/>
          <p:cNvSpPr txBox="1"/>
          <p:nvPr/>
        </p:nvSpPr>
        <p:spPr>
          <a:xfrm>
            <a:off x="4560800" y="2093225"/>
            <a:ext cx="3308400" cy="1708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50000"/>
              </a:lnSpc>
              <a:spcBef>
                <a:spcPts val="0"/>
              </a:spcBef>
              <a:spcAft>
                <a:spcPts val="0"/>
              </a:spcAft>
              <a:buClr>
                <a:schemeClr val="dk1"/>
              </a:buClr>
              <a:buSzPts val="1800"/>
              <a:buFont typeface="Roboto Slab"/>
              <a:buChar char="●"/>
            </a:pPr>
            <a:r>
              <a:rPr lang="en" sz="1800" i="0" u="none" strike="noStrike" cap="none">
                <a:solidFill>
                  <a:schemeClr val="dk1"/>
                </a:solidFill>
                <a:latin typeface="Roboto Slab"/>
                <a:ea typeface="Roboto Slab"/>
                <a:cs typeface="Roboto Slab"/>
                <a:sym typeface="Roboto Slab"/>
              </a:rPr>
              <a:t>Reserve Materials</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Scanning + Photocopies</a:t>
            </a:r>
            <a:endParaRPr sz="1800">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LGBTQ+ Resource</a:t>
            </a:r>
            <a:r>
              <a:rPr lang="en" sz="1800">
                <a:solidFill>
                  <a:schemeClr val="dk1"/>
                </a:solidFill>
                <a:latin typeface="Roboto Slab"/>
                <a:ea typeface="Roboto Slab"/>
                <a:cs typeface="Roboto Slab"/>
                <a:sym typeface="Roboto Slab"/>
              </a:rPr>
              <a:t>s</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Website</a:t>
            </a:r>
            <a:endParaRPr sz="1800">
              <a:solidFill>
                <a:schemeClr val="dk1"/>
              </a:solidFill>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387900" y="610425"/>
            <a:ext cx="8368200" cy="68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100" b="1">
                <a:solidFill>
                  <a:schemeClr val="accent5"/>
                </a:solidFill>
              </a:rPr>
              <a:t>Center For </a:t>
            </a:r>
            <a:endParaRPr sz="4100" b="1">
              <a:solidFill>
                <a:schemeClr val="accent5"/>
              </a:solidFill>
            </a:endParaRPr>
          </a:p>
          <a:p>
            <a:pPr marL="0" lvl="0" indent="0" algn="ctr" rtl="0">
              <a:spcBef>
                <a:spcPts val="0"/>
              </a:spcBef>
              <a:spcAft>
                <a:spcPts val="0"/>
              </a:spcAft>
              <a:buNone/>
            </a:pPr>
            <a:r>
              <a:rPr lang="en" sz="4100" b="1">
                <a:solidFill>
                  <a:schemeClr val="accent5"/>
                </a:solidFill>
              </a:rPr>
              <a:t>Student Accessibility</a:t>
            </a:r>
            <a:endParaRPr sz="4100" b="1">
              <a:solidFill>
                <a:schemeClr val="accent5"/>
              </a:solidFill>
            </a:endParaRPr>
          </a:p>
        </p:txBody>
      </p:sp>
      <p:sp>
        <p:nvSpPr>
          <p:cNvPr id="271" name="Google Shape;271;p5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fontScale="92500"/>
          </a:bodyPr>
          <a:lstStyle/>
          <a:p>
            <a:pPr marL="457200" lvl="0" indent="-334327" algn="l" rtl="0">
              <a:lnSpc>
                <a:spcPct val="150000"/>
              </a:lnSpc>
              <a:spcBef>
                <a:spcPts val="0"/>
              </a:spcBef>
              <a:spcAft>
                <a:spcPts val="0"/>
              </a:spcAft>
              <a:buClr>
                <a:schemeClr val="dk1"/>
              </a:buClr>
              <a:buSzPct val="100000"/>
              <a:buFont typeface="Roboto Slab"/>
              <a:buChar char="●"/>
            </a:pPr>
            <a:r>
              <a:rPr lang="en" sz="1800">
                <a:latin typeface="Roboto Slab"/>
                <a:ea typeface="Roboto Slab"/>
                <a:cs typeface="Roboto Slab"/>
                <a:sym typeface="Roboto Slab"/>
              </a:rPr>
              <a:t>If you had an IEP in high school</a:t>
            </a:r>
            <a:endParaRPr sz="1800">
              <a:latin typeface="Roboto Slab"/>
              <a:ea typeface="Roboto Slab"/>
              <a:cs typeface="Roboto Slab"/>
              <a:sym typeface="Roboto Slab"/>
            </a:endParaRPr>
          </a:p>
          <a:p>
            <a:pPr marL="457200" lvl="0" indent="-334327" algn="l" rtl="0">
              <a:lnSpc>
                <a:spcPct val="150000"/>
              </a:lnSpc>
              <a:spcBef>
                <a:spcPts val="0"/>
              </a:spcBef>
              <a:spcAft>
                <a:spcPts val="0"/>
              </a:spcAft>
              <a:buClr>
                <a:schemeClr val="dk1"/>
              </a:buClr>
              <a:buSzPct val="100000"/>
              <a:buFont typeface="Roboto Slab"/>
              <a:buChar char="●"/>
            </a:pPr>
            <a:r>
              <a:rPr lang="en" sz="1800">
                <a:latin typeface="Roboto Slab"/>
                <a:ea typeface="Roboto Slab"/>
                <a:cs typeface="Roboto Slab"/>
                <a:sym typeface="Roboto Slab"/>
              </a:rPr>
              <a:t>If you have any type of disability</a:t>
            </a:r>
            <a:endParaRPr sz="1800">
              <a:latin typeface="Roboto Slab"/>
              <a:ea typeface="Roboto Slab"/>
              <a:cs typeface="Roboto Slab"/>
              <a:sym typeface="Roboto Slab"/>
            </a:endParaRPr>
          </a:p>
          <a:p>
            <a:pPr marL="457200" lvl="0" indent="-334327" algn="l" rtl="0">
              <a:lnSpc>
                <a:spcPct val="150000"/>
              </a:lnSpc>
              <a:spcBef>
                <a:spcPts val="0"/>
              </a:spcBef>
              <a:spcAft>
                <a:spcPts val="0"/>
              </a:spcAft>
              <a:buClr>
                <a:schemeClr val="dk1"/>
              </a:buClr>
              <a:buSzPct val="100000"/>
              <a:buFont typeface="Roboto Slab"/>
              <a:buChar char="●"/>
            </a:pPr>
            <a:r>
              <a:rPr lang="en" sz="1800">
                <a:latin typeface="Roboto Slab"/>
                <a:ea typeface="Roboto Slab"/>
                <a:cs typeface="Roboto Slab"/>
                <a:sym typeface="Roboto Slab"/>
              </a:rPr>
              <a:t>If you are sick or unable to attend classes for more than a day or two</a:t>
            </a:r>
            <a:endParaRPr sz="1800">
              <a:latin typeface="Roboto Slab"/>
              <a:ea typeface="Roboto Slab"/>
              <a:cs typeface="Roboto Slab"/>
              <a:sym typeface="Roboto Slab"/>
            </a:endParaRPr>
          </a:p>
          <a:p>
            <a:pPr marL="457200" lvl="0" indent="-448627" algn="l" rtl="0">
              <a:lnSpc>
                <a:spcPct val="150000"/>
              </a:lnSpc>
              <a:spcBef>
                <a:spcPts val="0"/>
              </a:spcBef>
              <a:spcAft>
                <a:spcPts val="0"/>
              </a:spcAft>
              <a:buClr>
                <a:schemeClr val="dk1"/>
              </a:buClr>
              <a:buSzPct val="100000"/>
              <a:buFont typeface="Roboto Slab"/>
              <a:buChar char="●"/>
            </a:pPr>
            <a:r>
              <a:rPr lang="en" sz="1800" u="sng">
                <a:latin typeface="Roboto Slab"/>
                <a:ea typeface="Roboto Slab"/>
                <a:cs typeface="Roboto Slab"/>
                <a:sym typeface="Roboto Slab"/>
                <a:hlinkClick r:id="rId3"/>
              </a:rPr>
              <a:t>Website</a:t>
            </a:r>
            <a:endParaRPr sz="1800">
              <a:latin typeface="Roboto Slab"/>
              <a:ea typeface="Roboto Slab"/>
              <a:cs typeface="Roboto Slab"/>
              <a:sym typeface="Roboto Slab"/>
            </a:endParaRPr>
          </a:p>
          <a:p>
            <a:pPr marL="0" lvl="0" indent="0" algn="l" rtl="0">
              <a:spcBef>
                <a:spcPts val="0"/>
              </a:spcBef>
              <a:spcAft>
                <a:spcPts val="1200"/>
              </a:spcAft>
              <a:buNone/>
            </a:pPr>
            <a:endParaRPr/>
          </a:p>
        </p:txBody>
      </p:sp>
      <p:sp>
        <p:nvSpPr>
          <p:cNvPr id="272" name="Google Shape;272;p52"/>
          <p:cNvSpPr txBox="1">
            <a:spLocks noGrp="1"/>
          </p:cNvSpPr>
          <p:nvPr>
            <p:ph type="body" idx="2"/>
          </p:nvPr>
        </p:nvSpPr>
        <p:spPr>
          <a:xfrm>
            <a:off x="4651725" y="1489825"/>
            <a:ext cx="4284600" cy="3078900"/>
          </a:xfrm>
          <a:prstGeom prst="rect">
            <a:avLst/>
          </a:prstGeom>
        </p:spPr>
        <p:txBody>
          <a:bodyPr spcFirstLastPara="1" wrap="square" lIns="91425" tIns="91425" rIns="91425" bIns="91425" anchor="t" anchorCtr="0">
            <a:noAutofit/>
          </a:bodyPr>
          <a:lstStyle/>
          <a:p>
            <a:pPr marL="0" lvl="0" indent="0" algn="just" rtl="0">
              <a:lnSpc>
                <a:spcPct val="95000"/>
              </a:lnSpc>
              <a:spcBef>
                <a:spcPts val="0"/>
              </a:spcBef>
              <a:spcAft>
                <a:spcPts val="0"/>
              </a:spcAft>
              <a:buNone/>
            </a:pPr>
            <a:r>
              <a:rPr lang="en" sz="1300" i="1">
                <a:solidFill>
                  <a:schemeClr val="accent6"/>
                </a:solidFill>
              </a:rPr>
              <a:t>City Tech is committed to supporting the educational goals of enrolled students with disabilities in the areas of enrollment, academic advisement, tutoring, assistive technologies, and testing accommodations. If you have or think you may have a disability, you may be eligible for reasonable accommodations or academic adjustments as provided under applicable federal, state and city laws. You may also request services for temporary conditions or medical issues under certain circumstances. If you have questions about your eligibility or would like to seek accommodation services or academic adjustments, you can leave a voicemail at 718-260-5143, send an email to: Accessibility@citytech.cuny.edu, or visit the Center’s website at</a:t>
            </a:r>
            <a:r>
              <a:rPr lang="en" sz="1300" i="1">
                <a:solidFill>
                  <a:schemeClr val="accent6"/>
                </a:solidFill>
                <a:uFill>
                  <a:noFill/>
                </a:uFill>
                <a:hlinkClick r:id="rId4">
                  <a:extLst>
                    <a:ext uri="{A12FA001-AC4F-418D-AE19-62706E023703}">
                      <ahyp:hlinkClr xmlns:ahyp="http://schemas.microsoft.com/office/drawing/2018/hyperlinkcolor" val="tx"/>
                    </a:ext>
                  </a:extLst>
                </a:hlinkClick>
              </a:rPr>
              <a:t>  </a:t>
            </a:r>
            <a:r>
              <a:rPr lang="en" sz="1300" i="1" u="sng">
                <a:solidFill>
                  <a:schemeClr val="accent6"/>
                </a:solidFill>
                <a:hlinkClick r:id="rId4">
                  <a:extLst>
                    <a:ext uri="{A12FA001-AC4F-418D-AE19-62706E023703}">
                      <ahyp:hlinkClr xmlns:ahyp="http://schemas.microsoft.com/office/drawing/2018/hyperlinkcolor" val="tx"/>
                    </a:ext>
                  </a:extLst>
                </a:hlinkClick>
              </a:rPr>
              <a:t>http://www.citytech.cuny.edu/accessibility/</a:t>
            </a:r>
            <a:r>
              <a:rPr lang="en" sz="1300" i="1">
                <a:solidFill>
                  <a:schemeClr val="accent6"/>
                </a:solidFill>
              </a:rPr>
              <a:t> for more information.</a:t>
            </a:r>
            <a:endParaRPr sz="1300" i="1">
              <a:solidFill>
                <a:schemeClr val="accent6"/>
              </a:solidFill>
            </a:endParaRPr>
          </a:p>
          <a:p>
            <a:pPr marL="0" lvl="0" indent="0" algn="ctr" rtl="0">
              <a:lnSpc>
                <a:spcPct val="95000"/>
              </a:lnSpc>
              <a:spcBef>
                <a:spcPts val="0"/>
              </a:spcBef>
              <a:spcAft>
                <a:spcPts val="1200"/>
              </a:spcAft>
              <a:buNone/>
            </a:pPr>
            <a:endParaRPr sz="16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1200"/>
              </a:spcAft>
              <a:buNone/>
            </a:pPr>
            <a:r>
              <a:rPr lang="en" sz="4100" b="1">
                <a:solidFill>
                  <a:schemeClr val="accent5"/>
                </a:solidFill>
              </a:rPr>
              <a:t>Comprehensive Programs</a:t>
            </a:r>
            <a:endParaRPr sz="4100" b="1">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ctrTitle"/>
          </p:nvPr>
        </p:nvSpPr>
        <p:spPr>
          <a:xfrm>
            <a:off x="980250" y="1947675"/>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THREE:</a:t>
            </a:r>
            <a:endParaRPr sz="4110" b="1">
              <a:solidFill>
                <a:schemeClr val="accent6"/>
              </a:solidFill>
            </a:endParaRPr>
          </a:p>
          <a:p>
            <a:pPr marL="0" lvl="0" indent="0" algn="ctr" rtl="0">
              <a:lnSpc>
                <a:spcPct val="100000"/>
              </a:lnSpc>
              <a:spcBef>
                <a:spcPts val="0"/>
              </a:spcBef>
              <a:spcAft>
                <a:spcPts val="0"/>
              </a:spcAft>
              <a:buSzPct val="114283"/>
              <a:buNone/>
            </a:pPr>
            <a:r>
              <a:rPr lang="en" sz="3888" b="1"/>
              <a:t>You Paid for It; Use It</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The Buzz on Getting Involved</a:t>
            </a:r>
            <a:endParaRPr sz="3888" b="1"/>
          </a:p>
        </p:txBody>
      </p:sp>
      <p:sp>
        <p:nvSpPr>
          <p:cNvPr id="171" name="Google Shape;171;p36"/>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Session 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August 21</a:t>
            </a:r>
            <a:r>
              <a:rPr lang="en" baseline="30000" dirty="0">
                <a:solidFill>
                  <a:schemeClr val="accent6"/>
                </a:solidFill>
              </a:rPr>
              <a:t>st</a:t>
            </a:r>
            <a:r>
              <a:rPr lang="en" dirty="0">
                <a:solidFill>
                  <a:schemeClr val="accent6"/>
                </a:solidFill>
              </a:rPr>
              <a:t>, 2024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Professor Christopher Tarbell</a:t>
            </a:r>
            <a:endParaRPr dirty="0">
              <a:solidFill>
                <a:schemeClr val="accent6"/>
              </a:solidFill>
            </a:endParaRPr>
          </a:p>
        </p:txBody>
      </p:sp>
      <p:grpSp>
        <p:nvGrpSpPr>
          <p:cNvPr id="172" name="Google Shape;172;p36"/>
          <p:cNvGrpSpPr/>
          <p:nvPr/>
        </p:nvGrpSpPr>
        <p:grpSpPr>
          <a:xfrm>
            <a:off x="1" y="4385075"/>
            <a:ext cx="1881900" cy="758425"/>
            <a:chOff x="86851" y="4297675"/>
            <a:chExt cx="1881900" cy="758425"/>
          </a:xfrm>
        </p:grpSpPr>
        <p:pic>
          <p:nvPicPr>
            <p:cNvPr id="173" name="Google Shape;173;p36"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174" name="Google Shape;174;p36"/>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4"/>
          <p:cNvSpPr txBox="1"/>
          <p:nvPr/>
        </p:nvSpPr>
        <p:spPr>
          <a:xfrm>
            <a:off x="3081475" y="2063000"/>
            <a:ext cx="2807400" cy="792600"/>
          </a:xfrm>
          <a:prstGeom prst="rect">
            <a:avLst/>
          </a:prstGeom>
          <a:noFill/>
          <a:ln>
            <a:noFill/>
          </a:ln>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ASAP</a:t>
            </a:r>
            <a:endParaRPr sz="2300">
              <a:solidFill>
                <a:schemeClr val="dk1"/>
              </a:solidFill>
              <a:latin typeface="Roboto Slab"/>
              <a:ea typeface="Roboto Slab"/>
              <a:cs typeface="Roboto Slab"/>
              <a:sym typeface="Roboto Slab"/>
            </a:endParaRPr>
          </a:p>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ACE</a:t>
            </a:r>
            <a:endParaRPr sz="2300">
              <a:solidFill>
                <a:schemeClr val="dk1"/>
              </a:solidFill>
              <a:latin typeface="Roboto Slab"/>
              <a:ea typeface="Roboto Slab"/>
              <a:cs typeface="Roboto Slab"/>
              <a:sym typeface="Roboto Slab"/>
            </a:endParaRPr>
          </a:p>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SEEK</a:t>
            </a:r>
            <a:endParaRPr sz="2300">
              <a:solidFill>
                <a:schemeClr val="dk1"/>
              </a:solidFill>
              <a:latin typeface="Roboto Slab"/>
              <a:ea typeface="Roboto Slab"/>
              <a:cs typeface="Roboto Slab"/>
              <a:sym typeface="Roboto Slab"/>
            </a:endParaRPr>
          </a:p>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CUNY EDGE</a:t>
            </a:r>
            <a:endParaRPr sz="2300">
              <a:solidFill>
                <a:schemeClr val="dk1"/>
              </a:solidFill>
              <a:latin typeface="Roboto Slab"/>
              <a:ea typeface="Roboto Slab"/>
              <a:cs typeface="Roboto Slab"/>
              <a:sym typeface="Roboto Slab"/>
            </a:endParaRPr>
          </a:p>
        </p:txBody>
      </p:sp>
      <p:sp>
        <p:nvSpPr>
          <p:cNvPr id="283" name="Google Shape;283;p54"/>
          <p:cNvSpPr txBox="1">
            <a:spLocks noGrp="1"/>
          </p:cNvSpPr>
          <p:nvPr>
            <p:ph type="title" idx="4294967295"/>
          </p:nvPr>
        </p:nvSpPr>
        <p:spPr>
          <a:xfrm>
            <a:off x="221975" y="127577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b="1">
                <a:solidFill>
                  <a:schemeClr val="accent5"/>
                </a:solidFill>
              </a:rPr>
              <a:t>Full Service</a:t>
            </a:r>
            <a:endParaRPr sz="4100" b="1">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100" b="1">
                <a:solidFill>
                  <a:schemeClr val="accent5"/>
                </a:solidFill>
              </a:rPr>
              <a:t>Administrative </a:t>
            </a:r>
            <a:endParaRPr sz="4100" b="1">
              <a:solidFill>
                <a:schemeClr val="accent5"/>
              </a:solidFill>
            </a:endParaRPr>
          </a:p>
          <a:p>
            <a:pPr marL="0" lvl="0" indent="0" algn="ctr" rtl="0">
              <a:lnSpc>
                <a:spcPct val="115000"/>
              </a:lnSpc>
              <a:spcBef>
                <a:spcPts val="1200"/>
              </a:spcBef>
              <a:spcAft>
                <a:spcPts val="1200"/>
              </a:spcAft>
              <a:buNone/>
            </a:pPr>
            <a:r>
              <a:rPr lang="en" sz="4100" b="1">
                <a:solidFill>
                  <a:schemeClr val="accent5"/>
                </a:solidFill>
              </a:rPr>
              <a:t>Resources + Services</a:t>
            </a:r>
            <a:endParaRPr sz="4100">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6"/>
          <p:cNvSpPr txBox="1"/>
          <p:nvPr/>
        </p:nvSpPr>
        <p:spPr>
          <a:xfrm>
            <a:off x="1252450" y="2201650"/>
            <a:ext cx="2389800" cy="17805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Registrar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Bursar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Financial Aid</a:t>
            </a:r>
            <a:endParaRPr sz="1800">
              <a:solidFill>
                <a:schemeClr val="dk1"/>
              </a:solidFill>
              <a:latin typeface="Roboto Slab"/>
              <a:ea typeface="Roboto Slab"/>
              <a:cs typeface="Roboto Slab"/>
              <a:sym typeface="Roboto Slab"/>
            </a:endParaRPr>
          </a:p>
        </p:txBody>
      </p:sp>
      <p:sp>
        <p:nvSpPr>
          <p:cNvPr id="294" name="Google Shape;294;p56"/>
          <p:cNvSpPr txBox="1"/>
          <p:nvPr/>
        </p:nvSpPr>
        <p:spPr>
          <a:xfrm>
            <a:off x="3811100" y="2201650"/>
            <a:ext cx="4302000" cy="21333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Scholarship &amp; Residency Services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International Student Services</a:t>
            </a:r>
            <a:endParaRPr sz="1800">
              <a:solidFill>
                <a:schemeClr val="dk1"/>
              </a:solidFill>
              <a:latin typeface="Roboto Slab"/>
              <a:ea typeface="Roboto Slab"/>
              <a:cs typeface="Roboto Slab"/>
              <a:sym typeface="Roboto Slab"/>
            </a:endParaRPr>
          </a:p>
        </p:txBody>
      </p:sp>
      <p:sp>
        <p:nvSpPr>
          <p:cNvPr id="295" name="Google Shape;295;p56"/>
          <p:cNvSpPr txBox="1"/>
          <p:nvPr/>
        </p:nvSpPr>
        <p:spPr>
          <a:xfrm>
            <a:off x="1462500" y="1119250"/>
            <a:ext cx="6219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College Administration</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7"/>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100" b="1">
                <a:solidFill>
                  <a:schemeClr val="accent6"/>
                </a:solidFill>
              </a:rPr>
              <a:t>Student-Centered </a:t>
            </a:r>
            <a:endParaRPr sz="4100" b="1">
              <a:solidFill>
                <a:schemeClr val="accent6"/>
              </a:solidFill>
            </a:endParaRPr>
          </a:p>
          <a:p>
            <a:pPr marL="0" lvl="0" indent="0" algn="ctr" rtl="0">
              <a:lnSpc>
                <a:spcPct val="115000"/>
              </a:lnSpc>
              <a:spcBef>
                <a:spcPts val="1200"/>
              </a:spcBef>
              <a:spcAft>
                <a:spcPts val="1200"/>
              </a:spcAft>
              <a:buNone/>
            </a:pPr>
            <a:r>
              <a:rPr lang="en" sz="4100" b="1">
                <a:solidFill>
                  <a:schemeClr val="accent6"/>
                </a:solidFill>
              </a:rPr>
              <a:t>Resources + Services</a:t>
            </a:r>
            <a:endParaRPr sz="4100">
              <a:solidFill>
                <a:schemeClr val="accent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txBox="1"/>
          <p:nvPr/>
        </p:nvSpPr>
        <p:spPr>
          <a:xfrm>
            <a:off x="2702125" y="1971775"/>
            <a:ext cx="4671300" cy="1710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First Year Programs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FYP Peer Mentors</a:t>
            </a:r>
            <a:endParaRPr sz="1800">
              <a:solidFill>
                <a:schemeClr val="dk1"/>
              </a:solidFill>
              <a:latin typeface="Roboto Slab"/>
              <a:ea typeface="Roboto Slab"/>
              <a:cs typeface="Roboto Slab"/>
              <a:sym typeface="Roboto Slab"/>
            </a:endParaRPr>
          </a:p>
        </p:txBody>
      </p:sp>
      <p:sp>
        <p:nvSpPr>
          <p:cNvPr id="306" name="Google Shape;306;p58"/>
          <p:cNvSpPr txBox="1"/>
          <p:nvPr/>
        </p:nvSpPr>
        <p:spPr>
          <a:xfrm>
            <a:off x="1683325" y="736450"/>
            <a:ext cx="6339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accent5"/>
                </a:solidFill>
                <a:latin typeface="Roboto Slab"/>
                <a:ea typeface="Roboto Slab"/>
                <a:cs typeface="Roboto Slab"/>
                <a:sym typeface="Roboto Slab"/>
              </a:rPr>
              <a:t>  First Year Students</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9"/>
          <p:cNvSpPr txBox="1"/>
          <p:nvPr/>
        </p:nvSpPr>
        <p:spPr>
          <a:xfrm>
            <a:off x="1978825" y="1770300"/>
            <a:ext cx="6046500" cy="17109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Student Government Association (SGA)</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NYPIRG</a:t>
            </a:r>
            <a:endParaRPr sz="1800">
              <a:solidFill>
                <a:schemeClr val="dk1"/>
              </a:solidFill>
              <a:latin typeface="Roboto Slab"/>
              <a:ea typeface="Roboto Slab"/>
              <a:cs typeface="Roboto Slab"/>
              <a:sym typeface="Roboto Slab"/>
            </a:endParaRPr>
          </a:p>
        </p:txBody>
      </p:sp>
      <p:sp>
        <p:nvSpPr>
          <p:cNvPr id="312" name="Google Shape;312;p59"/>
          <p:cNvSpPr txBox="1"/>
          <p:nvPr/>
        </p:nvSpPr>
        <p:spPr>
          <a:xfrm>
            <a:off x="-3425" y="807225"/>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Student Leaders</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0"/>
          <p:cNvSpPr txBox="1"/>
          <p:nvPr/>
        </p:nvSpPr>
        <p:spPr>
          <a:xfrm>
            <a:off x="1990675" y="1817725"/>
            <a:ext cx="6046500" cy="17109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Student Life + Development (SLD)</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Yellow Jacket Journey (Presence)</a:t>
            </a:r>
            <a:endParaRPr sz="1800">
              <a:solidFill>
                <a:schemeClr val="dk1"/>
              </a:solidFill>
              <a:latin typeface="Roboto Slab"/>
              <a:ea typeface="Roboto Slab"/>
              <a:cs typeface="Roboto Slab"/>
              <a:sym typeface="Roboto Slab"/>
            </a:endParaRPr>
          </a:p>
        </p:txBody>
      </p:sp>
      <p:sp>
        <p:nvSpPr>
          <p:cNvPr id="318" name="Google Shape;318;p60"/>
          <p:cNvSpPr txBox="1"/>
          <p:nvPr/>
        </p:nvSpPr>
        <p:spPr>
          <a:xfrm>
            <a:off x="-3425" y="807225"/>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Student Clubs + Events</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1"/>
          <p:cNvSpPr txBox="1"/>
          <p:nvPr/>
        </p:nvSpPr>
        <p:spPr>
          <a:xfrm>
            <a:off x="1402375" y="315100"/>
            <a:ext cx="57807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Professional </a:t>
            </a:r>
            <a:endParaRPr sz="4100" b="1">
              <a:solidFill>
                <a:schemeClr val="accent5"/>
              </a:solidFill>
              <a:latin typeface="Roboto Slab"/>
              <a:ea typeface="Roboto Slab"/>
              <a:cs typeface="Roboto Slab"/>
              <a:sym typeface="Roboto Slab"/>
            </a:endParaRPr>
          </a:p>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Development Center</a:t>
            </a:r>
            <a:endParaRPr sz="4100" b="1">
              <a:solidFill>
                <a:schemeClr val="accent5"/>
              </a:solidFill>
              <a:latin typeface="Roboto Slab"/>
              <a:ea typeface="Roboto Slab"/>
              <a:cs typeface="Roboto Slab"/>
              <a:sym typeface="Roboto Slab"/>
            </a:endParaRPr>
          </a:p>
          <a:p>
            <a:pPr marL="0" lvl="0" indent="0" algn="ctr" rtl="0">
              <a:spcBef>
                <a:spcPts val="0"/>
              </a:spcBef>
              <a:spcAft>
                <a:spcPts val="0"/>
              </a:spcAft>
              <a:buNone/>
            </a:pPr>
            <a:endParaRPr sz="4100" b="1">
              <a:solidFill>
                <a:schemeClr val="accent5"/>
              </a:solidFill>
              <a:latin typeface="Roboto Slab"/>
              <a:ea typeface="Roboto Slab"/>
              <a:cs typeface="Roboto Slab"/>
              <a:sym typeface="Roboto Slab"/>
            </a:endParaRPr>
          </a:p>
        </p:txBody>
      </p:sp>
      <p:sp>
        <p:nvSpPr>
          <p:cNvPr id="324" name="Google Shape;324;p61"/>
          <p:cNvSpPr txBox="1"/>
          <p:nvPr/>
        </p:nvSpPr>
        <p:spPr>
          <a:xfrm>
            <a:off x="1642475" y="1398875"/>
            <a:ext cx="6742800" cy="4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Exploring majors, interests, and values</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Resume and Cover letter critiques  </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Interview preparation &amp; Mock interviews</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Graduate School Exploration</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Virtual Workshops &amp; Seminars</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Virtual Informational Sessions with Employers </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Virtual Networking Events</a:t>
            </a:r>
            <a:endParaRPr sz="1800">
              <a:solidFill>
                <a:schemeClr val="dk1"/>
              </a:solidFill>
              <a:latin typeface="Roboto Slab"/>
              <a:ea typeface="Roboto Slab"/>
              <a:cs typeface="Roboto Slab"/>
              <a:sym typeface="Roboto Slab"/>
            </a:endParaRPr>
          </a:p>
          <a:p>
            <a:pPr marL="457200" lvl="0" indent="-342900" algn="l" rtl="0">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Website</a:t>
            </a:r>
            <a:endParaRPr sz="1800">
              <a:solidFill>
                <a:schemeClr val="dk1"/>
              </a:solidFill>
              <a:latin typeface="Roboto Slab"/>
              <a:ea typeface="Roboto Slab"/>
              <a:cs typeface="Roboto Slab"/>
              <a:sym typeface="Roboto Slab"/>
            </a:endParaRPr>
          </a:p>
          <a:p>
            <a:pPr marL="457200" lvl="0" indent="-342900" algn="l" rtl="0">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The PDC encourages students to make an appointment in their first year of  coursework to plot a successful course of study!</a:t>
            </a:r>
            <a:endParaRPr sz="1800">
              <a:solidFill>
                <a:schemeClr val="accent6"/>
              </a:solidFill>
              <a:latin typeface="Roboto Slab"/>
              <a:ea typeface="Roboto Slab"/>
              <a:cs typeface="Roboto Slab"/>
              <a:sym typeface="Roboto Slab"/>
            </a:endParaRPr>
          </a:p>
          <a:p>
            <a:pPr marL="457200" lvl="0" indent="0" algn="l" rtl="0">
              <a:spcBef>
                <a:spcPts val="0"/>
              </a:spcBef>
              <a:spcAft>
                <a:spcPts val="0"/>
              </a:spcAft>
              <a:buNone/>
            </a:pPr>
            <a:endParaRPr sz="1800">
              <a:solidFill>
                <a:schemeClr val="dk1"/>
              </a:solidFill>
              <a:latin typeface="Roboto Slab"/>
              <a:ea typeface="Roboto Slab"/>
              <a:cs typeface="Roboto Slab"/>
              <a:sym typeface="Roboto Slab"/>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2"/>
          <p:cNvSpPr txBox="1"/>
          <p:nvPr/>
        </p:nvSpPr>
        <p:spPr>
          <a:xfrm>
            <a:off x="150" y="-400675"/>
            <a:ext cx="91440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Workshops and Speakers</a:t>
            </a:r>
            <a:endParaRPr sz="4100" b="1">
              <a:solidFill>
                <a:schemeClr val="accent5"/>
              </a:solidFill>
              <a:latin typeface="Roboto Slab"/>
              <a:ea typeface="Roboto Slab"/>
              <a:cs typeface="Roboto Slab"/>
              <a:sym typeface="Roboto Slab"/>
            </a:endParaRPr>
          </a:p>
        </p:txBody>
      </p:sp>
      <p:sp>
        <p:nvSpPr>
          <p:cNvPr id="330" name="Google Shape;330;p62"/>
          <p:cNvSpPr txBox="1"/>
          <p:nvPr/>
        </p:nvSpPr>
        <p:spPr>
          <a:xfrm>
            <a:off x="2263625" y="2107100"/>
            <a:ext cx="4752300" cy="1904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Targeted topics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Experts in different areas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Department specific</a:t>
            </a:r>
            <a:endParaRPr sz="1800">
              <a:solidFill>
                <a:schemeClr val="dk1"/>
              </a:solidFill>
              <a:latin typeface="Roboto Slab"/>
              <a:ea typeface="Roboto Slab"/>
              <a:cs typeface="Roboto Slab"/>
              <a:sym typeface="Roboto Slab"/>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3"/>
          <p:cNvSpPr txBox="1">
            <a:spLocks noGrp="1"/>
          </p:cNvSpPr>
          <p:nvPr>
            <p:ph type="title"/>
          </p:nvPr>
        </p:nvSpPr>
        <p:spPr>
          <a:xfrm>
            <a:off x="0" y="1764950"/>
            <a:ext cx="9144000" cy="907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100" b="1">
                <a:solidFill>
                  <a:schemeClr val="accent5"/>
                </a:solidFill>
              </a:rPr>
              <a:t>Technology </a:t>
            </a:r>
            <a:endParaRPr sz="4100" b="1">
              <a:solidFill>
                <a:schemeClr val="accent5"/>
              </a:solidFill>
            </a:endParaRPr>
          </a:p>
          <a:p>
            <a:pPr marL="0" lvl="0" indent="0" algn="ctr" rtl="0">
              <a:lnSpc>
                <a:spcPct val="115000"/>
              </a:lnSpc>
              <a:spcBef>
                <a:spcPts val="1200"/>
              </a:spcBef>
              <a:spcAft>
                <a:spcPts val="1200"/>
              </a:spcAft>
              <a:buNone/>
            </a:pPr>
            <a:r>
              <a:rPr lang="en" sz="4100" b="1">
                <a:solidFill>
                  <a:schemeClr val="accent5"/>
                </a:solidFill>
              </a:rPr>
              <a:t>Resources + Services</a:t>
            </a:r>
            <a:endParaRPr sz="410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277200" y="1583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b="1">
                <a:solidFill>
                  <a:schemeClr val="accent6"/>
                </a:solidFill>
              </a:rPr>
              <a:t>Today’s Topics</a:t>
            </a:r>
            <a:endParaRPr sz="4900" b="1">
              <a:solidFill>
                <a:schemeClr val="accent6"/>
              </a:solidFill>
            </a:endParaRPr>
          </a:p>
        </p:txBody>
      </p:sp>
      <p:sp>
        <p:nvSpPr>
          <p:cNvPr id="180" name="Google Shape;180;p37"/>
          <p:cNvSpPr txBox="1">
            <a:spLocks noGrp="1"/>
          </p:cNvSpPr>
          <p:nvPr>
            <p:ph type="body" idx="2"/>
          </p:nvPr>
        </p:nvSpPr>
        <p:spPr>
          <a:xfrm>
            <a:off x="4802400" y="412625"/>
            <a:ext cx="4341600" cy="4149600"/>
          </a:xfrm>
          <a:prstGeom prst="rect">
            <a:avLst/>
          </a:prstGeom>
        </p:spPr>
        <p:txBody>
          <a:bodyPr spcFirstLastPara="1" wrap="square" lIns="91425" tIns="91425" rIns="91425" bIns="91425" anchor="ctr" anchorCtr="0">
            <a:normAutofit lnSpcReduction="10000"/>
          </a:bodyPr>
          <a:lstStyle/>
          <a:p>
            <a:pPr marL="0" lvl="0" indent="0" algn="l" rtl="0">
              <a:lnSpc>
                <a:spcPct val="100000"/>
              </a:lnSpc>
              <a:spcBef>
                <a:spcPts val="0"/>
              </a:spcBef>
              <a:spcAft>
                <a:spcPts val="0"/>
              </a:spcAft>
              <a:buNone/>
            </a:pPr>
            <a:r>
              <a:rPr lang="en">
                <a:solidFill>
                  <a:schemeClr val="accent5"/>
                </a:solidFill>
                <a:latin typeface="Roboto Slab"/>
                <a:ea typeface="Roboto Slab"/>
                <a:cs typeface="Roboto Slab"/>
                <a:sym typeface="Roboto Slab"/>
              </a:rPr>
              <a:t>Part A:</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Where College Happens, Pt. 3</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Taking Notes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Overview of Resources + Services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Asking for Help</a:t>
            </a: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r>
              <a:rPr lang="en">
                <a:solidFill>
                  <a:schemeClr val="accent5"/>
                </a:solidFill>
                <a:latin typeface="Roboto Slab"/>
                <a:ea typeface="Roboto Slab"/>
                <a:cs typeface="Roboto Slab"/>
                <a:sym typeface="Roboto Slab"/>
              </a:rPr>
              <a:t>Part B:</a:t>
            </a:r>
            <a:endParaRPr>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Where College Happens, pt. 5</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Why Participate?</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Co-curriculars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Extracurriculars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Asking Effective Questions</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Effective Communication</a:t>
            </a:r>
            <a:endParaRPr sz="1900">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200"/>
              </a:spcAft>
              <a:buNone/>
            </a:pPr>
            <a:endParaRPr sz="1900">
              <a:solidFill>
                <a:schemeClr val="accent5"/>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4"/>
          <p:cNvSpPr txBox="1"/>
          <p:nvPr/>
        </p:nvSpPr>
        <p:spPr>
          <a:xfrm>
            <a:off x="-1" y="-435650"/>
            <a:ext cx="91440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Computer Labs</a:t>
            </a:r>
            <a:endParaRPr sz="4100" b="1">
              <a:solidFill>
                <a:schemeClr val="accent5"/>
              </a:solidFill>
              <a:latin typeface="Roboto Slab"/>
              <a:ea typeface="Roboto Slab"/>
              <a:cs typeface="Roboto Slab"/>
              <a:sym typeface="Roboto Slab"/>
            </a:endParaRPr>
          </a:p>
        </p:txBody>
      </p:sp>
      <p:sp>
        <p:nvSpPr>
          <p:cNvPr id="341" name="Google Shape;341;p64"/>
          <p:cNvSpPr txBox="1"/>
          <p:nvPr/>
        </p:nvSpPr>
        <p:spPr>
          <a:xfrm>
            <a:off x="1576225" y="1819200"/>
            <a:ext cx="6553800" cy="23262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Atrium Learning Center, Library Building, ground floor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Library, 4th floor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General Building, 6th floor (G600)</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Vorhees, 2nd floor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Virtual Computer Lab</a:t>
            </a:r>
            <a:endParaRPr sz="1800">
              <a:solidFill>
                <a:schemeClr val="dk1"/>
              </a:solidFill>
              <a:latin typeface="Roboto Slab"/>
              <a:ea typeface="Roboto Slab"/>
              <a:cs typeface="Roboto Slab"/>
              <a:sym typeface="Roboto Slab"/>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5"/>
          <p:cNvSpPr txBox="1"/>
          <p:nvPr/>
        </p:nvSpPr>
        <p:spPr>
          <a:xfrm>
            <a:off x="4859200" y="1794375"/>
            <a:ext cx="3792300" cy="26541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OpenLab</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Zoom</a:t>
            </a:r>
            <a:endParaRPr sz="1800">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Specialized Programs + Tools</a:t>
            </a:r>
            <a:endParaRPr sz="1800">
              <a:solidFill>
                <a:schemeClr val="dk1"/>
              </a:solidFill>
              <a:latin typeface="Roboto Slab"/>
              <a:ea typeface="Roboto Slab"/>
              <a:cs typeface="Roboto Slab"/>
              <a:sym typeface="Roboto Slab"/>
            </a:endParaRPr>
          </a:p>
          <a:p>
            <a:pPr marL="457200" marR="0" lvl="0" indent="0" algn="l" rtl="0">
              <a:lnSpc>
                <a:spcPct val="150000"/>
              </a:lnSpc>
              <a:spcBef>
                <a:spcPts val="0"/>
              </a:spcBef>
              <a:spcAft>
                <a:spcPts val="0"/>
              </a:spcAft>
              <a:buNone/>
            </a:pPr>
            <a:endParaRPr sz="1800" i="0" u="none" strike="noStrike" cap="none">
              <a:solidFill>
                <a:schemeClr val="dk1"/>
              </a:solidFill>
              <a:latin typeface="Roboto Slab"/>
              <a:ea typeface="Roboto Slab"/>
              <a:cs typeface="Roboto Slab"/>
              <a:sym typeface="Roboto Slab"/>
            </a:endParaRPr>
          </a:p>
        </p:txBody>
      </p:sp>
      <p:sp>
        <p:nvSpPr>
          <p:cNvPr id="347" name="Google Shape;347;p65"/>
          <p:cNvSpPr txBox="1"/>
          <p:nvPr/>
        </p:nvSpPr>
        <p:spPr>
          <a:xfrm>
            <a:off x="745875" y="1794375"/>
            <a:ext cx="3947400" cy="26541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CUNYFirst</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CT email</a:t>
            </a:r>
            <a:r>
              <a:rPr lang="en" sz="1800" i="0" u="none" strike="noStrike" cap="none">
                <a:solidFill>
                  <a:schemeClr val="dk1"/>
                </a:solidFill>
                <a:latin typeface="Roboto Slab"/>
                <a:ea typeface="Roboto Slab"/>
                <a:cs typeface="Roboto Slab"/>
                <a:sym typeface="Roboto Slab"/>
              </a:rPr>
              <a:t> + </a:t>
            </a:r>
            <a:r>
              <a:rPr lang="en" sz="1800" i="0" u="sng" strike="noStrike" cap="none">
                <a:solidFill>
                  <a:schemeClr val="dk1"/>
                </a:solid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Email Lookup</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One Drive + Microsoft Office</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Brightspace</a:t>
            </a:r>
            <a:endParaRPr sz="1800" i="0" u="none" strike="noStrike" cap="none">
              <a:solidFill>
                <a:schemeClr val="dk1"/>
              </a:solidFill>
              <a:latin typeface="Roboto Slab"/>
              <a:ea typeface="Roboto Slab"/>
              <a:cs typeface="Roboto Slab"/>
              <a:sym typeface="Roboto Slab"/>
            </a:endParaRPr>
          </a:p>
        </p:txBody>
      </p:sp>
      <p:sp>
        <p:nvSpPr>
          <p:cNvPr id="348" name="Google Shape;348;p65"/>
          <p:cNvSpPr txBox="1"/>
          <p:nvPr/>
        </p:nvSpPr>
        <p:spPr>
          <a:xfrm>
            <a:off x="100" y="-100450"/>
            <a:ext cx="9144000" cy="14433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Student Help Desk</a:t>
            </a:r>
            <a:endParaRPr sz="4100" b="1">
              <a:solidFill>
                <a:schemeClr val="accent5"/>
              </a:solidFill>
              <a:latin typeface="Roboto Slab"/>
              <a:ea typeface="Roboto Slab"/>
              <a:cs typeface="Roboto Slab"/>
              <a:sym typeface="Roboto Slab"/>
            </a:endParaRPr>
          </a:p>
        </p:txBody>
      </p:sp>
      <p:sp>
        <p:nvSpPr>
          <p:cNvPr id="349" name="Google Shape;349;p65"/>
          <p:cNvSpPr txBox="1"/>
          <p:nvPr/>
        </p:nvSpPr>
        <p:spPr>
          <a:xfrm>
            <a:off x="1521000" y="4161450"/>
            <a:ext cx="6102000" cy="664500"/>
          </a:xfrm>
          <a:prstGeom prst="rect">
            <a:avLst/>
          </a:prstGeom>
          <a:noFill/>
          <a:ln w="9525" cap="flat" cmpd="sng">
            <a:solidFill>
              <a:srgbClr val="FFFBD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Student Help Desk			</a:t>
            </a:r>
            <a:r>
              <a:rPr lang="en" sz="1500" u="sng">
                <a:solidFill>
                  <a:schemeClr val="dk1"/>
                </a:solidFill>
                <a:latin typeface="Roboto"/>
                <a:ea typeface="Roboto"/>
                <a:cs typeface="Roboto"/>
                <a:sym typeface="Roboto"/>
                <a:hlinkClick r:id="rId10">
                  <a:extLst>
                    <a:ext uri="{A12FA001-AC4F-418D-AE19-62706E023703}">
                      <ahyp:hlinkClr xmlns:ahyp="http://schemas.microsoft.com/office/drawing/2018/hyperlinkcolor" val="tx"/>
                    </a:ext>
                  </a:extLst>
                </a:hlinkClick>
              </a:rPr>
              <a:t>StudentHelpDesk@citytech.cuny.edu</a:t>
            </a: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500">
                <a:solidFill>
                  <a:schemeClr val="dk1"/>
                </a:solidFill>
                <a:latin typeface="Roboto"/>
                <a:ea typeface="Roboto"/>
                <a:cs typeface="Roboto"/>
                <a:sym typeface="Roboto"/>
              </a:rPr>
              <a:t>Room L114							718-260-4900</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6"/>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1200"/>
              </a:spcAft>
              <a:buNone/>
            </a:pPr>
            <a:r>
              <a:rPr lang="en" sz="4100" b="1">
                <a:solidFill>
                  <a:schemeClr val="accent5"/>
                </a:solidFill>
              </a:rPr>
              <a:t>Targeted Resources + Services</a:t>
            </a:r>
            <a:endParaRPr sz="4100">
              <a:solidFill>
                <a:schemeClr val="accent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7"/>
          <p:cNvSpPr txBox="1"/>
          <p:nvPr/>
        </p:nvSpPr>
        <p:spPr>
          <a:xfrm>
            <a:off x="2062125" y="1669450"/>
            <a:ext cx="5416200" cy="461700"/>
          </a:xfrm>
          <a:prstGeom prst="rect">
            <a:avLst/>
          </a:prstGeom>
          <a:noFill/>
          <a:ln>
            <a:noFill/>
          </a:ln>
        </p:spPr>
        <p:txBody>
          <a:bodyPr spcFirstLastPara="1" wrap="square" lIns="91425" tIns="91425" rIns="91425" bIns="91425" anchor="ctr" anchorCtr="0">
            <a:spAutoFit/>
          </a:bodyPr>
          <a:lstStyle/>
          <a:p>
            <a:pPr marL="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60" name="Google Shape;360;p67"/>
          <p:cNvSpPr txBox="1"/>
          <p:nvPr/>
        </p:nvSpPr>
        <p:spPr>
          <a:xfrm>
            <a:off x="0" y="68970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100" b="1">
              <a:solidFill>
                <a:schemeClr val="accent5"/>
              </a:solidFill>
              <a:latin typeface="Roboto Slab"/>
              <a:ea typeface="Roboto Slab"/>
              <a:cs typeface="Roboto Slab"/>
              <a:sym typeface="Roboto Slab"/>
            </a:endParaRPr>
          </a:p>
        </p:txBody>
      </p:sp>
      <p:sp>
        <p:nvSpPr>
          <p:cNvPr id="361" name="Google Shape;361;p6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b="1">
                <a:solidFill>
                  <a:schemeClr val="accent5"/>
                </a:solidFill>
              </a:rPr>
              <a:t>Student Health + Well-Being</a:t>
            </a:r>
            <a:endParaRPr sz="4100" b="1">
              <a:solidFill>
                <a:schemeClr val="accent5"/>
              </a:solidFill>
            </a:endParaRPr>
          </a:p>
        </p:txBody>
      </p:sp>
      <p:sp>
        <p:nvSpPr>
          <p:cNvPr id="362" name="Google Shape;362;p67"/>
          <p:cNvSpPr txBox="1">
            <a:spLocks noGrp="1"/>
          </p:cNvSpPr>
          <p:nvPr>
            <p:ph type="body" idx="1"/>
          </p:nvPr>
        </p:nvSpPr>
        <p:spPr>
          <a:xfrm>
            <a:off x="722925" y="1794625"/>
            <a:ext cx="3664800" cy="30789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3"/>
              </a:rPr>
              <a:t>Counseling Services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4"/>
              </a:rPr>
              <a:t>Community Standards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5"/>
              </a:rPr>
              <a:t>Wellness Center</a:t>
            </a: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spcBef>
                <a:spcPts val="0"/>
              </a:spcBef>
              <a:spcAft>
                <a:spcPts val="1200"/>
              </a:spcAft>
              <a:buNone/>
            </a:pPr>
            <a:endParaRPr sz="1800">
              <a:latin typeface="Roboto Slab"/>
              <a:ea typeface="Roboto Slab"/>
              <a:cs typeface="Roboto Slab"/>
              <a:sym typeface="Roboto Slab"/>
            </a:endParaRPr>
          </a:p>
        </p:txBody>
      </p:sp>
      <p:sp>
        <p:nvSpPr>
          <p:cNvPr id="363" name="Google Shape;363;p67"/>
          <p:cNvSpPr txBox="1">
            <a:spLocks noGrp="1"/>
          </p:cNvSpPr>
          <p:nvPr>
            <p:ph type="body" idx="2"/>
          </p:nvPr>
        </p:nvSpPr>
        <p:spPr>
          <a:xfrm>
            <a:off x="4065025" y="1794625"/>
            <a:ext cx="4691100" cy="30789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6"/>
              </a:rPr>
              <a:t>Public Safety</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7"/>
              </a:rPr>
              <a:t>Petrie Fund</a:t>
            </a:r>
            <a:r>
              <a:rPr lang="en" sz="1800">
                <a:latin typeface="Roboto Slab"/>
                <a:ea typeface="Roboto Slab"/>
                <a:cs typeface="Roboto Slab"/>
                <a:sym typeface="Roboto Slab"/>
              </a:rPr>
              <a:t> </a:t>
            </a:r>
            <a:r>
              <a:rPr lang="en" sz="1600">
                <a:latin typeface="Roboto Slab"/>
                <a:ea typeface="Roboto Slab"/>
                <a:cs typeface="Roboto Slab"/>
                <a:sym typeface="Roboto Slab"/>
              </a:rPr>
              <a:t>(via Student Success Center)</a:t>
            </a:r>
            <a:endParaRPr sz="16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8"/>
              </a:rPr>
              <a:t>Recreation and Intramural Sports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9"/>
              </a:rPr>
              <a:t>Fitness Center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8"/>
          <p:cNvSpPr txBox="1"/>
          <p:nvPr/>
        </p:nvSpPr>
        <p:spPr>
          <a:xfrm>
            <a:off x="2062125" y="1669450"/>
            <a:ext cx="5416200" cy="461700"/>
          </a:xfrm>
          <a:prstGeom prst="rect">
            <a:avLst/>
          </a:prstGeom>
          <a:noFill/>
          <a:ln>
            <a:noFill/>
          </a:ln>
        </p:spPr>
        <p:txBody>
          <a:bodyPr spcFirstLastPara="1" wrap="square" lIns="91425" tIns="91425" rIns="91425" bIns="91425" anchor="ctr" anchorCtr="0">
            <a:spAutoFit/>
          </a:bodyPr>
          <a:lstStyle/>
          <a:p>
            <a:pPr marL="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69" name="Google Shape;369;p68"/>
          <p:cNvSpPr txBox="1"/>
          <p:nvPr/>
        </p:nvSpPr>
        <p:spPr>
          <a:xfrm>
            <a:off x="0" y="68970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100" b="1">
              <a:solidFill>
                <a:schemeClr val="accent5"/>
              </a:solidFill>
              <a:latin typeface="Roboto Slab"/>
              <a:ea typeface="Roboto Slab"/>
              <a:cs typeface="Roboto Slab"/>
              <a:sym typeface="Roboto Slab"/>
            </a:endParaRPr>
          </a:p>
        </p:txBody>
      </p:sp>
      <p:sp>
        <p:nvSpPr>
          <p:cNvPr id="370" name="Google Shape;370;p6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b="1">
                <a:solidFill>
                  <a:schemeClr val="accent5"/>
                </a:solidFill>
              </a:rPr>
              <a:t>Student Health + Well-Being</a:t>
            </a:r>
            <a:endParaRPr sz="4100" b="1">
              <a:solidFill>
                <a:schemeClr val="accent5"/>
              </a:solidFill>
            </a:endParaRPr>
          </a:p>
        </p:txBody>
      </p:sp>
      <p:sp>
        <p:nvSpPr>
          <p:cNvPr id="371" name="Google Shape;371;p68"/>
          <p:cNvSpPr txBox="1">
            <a:spLocks noGrp="1"/>
          </p:cNvSpPr>
          <p:nvPr>
            <p:ph type="body" idx="1"/>
          </p:nvPr>
        </p:nvSpPr>
        <p:spPr>
          <a:xfrm>
            <a:off x="692150" y="1358925"/>
            <a:ext cx="7928100" cy="3784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Nutrition for Education &amp; Student Achievement (N.E.S.T.)</a:t>
            </a:r>
            <a:endParaRPr sz="1800">
              <a:solidFill>
                <a:schemeClr val="accent6"/>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The N.E.S.T. is City Tech’s Food Pantry</a:t>
            </a:r>
            <a:endParaRPr sz="1800">
              <a:solidFill>
                <a:schemeClr val="accent6"/>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Don’t miss the chance to grab free groceries! Perishable and non-perishable items, such as fruits, vegetables, canned foods, and dry goods are available.</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Located in the General Building, Room 414</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Open to all current students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rgbClr val="595959"/>
              </a:buClr>
              <a:buSzPts val="1800"/>
              <a:buFont typeface="Roboto Slab"/>
              <a:buChar char="●"/>
            </a:pPr>
            <a:r>
              <a:rPr lang="en" sz="1800">
                <a:latin typeface="Roboto Slab"/>
                <a:ea typeface="Roboto Slab"/>
                <a:cs typeface="Roboto Slab"/>
                <a:sym typeface="Roboto Slab"/>
              </a:rPr>
              <a:t>Need to schedule an appointment to pick up food: </a:t>
            </a:r>
            <a:r>
              <a:rPr lang="en" sz="1800" u="sng">
                <a:solidFill>
                  <a:schemeClr val="hlink"/>
                </a:solidFill>
                <a:latin typeface="Roboto Slab"/>
                <a:ea typeface="Roboto Slab"/>
                <a:cs typeface="Roboto Slab"/>
                <a:sym typeface="Roboto Slab"/>
                <a:hlinkClick r:id="rId3"/>
              </a:rPr>
              <a:t>https://citytech-cuny.presence.io/event/food-pantry</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rgbClr val="595959"/>
              </a:buClr>
              <a:buSzPts val="1800"/>
              <a:buFont typeface="Roboto Slab"/>
              <a:buChar char="●"/>
            </a:pP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spcBef>
                <a:spcPts val="0"/>
              </a:spcBef>
              <a:spcAft>
                <a:spcPts val="1200"/>
              </a:spcAft>
              <a:buNone/>
            </a:pPr>
            <a:endParaRPr sz="1800">
              <a:latin typeface="Roboto Slab"/>
              <a:ea typeface="Roboto Slab"/>
              <a:cs typeface="Roboto Slab"/>
              <a:sym typeface="Roboto Slab"/>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9"/>
          <p:cNvSpPr txBox="1"/>
          <p:nvPr/>
        </p:nvSpPr>
        <p:spPr>
          <a:xfrm>
            <a:off x="2700475" y="1833275"/>
            <a:ext cx="4203600" cy="2240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Black Male Initiative (BMI)</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Veteran Support Services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Childcare Center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CREAR Futuros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Identity-Based Clubs</a:t>
            </a:r>
            <a:endParaRPr sz="1800">
              <a:solidFill>
                <a:schemeClr val="dk1"/>
              </a:solidFill>
              <a:latin typeface="Roboto Slab"/>
              <a:ea typeface="Roboto Slab"/>
              <a:cs typeface="Roboto Slab"/>
              <a:sym typeface="Roboto Slab"/>
            </a:endParaRPr>
          </a:p>
        </p:txBody>
      </p:sp>
      <p:sp>
        <p:nvSpPr>
          <p:cNvPr id="377" name="Google Shape;377;p69"/>
          <p:cNvSpPr txBox="1"/>
          <p:nvPr/>
        </p:nvSpPr>
        <p:spPr>
          <a:xfrm>
            <a:off x="0" y="68970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Affinity Support</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70"/>
          <p:cNvSpPr txBox="1"/>
          <p:nvPr/>
        </p:nvSpPr>
        <p:spPr>
          <a:xfrm>
            <a:off x="108350" y="1862175"/>
            <a:ext cx="4356900" cy="3015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Pride Club</a:t>
            </a:r>
            <a:endParaRPr sz="1800">
              <a:solidFill>
                <a:schemeClr val="accent6"/>
              </a:solidFill>
              <a:latin typeface="Roboto Slab"/>
              <a:ea typeface="Roboto Slab"/>
              <a:cs typeface="Roboto Slab"/>
              <a:sym typeface="Roboto Slab"/>
            </a:endParaRPr>
          </a:p>
          <a:p>
            <a:pPr marL="685800" lvl="0" indent="0" algn="l" rtl="0">
              <a:lnSpc>
                <a:spcPct val="100000"/>
              </a:lnSpc>
              <a:spcBef>
                <a:spcPts val="0"/>
              </a:spcBef>
              <a:spcAft>
                <a:spcPts val="0"/>
              </a:spcAft>
              <a:buNone/>
            </a:pPr>
            <a:r>
              <a:rPr lang="en" sz="1800">
                <a:solidFill>
                  <a:schemeClr val="dk1"/>
                </a:solidFill>
                <a:latin typeface="Roboto Slab"/>
                <a:ea typeface="Roboto Slab"/>
                <a:cs typeface="Roboto Slab"/>
                <a:sym typeface="Roboto Slab"/>
              </a:rPr>
              <a:t>Contact: lwestengard@citytech.cuny.edu</a:t>
            </a:r>
            <a:endParaRPr sz="1800">
              <a:solidFill>
                <a:schemeClr val="dk1"/>
              </a:solidFill>
              <a:latin typeface="Roboto Slab"/>
              <a:ea typeface="Roboto Slab"/>
              <a:cs typeface="Roboto Slab"/>
              <a:sym typeface="Roboto Slab"/>
            </a:endParaRPr>
          </a:p>
          <a:p>
            <a:pPr marL="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00000"/>
              </a:lnSpc>
              <a:spcBef>
                <a:spcPts val="0"/>
              </a:spcBef>
              <a:spcAft>
                <a:spcPts val="0"/>
              </a:spcAft>
              <a:buClr>
                <a:schemeClr val="dk1"/>
              </a:buClr>
              <a:buSzPts val="1800"/>
              <a:buFont typeface="Roboto Slab"/>
              <a:buChar char="●"/>
            </a:pPr>
            <a:r>
              <a:rPr lang="en" sz="1800">
                <a:solidFill>
                  <a:schemeClr val="accent6"/>
                </a:solidFill>
                <a:latin typeface="Roboto Slab"/>
                <a:ea typeface="Roboto Slab"/>
                <a:cs typeface="Roboto Slab"/>
                <a:sym typeface="Roboto Slab"/>
              </a:rPr>
              <a:t>Pride Lounge</a:t>
            </a:r>
            <a:r>
              <a:rPr lang="en" sz="1800">
                <a:solidFill>
                  <a:schemeClr val="dk1"/>
                </a:solidFill>
                <a:latin typeface="Roboto Slab"/>
                <a:ea typeface="Roboto Slab"/>
                <a:cs typeface="Roboto Slab"/>
                <a:sym typeface="Roboto Slab"/>
              </a:rPr>
              <a:t> (LG29B)</a:t>
            </a:r>
            <a:endParaRPr sz="180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r>
              <a:rPr lang="en" sz="1800">
                <a:solidFill>
                  <a:schemeClr val="dk1"/>
                </a:solidFill>
                <a:latin typeface="Roboto Slab"/>
                <a:ea typeface="Roboto Slab"/>
                <a:cs typeface="Roboto Slab"/>
                <a:sym typeface="Roboto Slab"/>
              </a:rPr>
              <a:t>Fall Hours TBD</a:t>
            </a:r>
            <a:endParaRPr sz="180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r>
              <a:rPr lang="en" sz="1800">
                <a:solidFill>
                  <a:schemeClr val="dk1"/>
                </a:solidFill>
                <a:latin typeface="Roboto Slab"/>
                <a:ea typeface="Roboto Slab"/>
                <a:cs typeface="Roboto Slab"/>
                <a:sym typeface="Roboto Slab"/>
              </a:rPr>
              <a:t>Supervisor Daniel Ryan: DRyan@citytech.cuny.edu </a:t>
            </a:r>
            <a:endParaRPr sz="180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83" name="Google Shape;383;p70"/>
          <p:cNvSpPr txBox="1"/>
          <p:nvPr/>
        </p:nvSpPr>
        <p:spPr>
          <a:xfrm>
            <a:off x="0" y="64635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LGBTQIA+ Support</a:t>
            </a:r>
            <a:endParaRPr sz="4100" b="1">
              <a:solidFill>
                <a:schemeClr val="accent5"/>
              </a:solidFill>
              <a:latin typeface="Roboto Slab"/>
              <a:ea typeface="Roboto Slab"/>
              <a:cs typeface="Roboto Slab"/>
              <a:sym typeface="Roboto Slab"/>
            </a:endParaRPr>
          </a:p>
        </p:txBody>
      </p:sp>
      <p:sp>
        <p:nvSpPr>
          <p:cNvPr id="384" name="Google Shape;384;p70"/>
          <p:cNvSpPr txBox="1"/>
          <p:nvPr/>
        </p:nvSpPr>
        <p:spPr>
          <a:xfrm>
            <a:off x="4572000" y="1815525"/>
            <a:ext cx="4597800" cy="3108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6"/>
              </a:buClr>
              <a:buSzPts val="1800"/>
              <a:buFont typeface="Roboto Slab"/>
              <a:buChar char="●"/>
            </a:pPr>
            <a:r>
              <a:rPr lang="en" sz="1800"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Minor in Gender and Sexuality Studies</a:t>
            </a:r>
            <a:endParaRPr sz="1800">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0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Counseling Contact</a:t>
            </a:r>
            <a:endParaRPr sz="1800">
              <a:solidFill>
                <a:schemeClr val="accent6"/>
              </a:solidFill>
              <a:latin typeface="Roboto Slab"/>
              <a:ea typeface="Roboto Slab"/>
              <a:cs typeface="Roboto Slab"/>
              <a:sym typeface="Roboto Slab"/>
            </a:endParaRPr>
          </a:p>
          <a:p>
            <a:pPr marL="800100" lvl="0" indent="0" algn="l" rtl="0">
              <a:lnSpc>
                <a:spcPct val="100000"/>
              </a:lnSpc>
              <a:spcBef>
                <a:spcPts val="0"/>
              </a:spcBef>
              <a:spcAft>
                <a:spcPts val="0"/>
              </a:spcAft>
              <a:buNone/>
            </a:pPr>
            <a:r>
              <a:rPr lang="en" sz="1800">
                <a:solidFill>
                  <a:schemeClr val="dk1"/>
                </a:solidFill>
                <a:latin typeface="Roboto Slab"/>
                <a:ea typeface="Roboto Slab"/>
                <a:cs typeface="Roboto Slab"/>
                <a:sym typeface="Roboto Slab"/>
              </a:rPr>
              <a:t>Jennifer Cruz</a:t>
            </a:r>
            <a:endParaRPr sz="1800">
              <a:solidFill>
                <a:schemeClr val="dk1"/>
              </a:solidFill>
              <a:latin typeface="Roboto Slab"/>
              <a:ea typeface="Roboto Slab"/>
              <a:cs typeface="Roboto Slab"/>
              <a:sym typeface="Roboto Slab"/>
            </a:endParaRPr>
          </a:p>
          <a:p>
            <a:pPr marL="800100" lvl="0" indent="0" algn="l" rtl="0">
              <a:lnSpc>
                <a:spcPct val="100000"/>
              </a:lnSpc>
              <a:spcBef>
                <a:spcPts val="0"/>
              </a:spcBef>
              <a:spcAft>
                <a:spcPts val="0"/>
              </a:spcAft>
              <a:buNone/>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JCruz@citytech.cuny.edu</a:t>
            </a:r>
            <a:endParaRPr sz="1800">
              <a:solidFill>
                <a:schemeClr val="dk1"/>
              </a:solidFill>
              <a:latin typeface="Roboto Slab"/>
              <a:ea typeface="Roboto Slab"/>
              <a:cs typeface="Roboto Slab"/>
              <a:sym typeface="Roboto Slab"/>
            </a:endParaRPr>
          </a:p>
          <a:p>
            <a:pPr marL="80010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00000"/>
              </a:lnSpc>
              <a:spcBef>
                <a:spcPts val="0"/>
              </a:spcBef>
              <a:spcAft>
                <a:spcPts val="0"/>
              </a:spcAft>
              <a:buClr>
                <a:schemeClr val="dk1"/>
              </a:buClr>
              <a:buSzPts val="1800"/>
              <a:buFont typeface="Roboto Slab"/>
              <a:buChar char="●"/>
            </a:pPr>
            <a:r>
              <a:rPr lang="en" sz="1800" u="sng">
                <a:solidFill>
                  <a:schemeClr val="accent6"/>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CUNY LGBTQ Hub</a:t>
            </a:r>
            <a:r>
              <a:rPr lang="en" sz="1800">
                <a:solidFill>
                  <a:schemeClr val="dk1"/>
                </a:solidFill>
                <a:latin typeface="Roboto Slab"/>
                <a:ea typeface="Roboto Slab"/>
                <a:cs typeface="Roboto Slab"/>
                <a:sym typeface="Roboto Slab"/>
              </a:rPr>
              <a:t> </a:t>
            </a:r>
            <a:endParaRPr sz="1800">
              <a:solidFill>
                <a:schemeClr val="dk1"/>
              </a:solidFill>
              <a:latin typeface="Roboto Slab"/>
              <a:ea typeface="Roboto Slab"/>
              <a:cs typeface="Roboto Slab"/>
              <a:sym typeface="Roboto Slab"/>
            </a:endParaRPr>
          </a:p>
          <a:p>
            <a:pPr marL="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8001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8001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85" name="Google Shape;385;p70"/>
          <p:cNvSpPr txBox="1"/>
          <p:nvPr/>
        </p:nvSpPr>
        <p:spPr>
          <a:xfrm>
            <a:off x="2657700" y="4683475"/>
            <a:ext cx="3828600" cy="35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Instagram account: </a:t>
            </a:r>
            <a:r>
              <a:rPr lang="en" sz="1800" u="sng">
                <a:solidFill>
                  <a:schemeClr val="accent6"/>
                </a:solidFill>
                <a:latin typeface="Roboto"/>
                <a:ea typeface="Roboto"/>
                <a:cs typeface="Roboto"/>
                <a:sym typeface="Roboto"/>
                <a:hlinkClick r:id="rId6">
                  <a:extLst>
                    <a:ext uri="{A12FA001-AC4F-418D-AE19-62706E023703}">
                      <ahyp:hlinkClr xmlns:ahyp="http://schemas.microsoft.com/office/drawing/2018/hyperlinkcolor" val="tx"/>
                    </a:ext>
                  </a:extLst>
                </a:hlinkClick>
              </a:rPr>
              <a:t>@citytechpride</a:t>
            </a:r>
            <a:endParaRPr sz="1800">
              <a:solidFill>
                <a:schemeClr val="accent6"/>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1"/>
          <p:cNvSpPr txBox="1">
            <a:spLocks noGrp="1"/>
          </p:cNvSpPr>
          <p:nvPr>
            <p:ph type="body" idx="1"/>
          </p:nvPr>
        </p:nvSpPr>
        <p:spPr>
          <a:xfrm>
            <a:off x="630400" y="1794600"/>
            <a:ext cx="8139600" cy="334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a:latin typeface="Roboto Slab"/>
                <a:ea typeface="Roboto Slab"/>
                <a:cs typeface="Roboto Slab"/>
                <a:sym typeface="Roboto Slab"/>
              </a:rPr>
              <a:t>Look back at your notes. How do you think you did?</a:t>
            </a:r>
            <a:endParaRPr sz="2200">
              <a:latin typeface="Roboto Slab"/>
              <a:ea typeface="Roboto Slab"/>
              <a:cs typeface="Roboto Slab"/>
              <a:sym typeface="Roboto Slab"/>
            </a:endParaRPr>
          </a:p>
          <a:p>
            <a:pPr marL="0" lvl="0" indent="0" algn="l" rtl="0">
              <a:lnSpc>
                <a:spcPct val="115000"/>
              </a:lnSpc>
              <a:spcBef>
                <a:spcPts val="0"/>
              </a:spcBef>
              <a:spcAft>
                <a:spcPts val="0"/>
              </a:spcAft>
              <a:buNone/>
            </a:pPr>
            <a:endParaRPr sz="2200">
              <a:latin typeface="Roboto Slab"/>
              <a:ea typeface="Roboto Slab"/>
              <a:cs typeface="Roboto Slab"/>
              <a:sym typeface="Roboto Slab"/>
            </a:endParaRPr>
          </a:p>
          <a:p>
            <a:pPr marL="0" lvl="0" indent="0" algn="l" rtl="0">
              <a:lnSpc>
                <a:spcPct val="115000"/>
              </a:lnSpc>
              <a:spcBef>
                <a:spcPts val="0"/>
              </a:spcBef>
              <a:spcAft>
                <a:spcPts val="0"/>
              </a:spcAft>
              <a:buNone/>
            </a:pPr>
            <a:r>
              <a:rPr lang="en" sz="2200">
                <a:latin typeface="Roboto Slab"/>
                <a:ea typeface="Roboto Slab"/>
                <a:cs typeface="Roboto Slab"/>
                <a:sym typeface="Roboto Slab"/>
              </a:rPr>
              <a:t>Take a minute to go back and fill in where anything seems to be missing.</a:t>
            </a:r>
            <a:endParaRPr sz="2200">
              <a:latin typeface="Roboto Slab"/>
              <a:ea typeface="Roboto Slab"/>
              <a:cs typeface="Roboto Slab"/>
              <a:sym typeface="Roboto Slab"/>
            </a:endParaRPr>
          </a:p>
          <a:p>
            <a:pPr marL="0" lvl="0" indent="0" algn="l" rtl="0">
              <a:lnSpc>
                <a:spcPct val="115000"/>
              </a:lnSpc>
              <a:spcBef>
                <a:spcPts val="0"/>
              </a:spcBef>
              <a:spcAft>
                <a:spcPts val="0"/>
              </a:spcAft>
              <a:buNone/>
            </a:pPr>
            <a:endParaRPr sz="2200">
              <a:latin typeface="Roboto Slab"/>
              <a:ea typeface="Roboto Slab"/>
              <a:cs typeface="Roboto Slab"/>
              <a:sym typeface="Roboto Slab"/>
            </a:endParaRPr>
          </a:p>
          <a:p>
            <a:pPr marL="0" lvl="0" indent="0" algn="l" rtl="0">
              <a:lnSpc>
                <a:spcPct val="115000"/>
              </a:lnSpc>
              <a:spcBef>
                <a:spcPts val="0"/>
              </a:spcBef>
              <a:spcAft>
                <a:spcPts val="0"/>
              </a:spcAft>
              <a:buNone/>
            </a:pPr>
            <a:r>
              <a:rPr lang="en" sz="2200">
                <a:latin typeface="Roboto Slab"/>
                <a:ea typeface="Roboto Slab"/>
                <a:cs typeface="Roboto Slab"/>
                <a:sym typeface="Roboto Slab"/>
              </a:rPr>
              <a:t>What seems most important? If you were going to study your notes for an exam, what strategies would you use?</a:t>
            </a:r>
            <a:endParaRPr sz="2200">
              <a:latin typeface="Roboto Slab"/>
              <a:ea typeface="Roboto Slab"/>
              <a:cs typeface="Roboto Slab"/>
              <a:sym typeface="Roboto Slab"/>
            </a:endParaRPr>
          </a:p>
          <a:p>
            <a:pPr marL="0" lvl="0" indent="0" algn="l" rtl="0">
              <a:lnSpc>
                <a:spcPct val="115000"/>
              </a:lnSpc>
              <a:spcBef>
                <a:spcPts val="0"/>
              </a:spcBef>
              <a:spcAft>
                <a:spcPts val="0"/>
              </a:spcAft>
              <a:buNone/>
            </a:pPr>
            <a:endParaRPr sz="2200">
              <a:latin typeface="Roboto Slab"/>
              <a:ea typeface="Roboto Slab"/>
              <a:cs typeface="Roboto Slab"/>
              <a:sym typeface="Roboto Slab"/>
            </a:endParaRPr>
          </a:p>
        </p:txBody>
      </p:sp>
      <p:sp>
        <p:nvSpPr>
          <p:cNvPr id="391" name="Google Shape;391;p71"/>
          <p:cNvSpPr txBox="1">
            <a:spLocks noGrp="1"/>
          </p:cNvSpPr>
          <p:nvPr>
            <p:ph type="title" idx="4294967295"/>
          </p:nvPr>
        </p:nvSpPr>
        <p:spPr>
          <a:xfrm>
            <a:off x="1283700" y="487875"/>
            <a:ext cx="6576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 sz="3500" b="1">
                <a:solidFill>
                  <a:srgbClr val="92D050"/>
                </a:solidFill>
              </a:rPr>
              <a:t>How did your note taking go?</a:t>
            </a:r>
            <a:endParaRPr sz="3500" b="1">
              <a:solidFill>
                <a:srgbClr val="92D05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2"/>
          <p:cNvSpPr txBox="1">
            <a:spLocks noGrp="1"/>
          </p:cNvSpPr>
          <p:nvPr>
            <p:ph type="body" idx="1"/>
          </p:nvPr>
        </p:nvSpPr>
        <p:spPr>
          <a:xfrm>
            <a:off x="630400" y="1794600"/>
            <a:ext cx="8139600" cy="334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dirty="0">
                <a:solidFill>
                  <a:schemeClr val="accent6"/>
                </a:solidFill>
                <a:latin typeface="Roboto Slab"/>
                <a:ea typeface="Roboto Slab"/>
                <a:cs typeface="Roboto Slab"/>
                <a:sym typeface="Roboto Slab"/>
              </a:rPr>
              <a:t>If you’re interested in accessing any of the resources or services we discussed, where will you find them later?</a:t>
            </a: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r>
              <a:rPr lang="en" sz="2200" dirty="0">
                <a:solidFill>
                  <a:schemeClr val="accent6"/>
                </a:solidFill>
                <a:latin typeface="Roboto Slab"/>
                <a:ea typeface="Roboto Slab"/>
                <a:cs typeface="Roboto Slab"/>
                <a:sym typeface="Roboto Slab"/>
              </a:rPr>
              <a:t>What are the best ways to track down information about City Tech?</a:t>
            </a: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r>
              <a:rPr lang="en-US" sz="2200" dirty="0">
                <a:solidFill>
                  <a:schemeClr val="accent6"/>
                </a:solidFill>
                <a:latin typeface="Roboto Slab"/>
                <a:ea typeface="Roboto Slab"/>
                <a:cs typeface="Roboto Slab"/>
                <a:sym typeface="Roboto Slab"/>
              </a:rPr>
              <a:t>Game today: City Tech Scavenger Hunt!</a:t>
            </a: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2200" dirty="0">
              <a:latin typeface="Roboto Slab"/>
              <a:ea typeface="Roboto Slab"/>
              <a:cs typeface="Roboto Slab"/>
              <a:sym typeface="Roboto Slab"/>
            </a:endParaRPr>
          </a:p>
        </p:txBody>
      </p:sp>
      <p:sp>
        <p:nvSpPr>
          <p:cNvPr id="397" name="Google Shape;397;p72"/>
          <p:cNvSpPr txBox="1">
            <a:spLocks noGrp="1"/>
          </p:cNvSpPr>
          <p:nvPr>
            <p:ph type="title" idx="4294967295"/>
          </p:nvPr>
        </p:nvSpPr>
        <p:spPr>
          <a:xfrm>
            <a:off x="1107825" y="572925"/>
            <a:ext cx="7009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 sz="3500" b="1"/>
              <a:t>Some questions on finding resources:</a:t>
            </a:r>
            <a:endParaRPr sz="35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3"/>
          <p:cNvSpPr txBox="1">
            <a:spLocks noGrp="1"/>
          </p:cNvSpPr>
          <p:nvPr>
            <p:ph type="ctrTitle"/>
          </p:nvPr>
        </p:nvSpPr>
        <p:spPr>
          <a:xfrm>
            <a:off x="1434025" y="1835650"/>
            <a:ext cx="6245700" cy="11235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sz="6100" b="1">
                <a:solidFill>
                  <a:schemeClr val="accent5"/>
                </a:solidFill>
              </a:rPr>
              <a:t>Asking for Help!</a:t>
            </a:r>
            <a:endParaRPr sz="6100" b="1">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8"/>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A: You Paid for it; Use It </a:t>
            </a:r>
            <a:endParaRPr b="1"/>
          </a:p>
        </p:txBody>
      </p:sp>
      <p:sp>
        <p:nvSpPr>
          <p:cNvPr id="186" name="Google Shape;186;p38"/>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891"/>
              <a:buNone/>
            </a:pPr>
            <a:r>
              <a:rPr lang="en" sz="4020" b="1">
                <a:solidFill>
                  <a:schemeClr val="accent6"/>
                </a:solidFill>
              </a:rPr>
              <a:t>Resources and Services at City Tech</a:t>
            </a:r>
            <a:endParaRPr sz="4020" b="1">
              <a:solidFill>
                <a:schemeClr val="accent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4"/>
          <p:cNvSpPr txBox="1">
            <a:spLocks noGrp="1"/>
          </p:cNvSpPr>
          <p:nvPr>
            <p:ph type="title"/>
          </p:nvPr>
        </p:nvSpPr>
        <p:spPr>
          <a:xfrm>
            <a:off x="378687" y="1313970"/>
            <a:ext cx="8386500" cy="198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900" b="1">
                <a:solidFill>
                  <a:schemeClr val="accent5"/>
                </a:solidFill>
              </a:rPr>
              <a:t>What are some factors that might make a student less likely to ask for help?</a:t>
            </a:r>
            <a:endParaRPr sz="3900" b="1">
              <a:solidFill>
                <a:schemeClr val="accent5"/>
              </a:solidFill>
            </a:endParaRPr>
          </a:p>
        </p:txBody>
      </p:sp>
      <p:sp>
        <p:nvSpPr>
          <p:cNvPr id="408" name="Google Shape;408;p74"/>
          <p:cNvSpPr txBox="1"/>
          <p:nvPr/>
        </p:nvSpPr>
        <p:spPr>
          <a:xfrm>
            <a:off x="1595437" y="3829050"/>
            <a:ext cx="5953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Brainstorm ideas and let’s make a list together…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5"/>
          <p:cNvSpPr txBox="1">
            <a:spLocks noGrp="1"/>
          </p:cNvSpPr>
          <p:nvPr>
            <p:ph type="title"/>
          </p:nvPr>
        </p:nvSpPr>
        <p:spPr>
          <a:xfrm>
            <a:off x="311725" y="424725"/>
            <a:ext cx="8520600" cy="6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b="1">
                <a:solidFill>
                  <a:schemeClr val="accent5"/>
                </a:solidFill>
              </a:rPr>
              <a:t>Asking for help is...</a:t>
            </a:r>
            <a:endParaRPr sz="4100" b="1">
              <a:solidFill>
                <a:schemeClr val="accent5"/>
              </a:solidFill>
            </a:endParaRPr>
          </a:p>
        </p:txBody>
      </p:sp>
      <p:sp>
        <p:nvSpPr>
          <p:cNvPr id="414" name="Google Shape;414;p75"/>
          <p:cNvSpPr txBox="1">
            <a:spLocks noGrp="1"/>
          </p:cNvSpPr>
          <p:nvPr>
            <p:ph type="body" idx="1"/>
          </p:nvPr>
        </p:nvSpPr>
        <p:spPr>
          <a:xfrm>
            <a:off x="1666125" y="1381550"/>
            <a:ext cx="5961000" cy="3076200"/>
          </a:xfrm>
          <a:prstGeom prst="rect">
            <a:avLst/>
          </a:prstGeom>
        </p:spPr>
        <p:txBody>
          <a:bodyPr spcFirstLastPara="1" wrap="square" lIns="91425" tIns="91425" rIns="91425" bIns="91425" anchor="t" anchorCtr="0">
            <a:normAutofit/>
          </a:bodyPr>
          <a:lstStyle/>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Responsible</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Healthy</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Proactive</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Normal</a:t>
            </a:r>
            <a:endParaRPr sz="1800">
              <a:latin typeface="Roboto Slab"/>
              <a:ea typeface="Roboto Slab"/>
              <a:cs typeface="Roboto Slab"/>
              <a:sym typeface="Roboto Slab"/>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6"/>
          <p:cNvSpPr txBox="1">
            <a:spLocks noGrp="1"/>
          </p:cNvSpPr>
          <p:nvPr>
            <p:ph type="title"/>
          </p:nvPr>
        </p:nvSpPr>
        <p:spPr>
          <a:xfrm>
            <a:off x="311725" y="424725"/>
            <a:ext cx="8520600" cy="6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b="1">
                <a:solidFill>
                  <a:schemeClr val="accent5"/>
                </a:solidFill>
              </a:rPr>
              <a:t>Asking for help is NOT...</a:t>
            </a:r>
            <a:endParaRPr sz="4100" b="1">
              <a:solidFill>
                <a:schemeClr val="accent5"/>
              </a:solidFill>
            </a:endParaRPr>
          </a:p>
        </p:txBody>
      </p:sp>
      <p:sp>
        <p:nvSpPr>
          <p:cNvPr id="420" name="Google Shape;420;p76"/>
          <p:cNvSpPr txBox="1">
            <a:spLocks noGrp="1"/>
          </p:cNvSpPr>
          <p:nvPr>
            <p:ph type="body" idx="1"/>
          </p:nvPr>
        </p:nvSpPr>
        <p:spPr>
          <a:xfrm>
            <a:off x="1357125" y="1979650"/>
            <a:ext cx="5961000" cy="3076200"/>
          </a:xfrm>
          <a:prstGeom prst="rect">
            <a:avLst/>
          </a:prstGeom>
        </p:spPr>
        <p:txBody>
          <a:bodyPr spcFirstLastPara="1" wrap="square" lIns="91425" tIns="91425" rIns="91425" bIns="91425" anchor="t" anchorCtr="0">
            <a:normAutofit/>
          </a:bodyPr>
          <a:lstStyle/>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A sign of weakness</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A sign of failure</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A sign that you don’t belong in college</a:t>
            </a:r>
            <a:endParaRPr sz="1800">
              <a:latin typeface="Roboto Slab"/>
              <a:ea typeface="Roboto Slab"/>
              <a:cs typeface="Roboto Slab"/>
              <a:sym typeface="Roboto Slab"/>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7"/>
          <p:cNvSpPr txBox="1">
            <a:spLocks noGrp="1"/>
          </p:cNvSpPr>
          <p:nvPr>
            <p:ph type="title"/>
          </p:nvPr>
        </p:nvSpPr>
        <p:spPr>
          <a:xfrm>
            <a:off x="311750" y="482275"/>
            <a:ext cx="8386200" cy="37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000" b="1">
                <a:solidFill>
                  <a:schemeClr val="accent6"/>
                </a:solidFill>
              </a:rPr>
              <a:t>“</a:t>
            </a:r>
            <a:r>
              <a:rPr lang="en" sz="3800" b="1">
                <a:solidFill>
                  <a:schemeClr val="accent6"/>
                </a:solidFill>
              </a:rPr>
              <a:t>Be strong enough to stand alone,</a:t>
            </a:r>
            <a:endParaRPr sz="3800" b="1">
              <a:solidFill>
                <a:schemeClr val="accent6"/>
              </a:solidFill>
            </a:endParaRPr>
          </a:p>
          <a:p>
            <a:pPr marL="0" lvl="0" indent="0" algn="ctr" rtl="0">
              <a:spcBef>
                <a:spcPts val="0"/>
              </a:spcBef>
              <a:spcAft>
                <a:spcPts val="0"/>
              </a:spcAft>
              <a:buSzPts val="990"/>
              <a:buNone/>
            </a:pPr>
            <a:r>
              <a:rPr lang="en" sz="3800" b="1">
                <a:solidFill>
                  <a:schemeClr val="accent6"/>
                </a:solidFill>
              </a:rPr>
              <a:t>smart enough to know when you need help,</a:t>
            </a:r>
            <a:endParaRPr sz="3800" b="1">
              <a:solidFill>
                <a:schemeClr val="accent6"/>
              </a:solidFill>
            </a:endParaRPr>
          </a:p>
          <a:p>
            <a:pPr marL="0" lvl="0" indent="0" algn="ctr" rtl="0">
              <a:spcBef>
                <a:spcPts val="0"/>
              </a:spcBef>
              <a:spcAft>
                <a:spcPts val="0"/>
              </a:spcAft>
              <a:buSzPts val="990"/>
              <a:buNone/>
            </a:pPr>
            <a:r>
              <a:rPr lang="en" sz="3800" b="1">
                <a:solidFill>
                  <a:schemeClr val="accent6"/>
                </a:solidFill>
              </a:rPr>
              <a:t>and brave enough to ask for it.”</a:t>
            </a:r>
            <a:r>
              <a:rPr lang="en" sz="4000" b="1">
                <a:solidFill>
                  <a:schemeClr val="accent6"/>
                </a:solidFill>
              </a:rPr>
              <a:t> </a:t>
            </a:r>
            <a:endParaRPr sz="4000" b="1">
              <a:solidFill>
                <a:schemeClr val="accent6"/>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8"/>
          <p:cNvSpPr txBox="1"/>
          <p:nvPr/>
        </p:nvSpPr>
        <p:spPr>
          <a:xfrm>
            <a:off x="447300" y="180900"/>
            <a:ext cx="8249400" cy="47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300" b="1">
                <a:solidFill>
                  <a:srgbClr val="92D050"/>
                </a:solidFill>
                <a:latin typeface="Roboto Slab"/>
                <a:ea typeface="Roboto Slab"/>
                <a:cs typeface="Roboto Slab"/>
                <a:sym typeface="Roboto Slab"/>
              </a:rPr>
              <a:t>Think of two </a:t>
            </a:r>
            <a:r>
              <a:rPr lang="en" sz="3300" b="1">
                <a:solidFill>
                  <a:srgbClr val="FFFBD7"/>
                </a:solidFill>
                <a:latin typeface="Roboto Slab"/>
                <a:ea typeface="Roboto Slab"/>
                <a:cs typeface="Roboto Slab"/>
                <a:sym typeface="Roboto Slab"/>
              </a:rPr>
              <a:t>activities, resources, or support services </a:t>
            </a:r>
            <a:r>
              <a:rPr lang="en" sz="3300" b="1">
                <a:solidFill>
                  <a:srgbClr val="92D050"/>
                </a:solidFill>
                <a:latin typeface="Roboto Slab"/>
                <a:ea typeface="Roboto Slab"/>
                <a:cs typeface="Roboto Slab"/>
                <a:sym typeface="Roboto Slab"/>
              </a:rPr>
              <a:t>you would like to access during your time at City Tech.</a:t>
            </a:r>
            <a:endParaRPr sz="3300" b="1">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endParaRPr sz="3300" b="1">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r>
              <a:rPr lang="en" sz="3300" b="1">
                <a:solidFill>
                  <a:srgbClr val="92D050"/>
                </a:solidFill>
                <a:latin typeface="Roboto Slab"/>
                <a:ea typeface="Roboto Slab"/>
                <a:cs typeface="Roboto Slab"/>
                <a:sym typeface="Roboto Slab"/>
              </a:rPr>
              <a:t>Take a minute to write them down.</a:t>
            </a:r>
            <a:endParaRPr sz="3300" b="1">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endParaRPr sz="3300" b="1">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r>
              <a:rPr lang="en" sz="3300" b="1">
                <a:solidFill>
                  <a:srgbClr val="92D050"/>
                </a:solidFill>
                <a:latin typeface="Roboto Slab"/>
                <a:ea typeface="Roboto Slab"/>
                <a:cs typeface="Roboto Slab"/>
                <a:sym typeface="Roboto Slab"/>
              </a:rPr>
              <a:t>As we go through the presentation, look for information on those items!</a:t>
            </a:r>
            <a:endParaRPr>
              <a:latin typeface="Roboto"/>
              <a:ea typeface="Roboto"/>
              <a:cs typeface="Roboto"/>
              <a:sym typeface="Roboto"/>
            </a:endParaRPr>
          </a:p>
        </p:txBody>
      </p:sp>
      <p:sp>
        <p:nvSpPr>
          <p:cNvPr id="431" name="Google Shape;431;p78"/>
          <p:cNvSpPr txBox="1"/>
          <p:nvPr/>
        </p:nvSpPr>
        <p:spPr>
          <a:xfrm>
            <a:off x="1929150" y="0"/>
            <a:ext cx="5285700" cy="4002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Roboto"/>
                <a:ea typeface="Roboto"/>
                <a:cs typeface="Roboto"/>
                <a:sym typeface="Roboto"/>
              </a:rPr>
              <a:t>FOR OPTIONAL ACTIVITY: insert  immediately after slide 10</a:t>
            </a:r>
            <a:endParaRPr>
              <a:solidFill>
                <a:schemeClr val="accent6"/>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9"/>
          <p:cNvSpPr txBox="1"/>
          <p:nvPr/>
        </p:nvSpPr>
        <p:spPr>
          <a:xfrm>
            <a:off x="838200" y="1028525"/>
            <a:ext cx="74676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chemeClr val="dk1"/>
                </a:solidFill>
                <a:latin typeface="Roboto Slab"/>
                <a:ea typeface="Roboto Slab"/>
                <a:cs typeface="Roboto Slab"/>
                <a:sym typeface="Roboto Slab"/>
              </a:rPr>
              <a:t>Look through your notes.</a:t>
            </a: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600" b="1">
                <a:solidFill>
                  <a:schemeClr val="dk1"/>
                </a:solidFill>
                <a:latin typeface="Roboto Slab"/>
                <a:ea typeface="Roboto Slab"/>
                <a:cs typeface="Roboto Slab"/>
                <a:sym typeface="Roboto Slab"/>
              </a:rPr>
              <a:t>Did you hear  about any resource or service at City Tech that matches up with what you wrote before the presentation?</a:t>
            </a: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600" b="1">
                <a:solidFill>
                  <a:schemeClr val="dk1"/>
                </a:solidFill>
                <a:latin typeface="Roboto Slab"/>
                <a:ea typeface="Roboto Slab"/>
                <a:cs typeface="Roboto Slab"/>
                <a:sym typeface="Roboto Slab"/>
              </a:rPr>
              <a:t>Which service did you hear about? How do you think it might help you?</a:t>
            </a:r>
            <a:endParaRPr sz="2600" b="1">
              <a:solidFill>
                <a:schemeClr val="dk1"/>
              </a:solidFill>
              <a:latin typeface="Roboto Slab"/>
              <a:ea typeface="Roboto Slab"/>
              <a:cs typeface="Roboto Slab"/>
              <a:sym typeface="Roboto Slab"/>
            </a:endParaRPr>
          </a:p>
        </p:txBody>
      </p:sp>
      <p:sp>
        <p:nvSpPr>
          <p:cNvPr id="437" name="Google Shape;437;p79"/>
          <p:cNvSpPr txBox="1"/>
          <p:nvPr/>
        </p:nvSpPr>
        <p:spPr>
          <a:xfrm>
            <a:off x="1885350" y="133350"/>
            <a:ext cx="5373300" cy="4002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Roboto"/>
                <a:ea typeface="Roboto"/>
                <a:cs typeface="Roboto"/>
                <a:sym typeface="Roboto"/>
              </a:rPr>
              <a:t>FOR OPTIONAL ACTIVITY: insert  immediately after slide 38</a:t>
            </a:r>
            <a:endParaRPr>
              <a:solidFill>
                <a:schemeClr val="accent6"/>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80"/>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B: #YellowJacketLife</a:t>
            </a:r>
            <a:endParaRPr b="1"/>
          </a:p>
        </p:txBody>
      </p:sp>
      <p:sp>
        <p:nvSpPr>
          <p:cNvPr id="443" name="Google Shape;443;p80"/>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The Buzz on Getting Involved</a:t>
            </a:r>
            <a:endParaRPr sz="4020" b="1">
              <a:solidFill>
                <a:schemeClr val="accent6"/>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1"/>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2"/>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454" name="Google Shape;454;p82"/>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455" name="Google Shape;455;p82"/>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456" name="Google Shape;456;p82"/>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457" name="Google Shape;457;p82"/>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3"/>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Today we are focused on…</a:t>
            </a:r>
            <a:endParaRPr/>
          </a:p>
        </p:txBody>
      </p:sp>
      <p:pic>
        <p:nvPicPr>
          <p:cNvPr id="463" name="Google Shape;463;p83"/>
          <p:cNvPicPr preferRelativeResize="0"/>
          <p:nvPr/>
        </p:nvPicPr>
        <p:blipFill>
          <a:blip r:embed="rId3">
            <a:alphaModFix/>
          </a:blip>
          <a:stretch>
            <a:fillRect/>
          </a:stretch>
        </p:blipFill>
        <p:spPr>
          <a:xfrm>
            <a:off x="2534000" y="890050"/>
            <a:ext cx="6248386" cy="4164025"/>
          </a:xfrm>
          <a:prstGeom prst="rect">
            <a:avLst/>
          </a:prstGeom>
          <a:noFill/>
          <a:ln>
            <a:noFill/>
          </a:ln>
        </p:spPr>
      </p:pic>
      <p:cxnSp>
        <p:nvCxnSpPr>
          <p:cNvPr id="464" name="Google Shape;464;p83"/>
          <p:cNvCxnSpPr/>
          <p:nvPr/>
        </p:nvCxnSpPr>
        <p:spPr>
          <a:xfrm>
            <a:off x="2019600" y="3761300"/>
            <a:ext cx="2552400" cy="528000"/>
          </a:xfrm>
          <a:prstGeom prst="straightConnector1">
            <a:avLst/>
          </a:prstGeom>
          <a:noFill/>
          <a:ln w="38100" cap="flat" cmpd="sng">
            <a:solidFill>
              <a:schemeClr val="dk1"/>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9"/>
          <p:cNvSpPr txBox="1">
            <a:spLocks noGrp="1"/>
          </p:cNvSpPr>
          <p:nvPr>
            <p:ph type="ctrTitle"/>
          </p:nvPr>
        </p:nvSpPr>
        <p:spPr>
          <a:xfrm>
            <a:off x="947850" y="12811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Why Participate?</a:t>
            </a:r>
            <a:endParaRPr b="1">
              <a:solidFill>
                <a:schemeClr val="accent5"/>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85"/>
          <p:cNvPicPr preferRelativeResize="0"/>
          <p:nvPr/>
        </p:nvPicPr>
        <p:blipFill rotWithShape="1">
          <a:blip r:embed="rId3">
            <a:alphaModFix/>
          </a:blip>
          <a:srcRect t="11047"/>
          <a:stretch/>
        </p:blipFill>
        <p:spPr>
          <a:xfrm>
            <a:off x="598825" y="112900"/>
            <a:ext cx="7946350" cy="48085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6"/>
          <p:cNvSpPr txBox="1"/>
          <p:nvPr/>
        </p:nvSpPr>
        <p:spPr>
          <a:xfrm>
            <a:off x="50" y="635550"/>
            <a:ext cx="91440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chemeClr val="accent5"/>
                </a:solidFill>
                <a:latin typeface="Roboto Slab"/>
                <a:ea typeface="Roboto Slab"/>
                <a:cs typeface="Roboto Slab"/>
                <a:sym typeface="Roboto Slab"/>
              </a:rPr>
              <a:t>Building Skills Through Participation</a:t>
            </a:r>
            <a:endParaRPr sz="2900" b="1">
              <a:solidFill>
                <a:schemeClr val="accent5"/>
              </a:solidFill>
              <a:latin typeface="Roboto Slab"/>
              <a:ea typeface="Roboto Slab"/>
              <a:cs typeface="Roboto Slab"/>
              <a:sym typeface="Roboto Slab"/>
            </a:endParaRPr>
          </a:p>
        </p:txBody>
      </p:sp>
      <p:sp>
        <p:nvSpPr>
          <p:cNvPr id="480" name="Google Shape;480;p86"/>
          <p:cNvSpPr txBox="1"/>
          <p:nvPr/>
        </p:nvSpPr>
        <p:spPr>
          <a:xfrm>
            <a:off x="2152150" y="1394150"/>
            <a:ext cx="5433000" cy="1954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Decision-Making Skills</a:t>
            </a:r>
            <a:endParaRPr sz="2300">
              <a:solidFill>
                <a:schemeClr val="dk1"/>
              </a:solidFill>
              <a:latin typeface="Roboto Slab"/>
              <a:ea typeface="Roboto Slab"/>
              <a:cs typeface="Roboto Slab"/>
              <a:sym typeface="Roboto Slab"/>
            </a:endParaRPr>
          </a:p>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Interpersonal Skills</a:t>
            </a:r>
            <a:endParaRPr sz="2300">
              <a:solidFill>
                <a:schemeClr val="dk1"/>
              </a:solidFill>
              <a:latin typeface="Roboto Slab"/>
              <a:ea typeface="Roboto Slab"/>
              <a:cs typeface="Roboto Slab"/>
              <a:sym typeface="Roboto Slab"/>
            </a:endParaRPr>
          </a:p>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Managerial Skills</a:t>
            </a:r>
            <a:endParaRPr sz="2300">
              <a:solidFill>
                <a:schemeClr val="dk1"/>
              </a:solidFill>
              <a:latin typeface="Roboto Slab"/>
              <a:ea typeface="Roboto Slab"/>
              <a:cs typeface="Roboto Slab"/>
              <a:sym typeface="Roboto Slab"/>
            </a:endParaRPr>
          </a:p>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General Workplace Knowledge </a:t>
            </a:r>
            <a:endParaRPr sz="2300">
              <a:solidFill>
                <a:schemeClr val="dk1"/>
              </a:solidFill>
              <a:latin typeface="Roboto Slab"/>
              <a:ea typeface="Roboto Slab"/>
              <a:cs typeface="Roboto Slab"/>
              <a:sym typeface="Roboto Slab"/>
            </a:endParaRPr>
          </a:p>
          <a:p>
            <a:pPr marL="457200" lvl="0" indent="0" algn="l" rtl="0">
              <a:spcBef>
                <a:spcPts val="0"/>
              </a:spcBef>
              <a:spcAft>
                <a:spcPts val="0"/>
              </a:spcAft>
              <a:buNone/>
            </a:pPr>
            <a:endParaRPr sz="2300">
              <a:solidFill>
                <a:schemeClr val="dk1"/>
              </a:solidFill>
              <a:latin typeface="Roboto Slab"/>
              <a:ea typeface="Roboto Slab"/>
              <a:cs typeface="Roboto Slab"/>
              <a:sym typeface="Roboto Slab"/>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486" name="Google Shape;486;p8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87" name="Google Shape;487;p87"/>
          <p:cNvPicPr preferRelativeResize="0"/>
          <p:nvPr/>
        </p:nvPicPr>
        <p:blipFill>
          <a:blip r:embed="rId3">
            <a:alphaModFix/>
          </a:blip>
          <a:stretch>
            <a:fillRect/>
          </a:stretch>
        </p:blipFill>
        <p:spPr>
          <a:xfrm>
            <a:off x="235500" y="109275"/>
            <a:ext cx="8592250" cy="499054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Sources</a:t>
            </a:r>
            <a:endParaRPr>
              <a:solidFill>
                <a:schemeClr val="accent5"/>
              </a:solidFill>
            </a:endParaRPr>
          </a:p>
        </p:txBody>
      </p:sp>
      <p:sp>
        <p:nvSpPr>
          <p:cNvPr id="493" name="Google Shape;493;p8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Boston University </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California State University, Sacramento</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Careerbuilder.com</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The College Board</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Collegiate Assessment</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Elearninginfographics.com</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Graduate Management Admissions Council</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Harris Interactive</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National Association of Colleges and Employers</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National Center for Education Statistics</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Stanford University</a:t>
            </a:r>
            <a:endParaRPr sz="1300">
              <a:latin typeface="Roboto Slab"/>
              <a:ea typeface="Roboto Slab"/>
              <a:cs typeface="Roboto Slab"/>
              <a:sym typeface="Roboto Slab"/>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9"/>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Co-curriculars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@City Tech</a:t>
            </a:r>
            <a:endParaRPr b="1">
              <a:solidFill>
                <a:schemeClr val="accent5"/>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0"/>
          <p:cNvSpPr txBox="1">
            <a:spLocks noGrp="1"/>
          </p:cNvSpPr>
          <p:nvPr>
            <p:ph type="title"/>
          </p:nvPr>
        </p:nvSpPr>
        <p:spPr>
          <a:xfrm>
            <a:off x="265500" y="180375"/>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Co-curricular</a:t>
            </a:r>
            <a:endParaRPr>
              <a:solidFill>
                <a:schemeClr val="accent5"/>
              </a:solidFill>
            </a:endParaRPr>
          </a:p>
        </p:txBody>
      </p:sp>
      <p:sp>
        <p:nvSpPr>
          <p:cNvPr id="504" name="Google Shape;504;p90"/>
          <p:cNvSpPr txBox="1">
            <a:spLocks noGrp="1"/>
          </p:cNvSpPr>
          <p:nvPr>
            <p:ph type="subTitle" idx="1"/>
          </p:nvPr>
        </p:nvSpPr>
        <p:spPr>
          <a:xfrm>
            <a:off x="610500" y="2447650"/>
            <a:ext cx="3355200" cy="1345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directly related to what you are studying in college </a:t>
            </a:r>
            <a:endParaRPr>
              <a:solidFill>
                <a:schemeClr val="dk1"/>
              </a:solidFill>
              <a:latin typeface="Roboto Slab"/>
              <a:ea typeface="Roboto Slab"/>
              <a:cs typeface="Roboto Slab"/>
              <a:sym typeface="Roboto Slab"/>
            </a:endParaRPr>
          </a:p>
        </p:txBody>
      </p:sp>
      <p:sp>
        <p:nvSpPr>
          <p:cNvPr id="505" name="Google Shape;505;p90"/>
          <p:cNvSpPr txBox="1">
            <a:spLocks noGrp="1"/>
          </p:cNvSpPr>
          <p:nvPr>
            <p:ph type="title"/>
          </p:nvPr>
        </p:nvSpPr>
        <p:spPr>
          <a:xfrm>
            <a:off x="4778200" y="233200"/>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Extracurricular</a:t>
            </a:r>
            <a:endParaRPr>
              <a:solidFill>
                <a:schemeClr val="accent5"/>
              </a:solidFill>
            </a:endParaRPr>
          </a:p>
        </p:txBody>
      </p:sp>
      <p:sp>
        <p:nvSpPr>
          <p:cNvPr id="506" name="Google Shape;506;p90"/>
          <p:cNvSpPr txBox="1">
            <a:spLocks noGrp="1"/>
          </p:cNvSpPr>
          <p:nvPr>
            <p:ph type="subTitle" idx="1"/>
          </p:nvPr>
        </p:nvSpPr>
        <p:spPr>
          <a:xfrm>
            <a:off x="5000725" y="2495550"/>
            <a:ext cx="3355200" cy="13455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NOT directly related to what you are studying in college, but still relevant to your growth as a student </a:t>
            </a:r>
            <a:endParaRPr>
              <a:solidFill>
                <a:schemeClr val="dk1"/>
              </a:solidFill>
              <a:latin typeface="Roboto Slab"/>
              <a:ea typeface="Roboto Slab"/>
              <a:cs typeface="Roboto Slab"/>
              <a:sym typeface="Roboto Slab"/>
            </a:endParaRPr>
          </a:p>
        </p:txBody>
      </p:sp>
      <p:sp>
        <p:nvSpPr>
          <p:cNvPr id="507" name="Google Shape;507;p90"/>
          <p:cNvSpPr/>
          <p:nvPr/>
        </p:nvSpPr>
        <p:spPr>
          <a:xfrm>
            <a:off x="73050" y="514375"/>
            <a:ext cx="4499100" cy="4255200"/>
          </a:xfrm>
          <a:prstGeom prst="ellipse">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9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a:solidFill>
                  <a:schemeClr val="accent5"/>
                </a:solidFill>
              </a:rPr>
              <a:t>Co-curricular Examples</a:t>
            </a:r>
            <a:endParaRPr sz="3700">
              <a:solidFill>
                <a:schemeClr val="accent5"/>
              </a:solidFill>
            </a:endParaRPr>
          </a:p>
        </p:txBody>
      </p:sp>
      <p:sp>
        <p:nvSpPr>
          <p:cNvPr id="513" name="Google Shape;513;p91"/>
          <p:cNvSpPr txBox="1">
            <a:spLocks noGrp="1"/>
          </p:cNvSpPr>
          <p:nvPr>
            <p:ph type="body" idx="1"/>
          </p:nvPr>
        </p:nvSpPr>
        <p:spPr>
          <a:xfrm>
            <a:off x="387900" y="1431374"/>
            <a:ext cx="8368200" cy="30789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rgbClr val="000000"/>
              </a:buClr>
              <a:buSzPts val="1800"/>
              <a:buFont typeface="Arial"/>
              <a:buNone/>
            </a:pPr>
            <a:r>
              <a:rPr lang="en" sz="1500">
                <a:latin typeface="Roboto Slab"/>
                <a:ea typeface="Roboto Slab"/>
                <a:cs typeface="Roboto Slab"/>
                <a:sym typeface="Roboto Slab"/>
              </a:rPr>
              <a:t>Honors Scholars Program			Internships/Externships</a:t>
            </a:r>
            <a:endParaRPr sz="1500">
              <a:latin typeface="Roboto Slab"/>
              <a:ea typeface="Roboto Slab"/>
              <a:cs typeface="Roboto Slab"/>
              <a:sym typeface="Roboto Slab"/>
            </a:endParaRPr>
          </a:p>
          <a:p>
            <a:pPr marL="0" lvl="0" indent="0" algn="l" rtl="0">
              <a:lnSpc>
                <a:spcPct val="150000"/>
              </a:lnSpc>
              <a:spcBef>
                <a:spcPts val="1200"/>
              </a:spcBef>
              <a:spcAft>
                <a:spcPts val="0"/>
              </a:spcAft>
              <a:buClr>
                <a:srgbClr val="000000"/>
              </a:buClr>
              <a:buSzPts val="1800"/>
              <a:buFont typeface="Arial"/>
              <a:buNone/>
            </a:pPr>
            <a:r>
              <a:rPr lang="en" sz="1500">
                <a:latin typeface="Roboto Slab"/>
                <a:ea typeface="Roboto Slab"/>
                <a:cs typeface="Roboto Slab"/>
                <a:sym typeface="Roboto Slab"/>
              </a:rPr>
              <a:t>Emerging Scholars Program			Clubs related to a major or department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Undergraduate Research				Events related to a major or department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Academic Competitions				Study Abroad Programs</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								Place-based Learning</a:t>
            </a: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r>
              <a:rPr lang="en" sz="1500">
                <a:latin typeface="Roboto Slab"/>
                <a:ea typeface="Roboto Slab"/>
                <a:cs typeface="Roboto Slab"/>
                <a:sym typeface="Roboto Slab"/>
              </a:rPr>
              <a:t>More information: 	</a:t>
            </a:r>
            <a:r>
              <a:rPr lang="en" sz="1500" u="sng">
                <a:solidFill>
                  <a:schemeClr val="hlink"/>
                </a:solidFill>
                <a:latin typeface="Roboto Slab"/>
                <a:ea typeface="Roboto Slab"/>
                <a:cs typeface="Roboto Slab"/>
                <a:sym typeface="Roboto Slab"/>
                <a:hlinkClick r:id="rId3"/>
              </a:rPr>
              <a:t>http://citytech.cuny.edu/research/</a:t>
            </a:r>
            <a:endParaRPr sz="1500">
              <a:solidFill>
                <a:schemeClr val="accent4"/>
              </a:solidFill>
              <a:latin typeface="Roboto Slab"/>
              <a:ea typeface="Roboto Slab"/>
              <a:cs typeface="Roboto Slab"/>
              <a:sym typeface="Roboto Slab"/>
            </a:endParaRPr>
          </a:p>
          <a:p>
            <a:pPr marL="1828800" lvl="0" indent="457200" algn="l" rtl="0">
              <a:lnSpc>
                <a:spcPct val="100000"/>
              </a:lnSpc>
              <a:spcBef>
                <a:spcPts val="0"/>
              </a:spcBef>
              <a:spcAft>
                <a:spcPts val="0"/>
              </a:spcAft>
              <a:buNone/>
            </a:pPr>
            <a:r>
              <a:rPr lang="en" sz="1500" u="sng">
                <a:solidFill>
                  <a:schemeClr val="hlink"/>
                </a:solidFill>
                <a:latin typeface="Roboto Slab"/>
                <a:ea typeface="Roboto Slab"/>
                <a:cs typeface="Roboto Slab"/>
                <a:sym typeface="Roboto Slab"/>
                <a:hlinkClick r:id="rId4"/>
              </a:rPr>
              <a:t>http://www.citytech.cuny.edu/pdc/</a:t>
            </a:r>
            <a:endParaRPr sz="1500">
              <a:solidFill>
                <a:schemeClr val="accent4"/>
              </a:solidFill>
              <a:latin typeface="Roboto Slab"/>
              <a:ea typeface="Roboto Slab"/>
              <a:cs typeface="Roboto Slab"/>
              <a:sym typeface="Roboto Slab"/>
            </a:endParaRPr>
          </a:p>
          <a:p>
            <a:pPr marL="1828800" lvl="0" indent="457200" algn="l" rtl="0">
              <a:lnSpc>
                <a:spcPct val="100000"/>
              </a:lnSpc>
              <a:spcBef>
                <a:spcPts val="0"/>
              </a:spcBef>
              <a:spcAft>
                <a:spcPts val="0"/>
              </a:spcAft>
              <a:buNone/>
            </a:pPr>
            <a:r>
              <a:rPr lang="en" sz="1500" u="sng">
                <a:solidFill>
                  <a:schemeClr val="hlink"/>
                </a:solidFill>
                <a:latin typeface="Roboto Slab"/>
                <a:ea typeface="Roboto Slab"/>
                <a:cs typeface="Roboto Slab"/>
                <a:sym typeface="Roboto Slab"/>
                <a:hlinkClick r:id="rId5"/>
              </a:rPr>
              <a:t>https://www.citytech.cuny.edu/student-life/</a:t>
            </a:r>
            <a:r>
              <a:rPr lang="en" sz="1500">
                <a:solidFill>
                  <a:schemeClr val="accent4"/>
                </a:solidFill>
                <a:latin typeface="Roboto Slab"/>
                <a:ea typeface="Roboto Slab"/>
                <a:cs typeface="Roboto Slab"/>
                <a:sym typeface="Roboto Slab"/>
              </a:rPr>
              <a:t> </a:t>
            </a: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None/>
            </a:pP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None/>
            </a:pP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None/>
            </a:pP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Clr>
                <a:srgbClr val="000000"/>
              </a:buClr>
              <a:buSzPts val="1800"/>
              <a:buFont typeface="Arial"/>
              <a:buNone/>
            </a:pPr>
            <a:endParaRPr sz="1500">
              <a:solidFill>
                <a:schemeClr val="accent4"/>
              </a:solidFill>
              <a:latin typeface="Roboto Slab"/>
              <a:ea typeface="Roboto Slab"/>
              <a:cs typeface="Roboto Slab"/>
              <a:sym typeface="Roboto Slab"/>
            </a:endParaRPr>
          </a:p>
          <a:p>
            <a:pPr marL="0" lvl="0" indent="0" algn="l" rtl="0">
              <a:spcBef>
                <a:spcPts val="1200"/>
              </a:spcBef>
              <a:spcAft>
                <a:spcPts val="1200"/>
              </a:spcAft>
              <a:buNone/>
            </a:pPr>
            <a:endParaRPr sz="1500">
              <a:latin typeface="Roboto Slab"/>
              <a:ea typeface="Roboto Slab"/>
              <a:cs typeface="Roboto Slab"/>
              <a:sym typeface="Roboto Slab"/>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92"/>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Extracurriculars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@City Tech</a:t>
            </a:r>
            <a:endParaRPr b="1">
              <a:solidFill>
                <a:schemeClr val="accent5"/>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93"/>
          <p:cNvSpPr txBox="1">
            <a:spLocks noGrp="1"/>
          </p:cNvSpPr>
          <p:nvPr>
            <p:ph type="title"/>
          </p:nvPr>
        </p:nvSpPr>
        <p:spPr>
          <a:xfrm>
            <a:off x="265500" y="180375"/>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Co-curricular</a:t>
            </a:r>
            <a:endParaRPr>
              <a:solidFill>
                <a:schemeClr val="accent5"/>
              </a:solidFill>
            </a:endParaRPr>
          </a:p>
        </p:txBody>
      </p:sp>
      <p:sp>
        <p:nvSpPr>
          <p:cNvPr id="524" name="Google Shape;524;p93"/>
          <p:cNvSpPr txBox="1">
            <a:spLocks noGrp="1"/>
          </p:cNvSpPr>
          <p:nvPr>
            <p:ph type="subTitle" idx="1"/>
          </p:nvPr>
        </p:nvSpPr>
        <p:spPr>
          <a:xfrm>
            <a:off x="610500" y="2447650"/>
            <a:ext cx="3355200" cy="1345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directly related to what you are studying in college </a:t>
            </a:r>
            <a:endParaRPr>
              <a:solidFill>
                <a:schemeClr val="dk1"/>
              </a:solidFill>
              <a:latin typeface="Roboto Slab"/>
              <a:ea typeface="Roboto Slab"/>
              <a:cs typeface="Roboto Slab"/>
              <a:sym typeface="Roboto Slab"/>
            </a:endParaRPr>
          </a:p>
        </p:txBody>
      </p:sp>
      <p:sp>
        <p:nvSpPr>
          <p:cNvPr id="525" name="Google Shape;525;p93"/>
          <p:cNvSpPr txBox="1">
            <a:spLocks noGrp="1"/>
          </p:cNvSpPr>
          <p:nvPr>
            <p:ph type="title"/>
          </p:nvPr>
        </p:nvSpPr>
        <p:spPr>
          <a:xfrm>
            <a:off x="4778200" y="233200"/>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Extracurricular</a:t>
            </a:r>
            <a:endParaRPr>
              <a:solidFill>
                <a:schemeClr val="accent5"/>
              </a:solidFill>
            </a:endParaRPr>
          </a:p>
        </p:txBody>
      </p:sp>
      <p:sp>
        <p:nvSpPr>
          <p:cNvPr id="526" name="Google Shape;526;p93"/>
          <p:cNvSpPr txBox="1">
            <a:spLocks noGrp="1"/>
          </p:cNvSpPr>
          <p:nvPr>
            <p:ph type="subTitle" idx="1"/>
          </p:nvPr>
        </p:nvSpPr>
        <p:spPr>
          <a:xfrm>
            <a:off x="5000725" y="2495550"/>
            <a:ext cx="3355200" cy="13455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NOT directly related to what you are studying in college, but still relevant to your growth as a student </a:t>
            </a:r>
            <a:endParaRPr>
              <a:solidFill>
                <a:schemeClr val="dk1"/>
              </a:solidFill>
              <a:latin typeface="Roboto Slab"/>
              <a:ea typeface="Roboto Slab"/>
              <a:cs typeface="Roboto Slab"/>
              <a:sym typeface="Roboto Slab"/>
            </a:endParaRPr>
          </a:p>
        </p:txBody>
      </p:sp>
      <p:sp>
        <p:nvSpPr>
          <p:cNvPr id="527" name="Google Shape;527;p93"/>
          <p:cNvSpPr/>
          <p:nvPr/>
        </p:nvSpPr>
        <p:spPr>
          <a:xfrm>
            <a:off x="4387075" y="233200"/>
            <a:ext cx="4582500" cy="4255200"/>
          </a:xfrm>
          <a:prstGeom prst="ellipse">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0"/>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197" name="Google Shape;197;p40"/>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198" name="Google Shape;198;p40"/>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199" name="Google Shape;199;p40"/>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200" name="Google Shape;200;p40"/>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9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b="1">
                <a:solidFill>
                  <a:schemeClr val="accent5"/>
                </a:solidFill>
              </a:rPr>
              <a:t>Extracurricular Examples</a:t>
            </a:r>
            <a:endParaRPr sz="3700" b="1">
              <a:solidFill>
                <a:schemeClr val="accent5"/>
              </a:solidFill>
            </a:endParaRPr>
          </a:p>
        </p:txBody>
      </p:sp>
      <p:sp>
        <p:nvSpPr>
          <p:cNvPr id="533" name="Google Shape;533;p94"/>
          <p:cNvSpPr txBox="1">
            <a:spLocks noGrp="1"/>
          </p:cNvSpPr>
          <p:nvPr>
            <p:ph type="body" idx="1"/>
          </p:nvPr>
        </p:nvSpPr>
        <p:spPr>
          <a:xfrm>
            <a:off x="387900" y="1314475"/>
            <a:ext cx="8368200" cy="3627900"/>
          </a:xfrm>
          <a:prstGeom prst="rect">
            <a:avLst/>
          </a:prstGeom>
        </p:spPr>
        <p:txBody>
          <a:bodyPr spcFirstLastPara="1" wrap="square" lIns="91425" tIns="91425" rIns="91425" bIns="91425" anchor="t" anchorCtr="0">
            <a:normAutofit fontScale="92500" lnSpcReduction="20000"/>
          </a:bodyPr>
          <a:lstStyle/>
          <a:p>
            <a:pPr marL="0" lvl="0" indent="0" algn="l" rtl="0">
              <a:lnSpc>
                <a:spcPct val="150000"/>
              </a:lnSpc>
              <a:spcBef>
                <a:spcPts val="1200"/>
              </a:spcBef>
              <a:spcAft>
                <a:spcPts val="0"/>
              </a:spcAft>
              <a:buNone/>
            </a:pPr>
            <a:r>
              <a:rPr lang="en" sz="1500">
                <a:latin typeface="Roboto Slab"/>
                <a:ea typeface="Roboto Slab"/>
                <a:cs typeface="Roboto Slab"/>
                <a:sym typeface="Roboto Slab"/>
              </a:rPr>
              <a:t>Affinity Clubs (ex. Bengali Students Club, Chinese Christian Fellowship)</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Social Clubs (ex. E-sports Club, Step Team)</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Student Government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Peer Mentoring (ex. FYP Peer Mentors, Perkins Peer Advisement)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Social Events (ex. Welcome Back Bash, De-Stress Week)</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Community Events (ex. PLAN Week, Literary Arts Festival)</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Volunteering (ex. Spoons Across America)</a:t>
            </a: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r>
              <a:rPr lang="en" sz="1500">
                <a:latin typeface="Roboto Slab"/>
                <a:ea typeface="Roboto Slab"/>
                <a:cs typeface="Roboto Slab"/>
                <a:sym typeface="Roboto Slab"/>
              </a:rPr>
              <a:t>More information: 	</a:t>
            </a:r>
            <a:r>
              <a:rPr lang="en" sz="1500" u="sng">
                <a:solidFill>
                  <a:schemeClr val="accent5"/>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https://www.citytech.cuny.edu/student-life/</a:t>
            </a:r>
            <a:r>
              <a:rPr lang="en" sz="1500">
                <a:solidFill>
                  <a:schemeClr val="accent4"/>
                </a:solidFill>
                <a:latin typeface="Roboto Slab"/>
                <a:ea typeface="Roboto Slab"/>
                <a:cs typeface="Roboto Slab"/>
                <a:sym typeface="Roboto Slab"/>
              </a:rPr>
              <a:t> </a:t>
            </a:r>
            <a:endParaRPr sz="1500">
              <a:solidFill>
                <a:schemeClr val="accent4"/>
              </a:solidFill>
              <a:latin typeface="Roboto Slab"/>
              <a:ea typeface="Roboto Slab"/>
              <a:cs typeface="Roboto Slab"/>
              <a:sym typeface="Roboto Slab"/>
            </a:endParaRPr>
          </a:p>
          <a:p>
            <a:pPr marL="1828800" lvl="0" indent="457200" algn="l" rtl="0">
              <a:lnSpc>
                <a:spcPct val="100000"/>
              </a:lnSpc>
              <a:spcBef>
                <a:spcPts val="0"/>
              </a:spcBef>
              <a:spcAft>
                <a:spcPts val="0"/>
              </a:spcAft>
              <a:buNone/>
            </a:pPr>
            <a:r>
              <a:rPr lang="en" sz="1500" u="sng">
                <a:solidFill>
                  <a:schemeClr val="accent5"/>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https://www.citytech.cuny.edu/sga/</a:t>
            </a:r>
            <a:endParaRPr sz="1500">
              <a:latin typeface="Roboto Slab"/>
              <a:ea typeface="Roboto Slab"/>
              <a:cs typeface="Roboto Slab"/>
              <a:sym typeface="Roboto Slab"/>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9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500"/>
              <a:t>If you can’t find what you are looking for...</a:t>
            </a:r>
            <a:endParaRPr sz="3500"/>
          </a:p>
        </p:txBody>
      </p:sp>
      <p:sp>
        <p:nvSpPr>
          <p:cNvPr id="539" name="Google Shape;539;p95"/>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500">
                <a:solidFill>
                  <a:schemeClr val="accent6"/>
                </a:solidFill>
              </a:rPr>
              <a:t>Start your own club!</a:t>
            </a:r>
            <a:endParaRPr sz="4500">
              <a:solidFill>
                <a:schemeClr val="accent6"/>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6"/>
          <p:cNvSpPr txBox="1">
            <a:spLocks noGrp="1"/>
          </p:cNvSpPr>
          <p:nvPr>
            <p:ph type="title"/>
          </p:nvPr>
        </p:nvSpPr>
        <p:spPr>
          <a:xfrm>
            <a:off x="469725" y="3645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solidFill>
                  <a:schemeClr val="accent5"/>
                </a:solidFill>
              </a:rPr>
              <a:t>How To Get Involved</a:t>
            </a:r>
            <a:endParaRPr sz="3500" b="1">
              <a:solidFill>
                <a:schemeClr val="accent5"/>
              </a:solidFill>
            </a:endParaRPr>
          </a:p>
        </p:txBody>
      </p:sp>
      <p:sp>
        <p:nvSpPr>
          <p:cNvPr id="545" name="Google Shape;545;p96"/>
          <p:cNvSpPr txBox="1">
            <a:spLocks noGrp="1"/>
          </p:cNvSpPr>
          <p:nvPr>
            <p:ph type="body" idx="1"/>
          </p:nvPr>
        </p:nvSpPr>
        <p:spPr>
          <a:xfrm>
            <a:off x="1332375" y="2099375"/>
            <a:ext cx="2696700" cy="3416400"/>
          </a:xfrm>
          <a:prstGeom prst="rect">
            <a:avLst/>
          </a:prstGeom>
          <a:noFill/>
          <a:ln>
            <a:noFill/>
          </a:ln>
        </p:spPr>
        <p:txBody>
          <a:bodyPr spcFirstLastPara="1" wrap="square" lIns="91425" tIns="91425" rIns="91425" bIns="91425" anchor="t" anchorCtr="0">
            <a:normAutofit/>
          </a:bodyPr>
          <a:lstStyle/>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3"/>
              </a:rPr>
              <a:t>SLD website</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4"/>
              </a:rPr>
              <a:t>OpenLab</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5"/>
              </a:rPr>
              <a:t>Instagram</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6"/>
              </a:rPr>
              <a:t>Facebook</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7"/>
              </a:rPr>
              <a:t>Presence</a:t>
            </a:r>
            <a:endParaRPr sz="1700">
              <a:latin typeface="Roboto Slab"/>
              <a:ea typeface="Roboto Slab"/>
              <a:cs typeface="Roboto Slab"/>
              <a:sym typeface="Roboto Slab"/>
            </a:endParaRPr>
          </a:p>
          <a:p>
            <a:pPr marL="457200" lvl="0" indent="0" algn="l" rtl="0">
              <a:lnSpc>
                <a:spcPct val="115000"/>
              </a:lnSpc>
              <a:spcBef>
                <a:spcPts val="1200"/>
              </a:spcBef>
              <a:spcAft>
                <a:spcPts val="1200"/>
              </a:spcAft>
              <a:buSzPts val="1800"/>
              <a:buNone/>
            </a:pPr>
            <a:endParaRPr sz="1700">
              <a:latin typeface="Roboto Slab"/>
              <a:ea typeface="Roboto Slab"/>
              <a:cs typeface="Roboto Slab"/>
              <a:sym typeface="Roboto Slab"/>
            </a:endParaRPr>
          </a:p>
        </p:txBody>
      </p:sp>
      <p:sp>
        <p:nvSpPr>
          <p:cNvPr id="546" name="Google Shape;546;p96"/>
          <p:cNvSpPr txBox="1"/>
          <p:nvPr/>
        </p:nvSpPr>
        <p:spPr>
          <a:xfrm>
            <a:off x="4264325" y="2046975"/>
            <a:ext cx="3000000" cy="1623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Flyers on campus</a:t>
            </a:r>
            <a:endParaRPr sz="1700" i="0" u="none" strike="noStrike" cap="none">
              <a:solidFill>
                <a:schemeClr val="dk1"/>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Club + Activities Fair</a:t>
            </a:r>
            <a:endParaRPr sz="1700" i="0" u="none" strike="noStrike" cap="none">
              <a:solidFill>
                <a:schemeClr val="dk1"/>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Email Announcements</a:t>
            </a:r>
            <a:endParaRPr sz="1700" i="0" u="none" strike="noStrike" cap="none">
              <a:solidFill>
                <a:schemeClr val="dk1"/>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Weekly PM Newsletter</a:t>
            </a:r>
            <a:endParaRPr sz="1700" i="0" u="none" strike="noStrike" cap="none">
              <a:solidFill>
                <a:schemeClr val="dk1"/>
              </a:solidFill>
              <a:latin typeface="Roboto Slab"/>
              <a:ea typeface="Roboto Slab"/>
              <a:cs typeface="Roboto Slab"/>
              <a:sym typeface="Roboto Slab"/>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9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Asking Effective Questions</a:t>
            </a:r>
            <a:endParaRPr b="1">
              <a:solidFill>
                <a:schemeClr val="accent5"/>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4040" b="1">
                <a:solidFill>
                  <a:schemeClr val="accent5"/>
                </a:solidFill>
              </a:rPr>
              <a:t>Ask “Effective Questions”... </a:t>
            </a:r>
            <a:endParaRPr sz="4040" b="1">
              <a:solidFill>
                <a:schemeClr val="accent5"/>
              </a:solidFill>
            </a:endParaRPr>
          </a:p>
          <a:p>
            <a:pPr marL="0" lvl="0" indent="0" algn="l" rtl="0">
              <a:lnSpc>
                <a:spcPct val="100000"/>
              </a:lnSpc>
              <a:spcBef>
                <a:spcPts val="0"/>
              </a:spcBef>
              <a:spcAft>
                <a:spcPts val="0"/>
              </a:spcAft>
              <a:buSzPts val="990"/>
              <a:buNone/>
            </a:pPr>
            <a:endParaRPr sz="4040" b="1">
              <a:solidFill>
                <a:schemeClr val="accent5"/>
              </a:solidFill>
            </a:endParaRPr>
          </a:p>
          <a:p>
            <a:pPr marL="457200" lvl="0" indent="457200" algn="l" rtl="0">
              <a:lnSpc>
                <a:spcPct val="100000"/>
              </a:lnSpc>
              <a:spcBef>
                <a:spcPts val="0"/>
              </a:spcBef>
              <a:spcAft>
                <a:spcPts val="0"/>
              </a:spcAft>
              <a:buSzPts val="990"/>
              <a:buNone/>
            </a:pPr>
            <a:endParaRPr sz="4040" b="1">
              <a:solidFill>
                <a:schemeClr val="accent5"/>
              </a:solidFill>
            </a:endParaRPr>
          </a:p>
          <a:p>
            <a:pPr marL="457200" lvl="0" indent="457200" algn="l" rtl="0">
              <a:lnSpc>
                <a:spcPct val="100000"/>
              </a:lnSpc>
              <a:spcBef>
                <a:spcPts val="0"/>
              </a:spcBef>
              <a:spcAft>
                <a:spcPts val="0"/>
              </a:spcAft>
              <a:buSzPts val="990"/>
              <a:buNone/>
            </a:pPr>
            <a:r>
              <a:rPr lang="en" sz="4040">
                <a:solidFill>
                  <a:schemeClr val="accent6"/>
                </a:solidFill>
              </a:rPr>
              <a:t>What does that mean?</a:t>
            </a:r>
            <a:endParaRPr sz="4040">
              <a:solidFill>
                <a:schemeClr val="accent6"/>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100"/>
          <p:cNvSpPr txBox="1">
            <a:spLocks noGrp="1"/>
          </p:cNvSpPr>
          <p:nvPr>
            <p:ph type="body" idx="1"/>
          </p:nvPr>
        </p:nvSpPr>
        <p:spPr>
          <a:xfrm>
            <a:off x="1119475" y="2098875"/>
            <a:ext cx="7688700" cy="2514900"/>
          </a:xfrm>
          <a:prstGeom prst="rect">
            <a:avLst/>
          </a:prstGeom>
          <a:noFill/>
          <a:ln>
            <a:noFill/>
          </a:ln>
        </p:spPr>
        <p:txBody>
          <a:bodyPr spcFirstLastPara="1" wrap="square" lIns="91425" tIns="91425" rIns="91425" bIns="91425" anchor="t" anchorCtr="0">
            <a:normAutofit fontScale="77500" lnSpcReduction="20000"/>
          </a:bodyPr>
          <a:lstStyle/>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specific</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What do you want as an outcome?</a:t>
            </a:r>
            <a:endParaRPr sz="2400">
              <a:latin typeface="Roboto Slab"/>
              <a:ea typeface="Roboto Slab"/>
              <a:cs typeface="Roboto Slab"/>
              <a:sym typeface="Roboto Slab"/>
            </a:endParaRPr>
          </a:p>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brief</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Include only relevant information</a:t>
            </a:r>
            <a:endParaRPr sz="2400">
              <a:latin typeface="Roboto Slab"/>
              <a:ea typeface="Roboto Slab"/>
              <a:cs typeface="Roboto Slab"/>
              <a:sym typeface="Roboto Slab"/>
            </a:endParaRPr>
          </a:p>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thorough</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But don’t leave out supporting information</a:t>
            </a:r>
            <a:endParaRPr sz="2400">
              <a:latin typeface="Roboto Slab"/>
              <a:ea typeface="Roboto Slab"/>
              <a:cs typeface="Roboto Slab"/>
              <a:sym typeface="Roboto Slab"/>
            </a:endParaRPr>
          </a:p>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appreciative</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You will gain an ally! </a:t>
            </a:r>
            <a:endParaRPr sz="2400">
              <a:latin typeface="Roboto Slab"/>
              <a:ea typeface="Roboto Slab"/>
              <a:cs typeface="Roboto Slab"/>
              <a:sym typeface="Roboto Slab"/>
            </a:endParaRPr>
          </a:p>
        </p:txBody>
      </p:sp>
      <p:sp>
        <p:nvSpPr>
          <p:cNvPr id="568" name="Google Shape;568;p100"/>
          <p:cNvSpPr txBox="1">
            <a:spLocks noGrp="1"/>
          </p:cNvSpPr>
          <p:nvPr>
            <p:ph type="title"/>
          </p:nvPr>
        </p:nvSpPr>
        <p:spPr>
          <a:xfrm>
            <a:off x="503175" y="4185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4040" b="1">
                <a:solidFill>
                  <a:schemeClr val="accent5"/>
                </a:solidFill>
              </a:rPr>
              <a:t>Ask “Effective Questions”... </a:t>
            </a:r>
            <a:endParaRPr sz="4040" b="1">
              <a:solidFill>
                <a:schemeClr val="accent5"/>
              </a:solidFill>
            </a:endParaRPr>
          </a:p>
          <a:p>
            <a:pPr marL="457200" lvl="0" indent="457200" algn="l" rtl="0">
              <a:lnSpc>
                <a:spcPct val="100000"/>
              </a:lnSpc>
              <a:spcBef>
                <a:spcPts val="0"/>
              </a:spcBef>
              <a:spcAft>
                <a:spcPts val="0"/>
              </a:spcAft>
              <a:buSzPts val="990"/>
              <a:buNone/>
            </a:pPr>
            <a:r>
              <a:rPr lang="en" sz="4040" b="1">
                <a:solidFill>
                  <a:schemeClr val="accent5"/>
                </a:solidFill>
              </a:rPr>
              <a:t>What does that mean?</a:t>
            </a:r>
            <a:endParaRPr sz="4040" b="1">
              <a:solidFill>
                <a:schemeClr val="accent5"/>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1"/>
          <p:cNvSpPr txBox="1">
            <a:spLocks noGrp="1"/>
          </p:cNvSpPr>
          <p:nvPr>
            <p:ph type="title"/>
          </p:nvPr>
        </p:nvSpPr>
        <p:spPr>
          <a:xfrm>
            <a:off x="387900" y="0"/>
            <a:ext cx="8368200" cy="135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990"/>
              <a:buNone/>
            </a:pPr>
            <a:r>
              <a:rPr lang="en" sz="2500" b="1">
                <a:solidFill>
                  <a:schemeClr val="accent6"/>
                </a:solidFill>
              </a:rPr>
              <a:t>Here are some situations in which you might need to ask effective questions. Let’s think about the best ways to do that!</a:t>
            </a:r>
            <a:endParaRPr sz="2500" b="1">
              <a:solidFill>
                <a:schemeClr val="accent6"/>
              </a:solidFill>
            </a:endParaRPr>
          </a:p>
        </p:txBody>
      </p:sp>
      <p:sp>
        <p:nvSpPr>
          <p:cNvPr id="574" name="Google Shape;574;p101"/>
          <p:cNvSpPr txBox="1">
            <a:spLocks noGrp="1"/>
          </p:cNvSpPr>
          <p:nvPr>
            <p:ph type="body" idx="1"/>
          </p:nvPr>
        </p:nvSpPr>
        <p:spPr>
          <a:xfrm>
            <a:off x="183275" y="1423813"/>
            <a:ext cx="7735500" cy="1216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000" b="1"/>
              <a:t>You read a prompt for an assignment in your Biology class. One part of the instructions isn’t clear to you. You want to email your professor to ask for help. What do you say?</a:t>
            </a:r>
            <a:endParaRPr sz="2000" b="1"/>
          </a:p>
        </p:txBody>
      </p:sp>
      <p:sp>
        <p:nvSpPr>
          <p:cNvPr id="575" name="Google Shape;575;p101"/>
          <p:cNvSpPr txBox="1">
            <a:spLocks noGrp="1"/>
          </p:cNvSpPr>
          <p:nvPr>
            <p:ph type="body" idx="1"/>
          </p:nvPr>
        </p:nvSpPr>
        <p:spPr>
          <a:xfrm>
            <a:off x="1408500" y="2640025"/>
            <a:ext cx="7735500" cy="1216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000" b="1">
                <a:solidFill>
                  <a:schemeClr val="accent5"/>
                </a:solidFill>
              </a:rPr>
              <a:t>You get feedback on an essay for a Composition class, and you need to revise the paper. You’re not sure how to begin, so you go to the Writing Center. How will you ask for what you need?</a:t>
            </a:r>
            <a:endParaRPr sz="2000" b="1">
              <a:solidFill>
                <a:schemeClr val="accent5"/>
              </a:solidFill>
            </a:endParaRPr>
          </a:p>
        </p:txBody>
      </p:sp>
      <p:sp>
        <p:nvSpPr>
          <p:cNvPr id="576" name="Google Shape;576;p101"/>
          <p:cNvSpPr txBox="1">
            <a:spLocks noGrp="1"/>
          </p:cNvSpPr>
          <p:nvPr>
            <p:ph type="body" idx="1"/>
          </p:nvPr>
        </p:nvSpPr>
        <p:spPr>
          <a:xfrm>
            <a:off x="544800" y="3856225"/>
            <a:ext cx="7735500" cy="1216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000" b="1"/>
              <a:t>You try to register for classes, and you see there is a hold on your record. You need to speak to the Registrar’s Office. What will you say when you meet with someone there?</a:t>
            </a:r>
            <a:endParaRPr sz="2000" b="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02"/>
          <p:cNvSpPr txBox="1">
            <a:spLocks noGrp="1"/>
          </p:cNvSpPr>
          <p:nvPr>
            <p:ph type="title"/>
          </p:nvPr>
        </p:nvSpPr>
        <p:spPr>
          <a:xfrm>
            <a:off x="804000" y="143725"/>
            <a:ext cx="7688400" cy="1473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2857"/>
              <a:buNone/>
            </a:pPr>
            <a:r>
              <a:rPr lang="en" sz="3500" b="1">
                <a:solidFill>
                  <a:schemeClr val="accent6"/>
                </a:solidFill>
              </a:rPr>
              <a:t>Asking For Help Is…</a:t>
            </a:r>
            <a:endParaRPr sz="3500" b="1">
              <a:solidFill>
                <a:schemeClr val="accent6"/>
              </a:solidFill>
            </a:endParaRPr>
          </a:p>
          <a:p>
            <a:pPr marL="0" lvl="0" indent="0" algn="l" rtl="0">
              <a:lnSpc>
                <a:spcPct val="100000"/>
              </a:lnSpc>
              <a:spcBef>
                <a:spcPts val="0"/>
              </a:spcBef>
              <a:spcAft>
                <a:spcPts val="0"/>
              </a:spcAft>
              <a:buSzPct val="102857"/>
              <a:buNone/>
            </a:pPr>
            <a:r>
              <a:rPr lang="en" sz="3500" b="1">
                <a:solidFill>
                  <a:schemeClr val="accent6"/>
                </a:solidFill>
              </a:rPr>
              <a:t>A Habit of Successful College Students!</a:t>
            </a:r>
            <a:endParaRPr sz="3500" b="1">
              <a:solidFill>
                <a:schemeClr val="accent6"/>
              </a:solidFill>
            </a:endParaRPr>
          </a:p>
        </p:txBody>
      </p:sp>
      <p:sp>
        <p:nvSpPr>
          <p:cNvPr id="582" name="Google Shape;582;p102"/>
          <p:cNvSpPr txBox="1"/>
          <p:nvPr/>
        </p:nvSpPr>
        <p:spPr>
          <a:xfrm>
            <a:off x="900125" y="1353050"/>
            <a:ext cx="6236400" cy="2052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pic>
        <p:nvPicPr>
          <p:cNvPr id="583" name="Google Shape;583;p102"/>
          <p:cNvPicPr preferRelativeResize="0"/>
          <p:nvPr/>
        </p:nvPicPr>
        <p:blipFill rotWithShape="1">
          <a:blip r:embed="rId3">
            <a:alphaModFix/>
          </a:blip>
          <a:srcRect l="24961" t="38540" r="4606" b="20415"/>
          <a:stretch/>
        </p:blipFill>
        <p:spPr>
          <a:xfrm>
            <a:off x="622325" y="1616650"/>
            <a:ext cx="7899350" cy="258929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03"/>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Effective Written Communication</a:t>
            </a:r>
            <a:endParaRPr b="1">
              <a:solidFill>
                <a:schemeClr val="accent5"/>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04"/>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800"/>
              <a:buNone/>
            </a:pPr>
            <a:r>
              <a:rPr lang="en" sz="4000" b="1">
                <a:solidFill>
                  <a:schemeClr val="accent5"/>
                </a:solidFill>
              </a:rPr>
              <a:t>Emailing with Professors</a:t>
            </a:r>
            <a:endParaRPr sz="4000" b="1">
              <a:solidFill>
                <a:schemeClr val="accent5"/>
              </a:solidFill>
            </a:endParaRPr>
          </a:p>
        </p:txBody>
      </p:sp>
      <p:sp>
        <p:nvSpPr>
          <p:cNvPr id="594" name="Google Shape;594;p10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1200"/>
              </a:spcAft>
              <a:buSzPts val="1800"/>
              <a:buNone/>
            </a:pPr>
            <a:r>
              <a:rPr lang="en" u="sng">
                <a:solidFill>
                  <a:schemeClr val="hlink"/>
                </a:solidFill>
                <a:latin typeface="Roboto Slab"/>
                <a:ea typeface="Roboto Slab"/>
                <a:cs typeface="Roboto Slab"/>
                <a:sym typeface="Roboto Slab"/>
                <a:hlinkClick r:id="rId3"/>
              </a:rPr>
              <a:t>https://www.youtube.com/watch?v=nqaRp8MyLOg&amp;t=1s</a:t>
            </a:r>
            <a:endParaRPr>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Today we are focused on…</a:t>
            </a:r>
            <a:endParaRPr/>
          </a:p>
        </p:txBody>
      </p:sp>
      <p:cxnSp>
        <p:nvCxnSpPr>
          <p:cNvPr id="206" name="Google Shape;206;p41"/>
          <p:cNvCxnSpPr/>
          <p:nvPr/>
        </p:nvCxnSpPr>
        <p:spPr>
          <a:xfrm rot="10800000">
            <a:off x="7071125" y="3594500"/>
            <a:ext cx="1245900" cy="750600"/>
          </a:xfrm>
          <a:prstGeom prst="straightConnector1">
            <a:avLst/>
          </a:prstGeom>
          <a:noFill/>
          <a:ln w="38100" cap="flat" cmpd="sng">
            <a:solidFill>
              <a:schemeClr val="dk1"/>
            </a:solidFill>
            <a:prstDash val="solid"/>
            <a:round/>
            <a:headEnd type="none" w="med" len="med"/>
            <a:tailEnd type="triangle" w="med" len="med"/>
          </a:ln>
        </p:spPr>
      </p:cxnSp>
      <p:pic>
        <p:nvPicPr>
          <p:cNvPr id="207" name="Google Shape;207;p41"/>
          <p:cNvPicPr preferRelativeResize="0"/>
          <p:nvPr/>
        </p:nvPicPr>
        <p:blipFill>
          <a:blip r:embed="rId3">
            <a:alphaModFix/>
          </a:blip>
          <a:stretch>
            <a:fillRect/>
          </a:stretch>
        </p:blipFill>
        <p:spPr>
          <a:xfrm>
            <a:off x="1732100" y="723713"/>
            <a:ext cx="6506999" cy="43363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05"/>
          <p:cNvSpPr txBox="1">
            <a:spLocks noGrp="1"/>
          </p:cNvSpPr>
          <p:nvPr>
            <p:ph type="title"/>
          </p:nvPr>
        </p:nvSpPr>
        <p:spPr>
          <a:xfrm>
            <a:off x="262375" y="142980"/>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Emails should include…</a:t>
            </a:r>
            <a:endParaRPr b="1">
              <a:solidFill>
                <a:schemeClr val="accent5"/>
              </a:solidFill>
            </a:endParaRPr>
          </a:p>
        </p:txBody>
      </p:sp>
      <p:sp>
        <p:nvSpPr>
          <p:cNvPr id="600" name="Google Shape;600;p105"/>
          <p:cNvSpPr txBox="1"/>
          <p:nvPr/>
        </p:nvSpPr>
        <p:spPr>
          <a:xfrm>
            <a:off x="2647744" y="4484914"/>
            <a:ext cx="3970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Roboto Slab"/>
                <a:ea typeface="Roboto Slab"/>
                <a:cs typeface="Roboto Slab"/>
                <a:sym typeface="Roboto Slab"/>
              </a:rPr>
              <a:t>Remember, an email is NOT a text! </a:t>
            </a:r>
            <a:endParaRPr sz="1400" b="0" i="0" u="none" strike="noStrike" cap="none">
              <a:solidFill>
                <a:srgbClr val="000000"/>
              </a:solidFill>
              <a:latin typeface="Arial"/>
              <a:ea typeface="Arial"/>
              <a:cs typeface="Arial"/>
              <a:sym typeface="Arial"/>
            </a:endParaRPr>
          </a:p>
        </p:txBody>
      </p:sp>
      <p:pic>
        <p:nvPicPr>
          <p:cNvPr id="601" name="Google Shape;601;p105"/>
          <p:cNvPicPr preferRelativeResize="0"/>
          <p:nvPr/>
        </p:nvPicPr>
        <p:blipFill rotWithShape="1">
          <a:blip r:embed="rId3">
            <a:alphaModFix/>
          </a:blip>
          <a:srcRect/>
          <a:stretch/>
        </p:blipFill>
        <p:spPr>
          <a:xfrm>
            <a:off x="1875117" y="1412723"/>
            <a:ext cx="5393764" cy="2758175"/>
          </a:xfrm>
          <a:prstGeom prst="rect">
            <a:avLst/>
          </a:prstGeom>
          <a:noFill/>
          <a:ln>
            <a:noFill/>
          </a:ln>
        </p:spPr>
      </p:pic>
      <p:sp>
        <p:nvSpPr>
          <p:cNvPr id="602" name="Google Shape;602;p105"/>
          <p:cNvSpPr txBox="1"/>
          <p:nvPr/>
        </p:nvSpPr>
        <p:spPr>
          <a:xfrm>
            <a:off x="204222" y="1690238"/>
            <a:ext cx="147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subject line</a:t>
            </a:r>
            <a:endParaRPr sz="1400" b="0" i="0" u="none" strike="noStrike" cap="none">
              <a:solidFill>
                <a:srgbClr val="000000"/>
              </a:solidFill>
              <a:latin typeface="Arial"/>
              <a:ea typeface="Arial"/>
              <a:cs typeface="Arial"/>
              <a:sym typeface="Arial"/>
            </a:endParaRPr>
          </a:p>
        </p:txBody>
      </p:sp>
      <p:sp>
        <p:nvSpPr>
          <p:cNvPr id="603" name="Google Shape;603;p105"/>
          <p:cNvSpPr txBox="1"/>
          <p:nvPr/>
        </p:nvSpPr>
        <p:spPr>
          <a:xfrm>
            <a:off x="262375" y="2333011"/>
            <a:ext cx="147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greeting</a:t>
            </a:r>
            <a:endParaRPr sz="1400" b="0" i="0" u="none" strike="noStrike" cap="none">
              <a:solidFill>
                <a:srgbClr val="000000"/>
              </a:solidFill>
              <a:latin typeface="Arial"/>
              <a:ea typeface="Arial"/>
              <a:cs typeface="Arial"/>
              <a:sym typeface="Arial"/>
            </a:endParaRPr>
          </a:p>
        </p:txBody>
      </p:sp>
      <p:sp>
        <p:nvSpPr>
          <p:cNvPr id="604" name="Google Shape;604;p105"/>
          <p:cNvSpPr txBox="1"/>
          <p:nvPr/>
        </p:nvSpPr>
        <p:spPr>
          <a:xfrm>
            <a:off x="262375" y="2859173"/>
            <a:ext cx="14799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any necessary background info</a:t>
            </a:r>
            <a:endParaRPr sz="1400" b="0" i="0" u="none" strike="noStrike" cap="none">
              <a:solidFill>
                <a:srgbClr val="000000"/>
              </a:solidFill>
              <a:latin typeface="Arial"/>
              <a:ea typeface="Arial"/>
              <a:cs typeface="Arial"/>
              <a:sym typeface="Arial"/>
            </a:endParaRPr>
          </a:p>
        </p:txBody>
      </p:sp>
      <p:sp>
        <p:nvSpPr>
          <p:cNvPr id="605" name="Google Shape;605;p105"/>
          <p:cNvSpPr txBox="1"/>
          <p:nvPr/>
        </p:nvSpPr>
        <p:spPr>
          <a:xfrm>
            <a:off x="7100137" y="2094696"/>
            <a:ext cx="21129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clear statement of the information or request you are communicating</a:t>
            </a:r>
            <a:endParaRPr sz="1400" b="0" i="0" u="none" strike="noStrike" cap="none">
              <a:solidFill>
                <a:srgbClr val="000000"/>
              </a:solidFill>
              <a:latin typeface="Arial"/>
              <a:ea typeface="Arial"/>
              <a:cs typeface="Arial"/>
              <a:sym typeface="Arial"/>
            </a:endParaRPr>
          </a:p>
        </p:txBody>
      </p:sp>
      <p:sp>
        <p:nvSpPr>
          <p:cNvPr id="606" name="Google Shape;606;p105"/>
          <p:cNvSpPr txBox="1"/>
          <p:nvPr/>
        </p:nvSpPr>
        <p:spPr>
          <a:xfrm>
            <a:off x="7218554" y="3446890"/>
            <a:ext cx="17625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Be polite—especially if making a request!</a:t>
            </a:r>
            <a:endParaRPr sz="1400" b="0" i="0" u="none" strike="noStrike" cap="none">
              <a:solidFill>
                <a:srgbClr val="000000"/>
              </a:solidFill>
              <a:latin typeface="Arial"/>
              <a:ea typeface="Arial"/>
              <a:cs typeface="Arial"/>
              <a:sym typeface="Arial"/>
            </a:endParaRPr>
          </a:p>
        </p:txBody>
      </p:sp>
      <p:sp>
        <p:nvSpPr>
          <p:cNvPr id="607" name="Google Shape;607;p105"/>
          <p:cNvSpPr txBox="1"/>
          <p:nvPr/>
        </p:nvSpPr>
        <p:spPr>
          <a:xfrm>
            <a:off x="204222" y="3816222"/>
            <a:ext cx="14799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sign-off that includes your name </a:t>
            </a:r>
            <a:endParaRPr sz="1400" b="0" i="0" u="none" strike="noStrike" cap="none">
              <a:solidFill>
                <a:srgbClr val="000000"/>
              </a:solidFill>
              <a:latin typeface="Arial"/>
              <a:ea typeface="Arial"/>
              <a:cs typeface="Arial"/>
              <a:sym typeface="Arial"/>
            </a:endParaRPr>
          </a:p>
        </p:txBody>
      </p:sp>
      <p:cxnSp>
        <p:nvCxnSpPr>
          <p:cNvPr id="608" name="Google Shape;608;p105"/>
          <p:cNvCxnSpPr/>
          <p:nvPr/>
        </p:nvCxnSpPr>
        <p:spPr>
          <a:xfrm>
            <a:off x="1562670" y="1909184"/>
            <a:ext cx="433800" cy="241200"/>
          </a:xfrm>
          <a:prstGeom prst="straightConnector1">
            <a:avLst/>
          </a:prstGeom>
          <a:noFill/>
          <a:ln w="19050" cap="flat" cmpd="sng">
            <a:solidFill>
              <a:srgbClr val="E9D100"/>
            </a:solidFill>
            <a:prstDash val="solid"/>
            <a:round/>
            <a:headEnd type="none" w="sm" len="sm"/>
            <a:tailEnd type="triangle" w="med" len="med"/>
          </a:ln>
        </p:spPr>
      </p:cxnSp>
      <p:cxnSp>
        <p:nvCxnSpPr>
          <p:cNvPr id="609" name="Google Shape;609;p105"/>
          <p:cNvCxnSpPr/>
          <p:nvPr/>
        </p:nvCxnSpPr>
        <p:spPr>
          <a:xfrm rot="10800000" flipH="1">
            <a:off x="1582814" y="3289722"/>
            <a:ext cx="413700" cy="790500"/>
          </a:xfrm>
          <a:prstGeom prst="straightConnector1">
            <a:avLst/>
          </a:prstGeom>
          <a:noFill/>
          <a:ln w="19050" cap="flat" cmpd="sng">
            <a:solidFill>
              <a:srgbClr val="E9D100"/>
            </a:solidFill>
            <a:prstDash val="solid"/>
            <a:round/>
            <a:headEnd type="none" w="sm" len="sm"/>
            <a:tailEnd type="triangle" w="med" len="med"/>
          </a:ln>
        </p:spPr>
      </p:cxnSp>
      <p:cxnSp>
        <p:nvCxnSpPr>
          <p:cNvPr id="610" name="Google Shape;610;p105"/>
          <p:cNvCxnSpPr/>
          <p:nvPr/>
        </p:nvCxnSpPr>
        <p:spPr>
          <a:xfrm rot="10800000" flipH="1">
            <a:off x="1620823" y="2668695"/>
            <a:ext cx="368100" cy="511200"/>
          </a:xfrm>
          <a:prstGeom prst="straightConnector1">
            <a:avLst/>
          </a:prstGeom>
          <a:noFill/>
          <a:ln w="19050" cap="flat" cmpd="sng">
            <a:solidFill>
              <a:srgbClr val="E9D100"/>
            </a:solidFill>
            <a:prstDash val="solid"/>
            <a:round/>
            <a:headEnd type="none" w="sm" len="sm"/>
            <a:tailEnd type="triangle" w="med" len="med"/>
          </a:ln>
        </p:spPr>
      </p:cxnSp>
      <p:cxnSp>
        <p:nvCxnSpPr>
          <p:cNvPr id="611" name="Google Shape;611;p105"/>
          <p:cNvCxnSpPr/>
          <p:nvPr/>
        </p:nvCxnSpPr>
        <p:spPr>
          <a:xfrm rot="10800000" flipH="1">
            <a:off x="1524663" y="2428569"/>
            <a:ext cx="529800" cy="87600"/>
          </a:xfrm>
          <a:prstGeom prst="straightConnector1">
            <a:avLst/>
          </a:prstGeom>
          <a:noFill/>
          <a:ln w="19050" cap="flat" cmpd="sng">
            <a:solidFill>
              <a:srgbClr val="E9D100"/>
            </a:solidFill>
            <a:prstDash val="solid"/>
            <a:round/>
            <a:headEnd type="none" w="sm" len="sm"/>
            <a:tailEnd type="triangle" w="med" len="med"/>
          </a:ln>
        </p:spPr>
      </p:cxnSp>
      <p:cxnSp>
        <p:nvCxnSpPr>
          <p:cNvPr id="612" name="Google Shape;612;p105"/>
          <p:cNvCxnSpPr/>
          <p:nvPr/>
        </p:nvCxnSpPr>
        <p:spPr>
          <a:xfrm rot="10800000">
            <a:off x="6417805" y="3048837"/>
            <a:ext cx="1042200" cy="549000"/>
          </a:xfrm>
          <a:prstGeom prst="straightConnector1">
            <a:avLst/>
          </a:prstGeom>
          <a:noFill/>
          <a:ln w="19050" cap="flat" cmpd="sng">
            <a:solidFill>
              <a:srgbClr val="E9D100"/>
            </a:solidFill>
            <a:prstDash val="solid"/>
            <a:round/>
            <a:headEnd type="none" w="sm" len="sm"/>
            <a:tailEnd type="triangle" w="med" len="med"/>
          </a:ln>
        </p:spPr>
      </p:cxnSp>
      <p:cxnSp>
        <p:nvCxnSpPr>
          <p:cNvPr id="613" name="Google Shape;613;p105"/>
          <p:cNvCxnSpPr/>
          <p:nvPr/>
        </p:nvCxnSpPr>
        <p:spPr>
          <a:xfrm flipH="1">
            <a:off x="6467054" y="2461086"/>
            <a:ext cx="751500" cy="355200"/>
          </a:xfrm>
          <a:prstGeom prst="straightConnector1">
            <a:avLst/>
          </a:prstGeom>
          <a:noFill/>
          <a:ln w="19050" cap="flat" cmpd="sng">
            <a:solidFill>
              <a:srgbClr val="E9D100"/>
            </a:solidFill>
            <a:prstDash val="solid"/>
            <a:round/>
            <a:headEnd type="none" w="sm" len="sm"/>
            <a:tailEnd type="triangle"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6"/>
          <p:cNvSpPr txBox="1">
            <a:spLocks noGrp="1"/>
          </p:cNvSpPr>
          <p:nvPr>
            <p:ph type="title"/>
          </p:nvPr>
        </p:nvSpPr>
        <p:spPr>
          <a:xfrm>
            <a:off x="390625" y="591375"/>
            <a:ext cx="8111700" cy="6861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b="1">
                <a:solidFill>
                  <a:schemeClr val="accent5"/>
                </a:solidFill>
              </a:rPr>
              <a:t>You don’t have to do it alone! One way of asking for what you need is to ask for help and support.</a:t>
            </a:r>
            <a:endParaRPr b="1">
              <a:solidFill>
                <a:schemeClr val="accent5"/>
              </a:solidFill>
            </a:endParaRPr>
          </a:p>
        </p:txBody>
      </p:sp>
      <p:sp>
        <p:nvSpPr>
          <p:cNvPr id="619" name="Google Shape;619;p106"/>
          <p:cNvSpPr txBox="1">
            <a:spLocks noGrp="1"/>
          </p:cNvSpPr>
          <p:nvPr>
            <p:ph type="body" idx="1"/>
          </p:nvPr>
        </p:nvSpPr>
        <p:spPr>
          <a:xfrm>
            <a:off x="1489075" y="2305200"/>
            <a:ext cx="5914800" cy="1711200"/>
          </a:xfrm>
          <a:prstGeom prst="rect">
            <a:avLst/>
          </a:prstGeom>
          <a:noFill/>
          <a:ln>
            <a:noFill/>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Advisors </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Trusted Professors/Office Hours</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u="sng">
                <a:solidFill>
                  <a:schemeClr val="hlink"/>
                </a:solidFill>
                <a:latin typeface="Roboto Slab"/>
                <a:ea typeface="Roboto Slab"/>
                <a:cs typeface="Roboto Slab"/>
                <a:sym typeface="Roboto Slab"/>
                <a:hlinkClick r:id="rId3"/>
              </a:rPr>
              <a:t>The Counseling Center</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u="sng">
                <a:solidFill>
                  <a:schemeClr val="hlink"/>
                </a:solidFill>
                <a:latin typeface="Roboto Slab"/>
                <a:ea typeface="Roboto Slab"/>
                <a:cs typeface="Roboto Slab"/>
                <a:sym typeface="Roboto Slab"/>
                <a:hlinkClick r:id="rId4"/>
              </a:rPr>
              <a:t>The Student Success Center</a:t>
            </a:r>
            <a:endParaRPr sz="2000">
              <a:latin typeface="Roboto Slab"/>
              <a:ea typeface="Roboto Slab"/>
              <a:cs typeface="Roboto Slab"/>
              <a:sym typeface="Roboto Slab"/>
            </a:endParaRPr>
          </a:p>
        </p:txBody>
      </p:sp>
      <p:sp>
        <p:nvSpPr>
          <p:cNvPr id="620" name="Google Shape;620;p106"/>
          <p:cNvSpPr txBox="1"/>
          <p:nvPr/>
        </p:nvSpPr>
        <p:spPr>
          <a:xfrm>
            <a:off x="1527175" y="1555750"/>
            <a:ext cx="52674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chemeClr val="accent6"/>
                </a:solidFill>
                <a:latin typeface="Roboto"/>
                <a:ea typeface="Roboto"/>
                <a:cs typeface="Roboto"/>
                <a:sym typeface="Roboto"/>
              </a:rPr>
              <a:t>A few options when you need help:</a:t>
            </a:r>
            <a:endParaRPr sz="2500" b="1">
              <a:solidFill>
                <a:schemeClr val="accent6"/>
              </a:solidFill>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07"/>
          <p:cNvSpPr txBox="1">
            <a:spLocks noGrp="1"/>
          </p:cNvSpPr>
          <p:nvPr>
            <p:ph type="title"/>
          </p:nvPr>
        </p:nvSpPr>
        <p:spPr>
          <a:xfrm>
            <a:off x="277200" y="1583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b="1">
                <a:solidFill>
                  <a:schemeClr val="accent6"/>
                </a:solidFill>
              </a:rPr>
              <a:t>Recap</a:t>
            </a:r>
            <a:endParaRPr sz="4900" b="1">
              <a:solidFill>
                <a:schemeClr val="accent6"/>
              </a:solidFill>
            </a:endParaRPr>
          </a:p>
        </p:txBody>
      </p:sp>
      <p:sp>
        <p:nvSpPr>
          <p:cNvPr id="626" name="Google Shape;626;p107"/>
          <p:cNvSpPr txBox="1">
            <a:spLocks noGrp="1"/>
          </p:cNvSpPr>
          <p:nvPr>
            <p:ph type="body" idx="2"/>
          </p:nvPr>
        </p:nvSpPr>
        <p:spPr>
          <a:xfrm>
            <a:off x="4802400" y="412625"/>
            <a:ext cx="4341600" cy="4149600"/>
          </a:xfrm>
          <a:prstGeom prst="rect">
            <a:avLst/>
          </a:prstGeom>
        </p:spPr>
        <p:txBody>
          <a:bodyPr spcFirstLastPara="1" wrap="square" lIns="91425" tIns="91425" rIns="91425" bIns="91425" anchor="ctr" anchorCtr="0">
            <a:normAutofit lnSpcReduction="10000"/>
          </a:bodyPr>
          <a:lstStyle/>
          <a:p>
            <a:pPr marL="0" lvl="0" indent="0" algn="l" rtl="0">
              <a:lnSpc>
                <a:spcPct val="100000"/>
              </a:lnSpc>
              <a:spcBef>
                <a:spcPts val="0"/>
              </a:spcBef>
              <a:spcAft>
                <a:spcPts val="0"/>
              </a:spcAft>
              <a:buNone/>
            </a:pPr>
            <a:r>
              <a:rPr lang="en">
                <a:solidFill>
                  <a:schemeClr val="accent5"/>
                </a:solidFill>
                <a:latin typeface="Roboto Slab"/>
                <a:ea typeface="Roboto Slab"/>
                <a:cs typeface="Roboto Slab"/>
                <a:sym typeface="Roboto Slab"/>
              </a:rPr>
              <a:t>Part A:</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Where College Happens, Pt. 3</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Taking Notes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Overview of Resources + Services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Asking for Help</a:t>
            </a: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r>
              <a:rPr lang="en">
                <a:solidFill>
                  <a:schemeClr val="accent5"/>
                </a:solidFill>
                <a:latin typeface="Roboto Slab"/>
                <a:ea typeface="Roboto Slab"/>
                <a:cs typeface="Roboto Slab"/>
                <a:sym typeface="Roboto Slab"/>
              </a:rPr>
              <a:t>Part B:</a:t>
            </a:r>
            <a:endParaRPr>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Where College Happens, pt. 5</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Why Participate?</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Co-curriculars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Extracurriculars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Asking Effective Questions</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Effective Communication</a:t>
            </a:r>
            <a:endParaRPr sz="1900">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200"/>
              </a:spcAft>
              <a:buNone/>
            </a:pPr>
            <a:endParaRPr sz="1900">
              <a:solidFill>
                <a:schemeClr val="accent5"/>
              </a:solidFill>
              <a:latin typeface="Roboto Slab"/>
              <a:ea typeface="Roboto Slab"/>
              <a:cs typeface="Roboto Slab"/>
              <a:sym typeface="Roboto Slab"/>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5"/>
                </a:solidFill>
              </a:rPr>
              <a:t>Before Session 4…</a:t>
            </a:r>
            <a:endParaRPr b="1">
              <a:solidFill>
                <a:schemeClr val="accent5"/>
              </a:solidFill>
            </a:endParaRPr>
          </a:p>
        </p:txBody>
      </p:sp>
      <p:sp>
        <p:nvSpPr>
          <p:cNvPr id="632" name="Google Shape;632;p108"/>
          <p:cNvSpPr txBox="1">
            <a:spLocks noGrp="1"/>
          </p:cNvSpPr>
          <p:nvPr>
            <p:ph type="body" idx="1"/>
          </p:nvPr>
        </p:nvSpPr>
        <p:spPr>
          <a:xfrm>
            <a:off x="387900" y="1312425"/>
            <a:ext cx="8368200" cy="3676200"/>
          </a:xfrm>
          <a:prstGeom prst="rect">
            <a:avLst/>
          </a:prstGeom>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Font typeface="Roboto Slab"/>
              <a:buChar char="●"/>
            </a:pPr>
            <a:r>
              <a:rPr lang="en" sz="1400" b="1">
                <a:latin typeface="Roboto Slab"/>
                <a:ea typeface="Roboto Slab"/>
                <a:cs typeface="Roboto Slab"/>
                <a:sym typeface="Roboto Slab"/>
              </a:rPr>
              <a:t>Download a copy of  “</a:t>
            </a:r>
            <a:r>
              <a:rPr lang="en" sz="1400" b="1"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My Academic Career Planner</a:t>
            </a:r>
            <a:r>
              <a:rPr lang="en" sz="1400" b="1">
                <a:latin typeface="Roboto Slab"/>
                <a:ea typeface="Roboto Slab"/>
                <a:cs typeface="Roboto Slab"/>
                <a:sym typeface="Roboto Slab"/>
              </a:rPr>
              <a:t>” before our next class.</a:t>
            </a:r>
            <a:endParaRPr sz="1400" b="1">
              <a:latin typeface="Roboto Slab"/>
              <a:ea typeface="Roboto Slab"/>
              <a:cs typeface="Roboto Slab"/>
              <a:sym typeface="Roboto Slab"/>
            </a:endParaRPr>
          </a:p>
          <a:p>
            <a:pPr marL="457200" lvl="0" indent="-317500" algn="l" rtl="0">
              <a:spcBef>
                <a:spcPts val="1000"/>
              </a:spcBef>
              <a:spcAft>
                <a:spcPts val="0"/>
              </a:spcAft>
              <a:buSzPts val="1400"/>
              <a:buFont typeface="Roboto Slab"/>
              <a:buChar char="●"/>
            </a:pPr>
            <a:r>
              <a:rPr lang="en" sz="1400" b="1">
                <a:latin typeface="Roboto Slab"/>
                <a:ea typeface="Roboto Slab"/>
                <a:cs typeface="Roboto Slab"/>
                <a:sym typeface="Roboto Slab"/>
              </a:rPr>
              <a:t>Complete Reflection on OpenLab by replying to Reflection #3 Post.</a:t>
            </a:r>
            <a:endParaRPr sz="1400" b="1">
              <a:latin typeface="Roboto Slab"/>
              <a:ea typeface="Roboto Slab"/>
              <a:cs typeface="Roboto Slab"/>
              <a:sym typeface="Roboto Slab"/>
            </a:endParaRPr>
          </a:p>
          <a:p>
            <a:pPr marL="0" lvl="0" indent="0" algn="l" rtl="0">
              <a:spcBef>
                <a:spcPts val="0"/>
              </a:spcBef>
              <a:spcAft>
                <a:spcPts val="0"/>
              </a:spcAft>
              <a:buNone/>
            </a:pPr>
            <a:endParaRPr sz="1400" b="1">
              <a:latin typeface="Roboto Slab"/>
              <a:ea typeface="Roboto Slab"/>
              <a:cs typeface="Roboto Slab"/>
              <a:sym typeface="Roboto Slab"/>
            </a:endParaRPr>
          </a:p>
          <a:p>
            <a:pPr marL="914400" lvl="0" indent="0" algn="l" rtl="0">
              <a:spcBef>
                <a:spcPts val="0"/>
              </a:spcBef>
              <a:spcAft>
                <a:spcPts val="0"/>
              </a:spcAft>
              <a:buNone/>
            </a:pPr>
            <a:r>
              <a:rPr lang="en" sz="1400" b="1">
                <a:solidFill>
                  <a:schemeClr val="accent6"/>
                </a:solidFill>
                <a:latin typeface="Roboto Slab"/>
                <a:ea typeface="Roboto Slab"/>
                <a:cs typeface="Roboto Slab"/>
                <a:sym typeface="Roboto Slab"/>
              </a:rPr>
              <a:t>Reflection #3</a:t>
            </a:r>
            <a:endParaRPr sz="1400" b="1">
              <a:solidFill>
                <a:schemeClr val="accent6"/>
              </a:solidFill>
              <a:latin typeface="Roboto Slab"/>
              <a:ea typeface="Roboto Slab"/>
              <a:cs typeface="Roboto Slab"/>
              <a:sym typeface="Roboto Slab"/>
            </a:endParaRPr>
          </a:p>
          <a:p>
            <a:pPr marL="914400" lvl="0" indent="0" algn="l" rtl="0">
              <a:spcBef>
                <a:spcPts val="0"/>
              </a:spcBef>
              <a:spcAft>
                <a:spcPts val="0"/>
              </a:spcAft>
              <a:buNone/>
            </a:pPr>
            <a:r>
              <a:rPr lang="en" sz="1400" i="1">
                <a:solidFill>
                  <a:schemeClr val="accent6"/>
                </a:solidFill>
                <a:latin typeface="Roboto Slab"/>
                <a:ea typeface="Roboto Slab"/>
                <a:cs typeface="Roboto Slab"/>
                <a:sym typeface="Roboto Slab"/>
              </a:rPr>
              <a:t>Think about a time when you joined a new group activity (maybe a team, religious retreat, club, or workplace). </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How did you feel when you first joined? </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Do you recall a moment when you felt like you were part of the group? </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What benefits did you get from participation in the group?</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What can you do to help yourself feel like part of a group at City Tech? </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We invite you to tell a story about becoming a CIty Tech student.</a:t>
            </a:r>
            <a:endParaRPr sz="1400" i="1">
              <a:solidFill>
                <a:schemeClr val="accent6"/>
              </a:solidFill>
              <a:latin typeface="Roboto Slab"/>
              <a:ea typeface="Roboto Slab"/>
              <a:cs typeface="Roboto Slab"/>
              <a:sym typeface="Roboto Slab"/>
            </a:endParaRPr>
          </a:p>
          <a:p>
            <a:pPr marL="914400" lvl="0" indent="0" algn="l" rtl="0">
              <a:spcBef>
                <a:spcPts val="0"/>
              </a:spcBef>
              <a:spcAft>
                <a:spcPts val="0"/>
              </a:spcAft>
              <a:buNone/>
            </a:pPr>
            <a:endParaRPr sz="1400" i="1">
              <a:solidFill>
                <a:schemeClr val="accent6"/>
              </a:solidFill>
              <a:latin typeface="Roboto Slab"/>
              <a:ea typeface="Roboto Slab"/>
              <a:cs typeface="Roboto Slab"/>
              <a:sym typeface="Roboto Slab"/>
            </a:endParaRPr>
          </a:p>
          <a:p>
            <a:pPr marL="0" lvl="0" indent="0" algn="l" rtl="0">
              <a:spcBef>
                <a:spcPts val="0"/>
              </a:spcBef>
              <a:spcAft>
                <a:spcPts val="1200"/>
              </a:spcAft>
              <a:buNone/>
            </a:pPr>
            <a:endParaRPr>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2"/>
          <p:cNvSpPr txBox="1">
            <a:spLocks noGrp="1"/>
          </p:cNvSpPr>
          <p:nvPr>
            <p:ph type="ctrTitle"/>
          </p:nvPr>
        </p:nvSpPr>
        <p:spPr>
          <a:xfrm>
            <a:off x="1961100" y="1550288"/>
            <a:ext cx="5221800" cy="9543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4000"/>
              <a:buNone/>
            </a:pPr>
            <a:r>
              <a:rPr lang="en" sz="5000" b="1">
                <a:solidFill>
                  <a:schemeClr val="accent6"/>
                </a:solidFill>
              </a:rPr>
              <a:t>Taking Notes</a:t>
            </a:r>
            <a:endParaRPr sz="5000" b="1">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92D050"/>
                </a:solidFill>
              </a:rPr>
              <a:t>Effective Note-Taking Strategies</a:t>
            </a:r>
            <a:endParaRPr b="1">
              <a:solidFill>
                <a:srgbClr val="92D050"/>
              </a:solidFill>
            </a:endParaRPr>
          </a:p>
        </p:txBody>
      </p:sp>
      <p:sp>
        <p:nvSpPr>
          <p:cNvPr id="218" name="Google Shape;218;p4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Studies have shown taking notes by hand is most effective!</a:t>
            </a:r>
            <a:endParaRPr/>
          </a:p>
          <a:p>
            <a:pPr marL="457200" lvl="0" indent="-342900" algn="l" rtl="0">
              <a:spcBef>
                <a:spcPts val="0"/>
              </a:spcBef>
              <a:spcAft>
                <a:spcPts val="0"/>
              </a:spcAft>
              <a:buSzPts val="1800"/>
              <a:buChar char="●"/>
            </a:pPr>
            <a:r>
              <a:rPr lang="en"/>
              <a:t>Note-taking is not just a way to record material for later review–it is also a first step in learning the material</a:t>
            </a:r>
            <a:endParaRPr/>
          </a:p>
          <a:p>
            <a:pPr marL="457200" lvl="0" indent="-342900" algn="l" rtl="0">
              <a:spcBef>
                <a:spcPts val="0"/>
              </a:spcBef>
              <a:spcAft>
                <a:spcPts val="0"/>
              </a:spcAft>
              <a:buSzPts val="1800"/>
              <a:buChar char="●"/>
            </a:pPr>
            <a:r>
              <a:rPr lang="en"/>
              <a:t>Don’t try to write down everything the professor says. Instead, identify main ideas and crucial information</a:t>
            </a:r>
            <a:endParaRPr/>
          </a:p>
          <a:p>
            <a:pPr marL="457200" lvl="0" indent="-342900" algn="l" rtl="0">
              <a:spcBef>
                <a:spcPts val="0"/>
              </a:spcBef>
              <a:spcAft>
                <a:spcPts val="0"/>
              </a:spcAft>
              <a:buSzPts val="1800"/>
              <a:buChar char="●"/>
            </a:pPr>
            <a:r>
              <a:rPr lang="en"/>
              <a:t>Add your own questions, ideas, and connections to other course materials. For example, if an idea discussed in lecture relates to a reading you’ve done, mention that in your notes.</a:t>
            </a:r>
            <a:endParaRPr/>
          </a:p>
          <a:p>
            <a:pPr marL="457200" lvl="0" indent="-342900" algn="l" rtl="0">
              <a:spcBef>
                <a:spcPts val="0"/>
              </a:spcBef>
              <a:spcAft>
                <a:spcPts val="0"/>
              </a:spcAft>
              <a:buSzPts val="1800"/>
              <a:buChar char="●"/>
            </a:pPr>
            <a:r>
              <a:rPr lang="en"/>
              <a:t>Consider using the </a:t>
            </a:r>
            <a:r>
              <a:rPr lang="en" u="sng">
                <a:solidFill>
                  <a:schemeClr val="hlink"/>
                </a:solidFill>
                <a:hlinkClick r:id="rId3"/>
              </a:rPr>
              <a:t>Cornell Notes</a:t>
            </a:r>
            <a:r>
              <a:rPr lang="en"/>
              <a:t> method.</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2851</Words>
  <Application>Microsoft Macintosh PowerPoint</Application>
  <PresentationFormat>On-screen Show (16:9)</PresentationFormat>
  <Paragraphs>402</Paragraphs>
  <Slides>73</Slides>
  <Notes>73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73</vt:i4>
      </vt:variant>
    </vt:vector>
  </HeadingPairs>
  <TitlesOfParts>
    <vt:vector size="82" baseType="lpstr">
      <vt:lpstr>Roboto Slab</vt:lpstr>
      <vt:lpstr>Roboto</vt:lpstr>
      <vt:lpstr>Lato</vt:lpstr>
      <vt:lpstr>Arial</vt:lpstr>
      <vt:lpstr>Lora</vt:lpstr>
      <vt:lpstr>Merriweather</vt:lpstr>
      <vt:lpstr>Marina</vt:lpstr>
      <vt:lpstr>Marina</vt:lpstr>
      <vt:lpstr>Marina</vt:lpstr>
      <vt:lpstr>City Tech 101</vt:lpstr>
      <vt:lpstr>SESSION THREE: You Paid for It; Use It + The Buzz on Getting Involved</vt:lpstr>
      <vt:lpstr>Today’s Topics</vt:lpstr>
      <vt:lpstr>Part A: You Paid for it; Use It </vt:lpstr>
      <vt:lpstr>Where does  college happen?</vt:lpstr>
      <vt:lpstr>College happens in lots of places</vt:lpstr>
      <vt:lpstr>Today we are focused on…</vt:lpstr>
      <vt:lpstr>Taking Notes</vt:lpstr>
      <vt:lpstr>Effective Note-Taking Strategies</vt:lpstr>
      <vt:lpstr>Let’s test out our note- taking skills today!</vt:lpstr>
      <vt:lpstr>Resources  + Services       @City Tech</vt:lpstr>
      <vt:lpstr>PowerPoint Presentation</vt:lpstr>
      <vt:lpstr>PowerPoint Presentation</vt:lpstr>
      <vt:lpstr>PowerPoint Presentation</vt:lpstr>
      <vt:lpstr>PowerPoint Presentation</vt:lpstr>
      <vt:lpstr>PowerPoint Presentation</vt:lpstr>
      <vt:lpstr>PowerPoint Presentation</vt:lpstr>
      <vt:lpstr>Center For  Student Accessibility</vt:lpstr>
      <vt:lpstr>Comprehensive Programs</vt:lpstr>
      <vt:lpstr>Full Service</vt:lpstr>
      <vt:lpstr>Administrative  Resources + Services</vt:lpstr>
      <vt:lpstr>PowerPoint Presentation</vt:lpstr>
      <vt:lpstr>Student-Centered  Resources + Services</vt:lpstr>
      <vt:lpstr>PowerPoint Presentation</vt:lpstr>
      <vt:lpstr>PowerPoint Presentation</vt:lpstr>
      <vt:lpstr>PowerPoint Presentation</vt:lpstr>
      <vt:lpstr>PowerPoint Presentation</vt:lpstr>
      <vt:lpstr>PowerPoint Presentation</vt:lpstr>
      <vt:lpstr>Technology  Resources + Services</vt:lpstr>
      <vt:lpstr>PowerPoint Presentation</vt:lpstr>
      <vt:lpstr>PowerPoint Presentation</vt:lpstr>
      <vt:lpstr>Targeted Resources + Services</vt:lpstr>
      <vt:lpstr>Student Health + Well-Being</vt:lpstr>
      <vt:lpstr>Student Health + Well-Being</vt:lpstr>
      <vt:lpstr>PowerPoint Presentation</vt:lpstr>
      <vt:lpstr>PowerPoint Presentation</vt:lpstr>
      <vt:lpstr>How did your note taking go?</vt:lpstr>
      <vt:lpstr>Some questions on finding resources:</vt:lpstr>
      <vt:lpstr>Asking for Help!</vt:lpstr>
      <vt:lpstr>What are some factors that might make a student less likely to ask for help?</vt:lpstr>
      <vt:lpstr>Asking for help is...</vt:lpstr>
      <vt:lpstr>Asking for help is NOT...</vt:lpstr>
      <vt:lpstr>“Be strong enough to stand alone, smart enough to know when you need help, and brave enough to ask for it.” </vt:lpstr>
      <vt:lpstr>PowerPoint Presentation</vt:lpstr>
      <vt:lpstr>PowerPoint Presentation</vt:lpstr>
      <vt:lpstr>Part B: #YellowJacketLife</vt:lpstr>
      <vt:lpstr>Where does  college happen?</vt:lpstr>
      <vt:lpstr>College happens in lots of places</vt:lpstr>
      <vt:lpstr>Today we are focused on…</vt:lpstr>
      <vt:lpstr>Why Participate?</vt:lpstr>
      <vt:lpstr>PowerPoint Presentation</vt:lpstr>
      <vt:lpstr>PowerPoint Presentation</vt:lpstr>
      <vt:lpstr>PowerPoint Presentation</vt:lpstr>
      <vt:lpstr>Sources</vt:lpstr>
      <vt:lpstr>Co-curriculars  @City Tech</vt:lpstr>
      <vt:lpstr>Co-curricular</vt:lpstr>
      <vt:lpstr>Co-curricular Examples</vt:lpstr>
      <vt:lpstr>Extracurriculars  @City Tech</vt:lpstr>
      <vt:lpstr>Co-curricular</vt:lpstr>
      <vt:lpstr>Extracurricular Examples</vt:lpstr>
      <vt:lpstr>If you can’t find what you are looking for...</vt:lpstr>
      <vt:lpstr>How To Get Involved</vt:lpstr>
      <vt:lpstr>Asking Effective Questions</vt:lpstr>
      <vt:lpstr>Ask “Effective Questions”...    What does that mean?</vt:lpstr>
      <vt:lpstr>Ask “Effective Questions”...  What does that mean?</vt:lpstr>
      <vt:lpstr>Here are some situations in which you might need to ask effective questions. Let’s think about the best ways to do that!</vt:lpstr>
      <vt:lpstr>Asking For Help Is… A Habit of Successful College Students!</vt:lpstr>
      <vt:lpstr>Effective Written Communication</vt:lpstr>
      <vt:lpstr>Emailing with Professors</vt:lpstr>
      <vt:lpstr>Emails should include…</vt:lpstr>
      <vt:lpstr>You don’t have to do it alone! One way of asking for what you need is to ask for help and support.</vt:lpstr>
      <vt:lpstr>Recap</vt:lpstr>
      <vt:lpstr>Before Session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Tech 101</dc:title>
  <cp:lastModifiedBy>tarbell86@gmail.com</cp:lastModifiedBy>
  <cp:revision>4</cp:revision>
  <dcterms:modified xsi:type="dcterms:W3CDTF">2024-08-20T19:23:06Z</dcterms:modified>
</cp:coreProperties>
</file>