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4" r:id="rId4"/>
    <p:sldId id="258" r:id="rId5"/>
    <p:sldId id="260" r:id="rId6"/>
    <p:sldId id="259" r:id="rId7"/>
    <p:sldId id="261" r:id="rId8"/>
    <p:sldId id="263" r:id="rId9"/>
    <p:sldId id="265" r:id="rId10"/>
    <p:sldId id="262" r:id="rId11"/>
    <p:sldId id="266" r:id="rId12"/>
    <p:sldId id="267" r:id="rId13"/>
  </p:sldIdLst>
  <p:sldSz cx="15544800" cy="10058400"/>
  <p:notesSz cx="9144000" cy="6858000"/>
  <p:defaultText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4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618" y="72"/>
      </p:cViewPr>
      <p:guideLst>
        <p:guide orient="horz" pos="3168"/>
        <p:guide pos="48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8757514"/>
            <a:ext cx="15544800" cy="130088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6304" tIns="73152" rIns="146304" bIns="73152" anchor="ctr"/>
          <a:lstStyle/>
          <a:p>
            <a:pPr algn="ctr" eaLnBrk="1" latinLnBrk="0" hangingPunct="1"/>
            <a:endParaRPr kumimoji="0" lang="en-US"/>
          </a:p>
        </p:txBody>
      </p:sp>
      <p:sp>
        <p:nvSpPr>
          <p:cNvPr id="10" name="Rectangle 9"/>
          <p:cNvSpPr/>
          <p:nvPr/>
        </p:nvSpPr>
        <p:spPr>
          <a:xfrm>
            <a:off x="-15545" y="8878214"/>
            <a:ext cx="3824021" cy="104607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6304" tIns="73152" rIns="146304" bIns="73152" anchor="ctr"/>
          <a:lstStyle/>
          <a:p>
            <a:pPr algn="ctr" eaLnBrk="1" latinLnBrk="0" hangingPunct="1"/>
            <a:endParaRPr kumimoji="0" lang="en-US"/>
          </a:p>
        </p:txBody>
      </p:sp>
      <p:sp>
        <p:nvSpPr>
          <p:cNvPr id="11" name="Rectangle 10"/>
          <p:cNvSpPr/>
          <p:nvPr/>
        </p:nvSpPr>
        <p:spPr>
          <a:xfrm>
            <a:off x="4010558" y="8864803"/>
            <a:ext cx="11534242" cy="104607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6304" tIns="73152" rIns="146304" bIns="73152" anchor="ctr"/>
          <a:lstStyle/>
          <a:p>
            <a:pPr algn="ctr" eaLnBrk="1" latinLnBrk="0" hangingPunct="1"/>
            <a:endParaRPr kumimoji="0" lang="en-US"/>
          </a:p>
        </p:txBody>
      </p:sp>
      <p:sp>
        <p:nvSpPr>
          <p:cNvPr id="8" name="Title 7"/>
          <p:cNvSpPr>
            <a:spLocks noGrp="1"/>
          </p:cNvSpPr>
          <p:nvPr>
            <p:ph type="ctrTitle"/>
          </p:nvPr>
        </p:nvSpPr>
        <p:spPr>
          <a:xfrm>
            <a:off x="4015740" y="5923280"/>
            <a:ext cx="11010900" cy="268224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4015740" y="8873388"/>
            <a:ext cx="11399520" cy="1005840"/>
          </a:xfrm>
        </p:spPr>
        <p:txBody>
          <a:bodyPr anchor="ctr">
            <a:normAutofit/>
          </a:bodyPr>
          <a:lstStyle>
            <a:lvl1pPr marL="0" indent="0" algn="l">
              <a:buNone/>
              <a:defRPr sz="4200">
                <a:solidFill>
                  <a:srgbClr val="FFFFFF"/>
                </a:solidFill>
              </a:defRPr>
            </a:lvl1pPr>
            <a:lvl2pPr marL="731520" indent="0" algn="ctr">
              <a:buNone/>
            </a:lvl2pPr>
            <a:lvl3pPr marL="1463040" indent="0" algn="ctr">
              <a:buNone/>
            </a:lvl3pPr>
            <a:lvl4pPr marL="2194560" indent="0" algn="ctr">
              <a:buNone/>
            </a:lvl4pPr>
            <a:lvl5pPr marL="2926080" indent="0" algn="ctr">
              <a:buNone/>
            </a:lvl5pPr>
            <a:lvl6pPr marL="3657600" indent="0" algn="ctr">
              <a:buNone/>
            </a:lvl6pPr>
            <a:lvl7pPr marL="4389120" indent="0" algn="ctr">
              <a:buNone/>
            </a:lvl7pPr>
            <a:lvl8pPr marL="5120640" indent="0" algn="ctr">
              <a:buNone/>
            </a:lvl8pPr>
            <a:lvl9pPr marL="585216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29540" y="8900759"/>
            <a:ext cx="3497580" cy="1005840"/>
          </a:xfrm>
        </p:spPr>
        <p:txBody>
          <a:bodyPr>
            <a:noAutofit/>
          </a:bodyPr>
          <a:lstStyle>
            <a:lvl1pPr algn="ctr">
              <a:defRPr sz="3200">
                <a:solidFill>
                  <a:srgbClr val="FFFFFF"/>
                </a:solidFill>
              </a:defRPr>
            </a:lvl1pPr>
          </a:lstStyle>
          <a:p>
            <a:fld id="{7C1C1B2E-0243-4DDD-8F63-7F2182DF1AB7}" type="datetimeFigureOut">
              <a:rPr lang="en-US" smtClean="0"/>
              <a:pPr/>
              <a:t>9/20/2013</a:t>
            </a:fld>
            <a:endParaRPr lang="en-US"/>
          </a:p>
        </p:txBody>
      </p:sp>
      <p:sp>
        <p:nvSpPr>
          <p:cNvPr id="17" name="Footer Placeholder 16"/>
          <p:cNvSpPr>
            <a:spLocks noGrp="1"/>
          </p:cNvSpPr>
          <p:nvPr>
            <p:ph type="ftr" sz="quarter" idx="11"/>
          </p:nvPr>
        </p:nvSpPr>
        <p:spPr>
          <a:xfrm>
            <a:off x="3545168" y="346923"/>
            <a:ext cx="9974580" cy="535517"/>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3601700" y="335280"/>
            <a:ext cx="1424940" cy="558800"/>
          </a:xfrm>
        </p:spPr>
        <p:txBody>
          <a:bodyPr/>
          <a:lstStyle>
            <a:lvl1pPr>
              <a:defRPr>
                <a:solidFill>
                  <a:schemeClr val="tx2"/>
                </a:solidFill>
              </a:defRPr>
            </a:lvl1pPr>
          </a:lstStyle>
          <a:p>
            <a:fld id="{95EC6182-BBE6-4ABB-B539-5621D77968D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1C1B2E-0243-4DDD-8F63-7F2182DF1AB7}"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C6182-BBE6-4ABB-B539-5621D77968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40440" y="894081"/>
            <a:ext cx="3497580" cy="809095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777240" y="894080"/>
            <a:ext cx="9456420" cy="809096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11140440" y="9164324"/>
            <a:ext cx="3756660" cy="535517"/>
          </a:xfrm>
        </p:spPr>
        <p:txBody>
          <a:bodyPr/>
          <a:lstStyle/>
          <a:p>
            <a:fld id="{7C1C1B2E-0243-4DDD-8F63-7F2182DF1AB7}" type="datetimeFigureOut">
              <a:rPr lang="en-US" smtClean="0"/>
              <a:pPr/>
              <a:t>9/20/2013</a:t>
            </a:fld>
            <a:endParaRPr lang="en-US"/>
          </a:p>
        </p:txBody>
      </p:sp>
      <p:sp>
        <p:nvSpPr>
          <p:cNvPr id="5" name="Footer Placeholder 4"/>
          <p:cNvSpPr>
            <a:spLocks noGrp="1"/>
          </p:cNvSpPr>
          <p:nvPr>
            <p:ph type="ftr" sz="quarter" idx="11"/>
          </p:nvPr>
        </p:nvSpPr>
        <p:spPr>
          <a:xfrm>
            <a:off x="777243" y="9164038"/>
            <a:ext cx="9474921" cy="535517"/>
          </a:xfrm>
        </p:spPr>
        <p:txBody>
          <a:bodyPr/>
          <a:lstStyle/>
          <a:p>
            <a:endParaRPr lang="en-US"/>
          </a:p>
        </p:txBody>
      </p:sp>
      <p:sp>
        <p:nvSpPr>
          <p:cNvPr id="7" name="Rectangle 6"/>
          <p:cNvSpPr/>
          <p:nvPr/>
        </p:nvSpPr>
        <p:spPr bwMode="white">
          <a:xfrm>
            <a:off x="10363741" y="0"/>
            <a:ext cx="544068" cy="100584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46304" tIns="73152" rIns="146304" bIns="73152" rtlCol="0" anchor="ctr"/>
          <a:lstStyle/>
          <a:p>
            <a:pPr algn="ctr" eaLnBrk="1" latinLnBrk="0" hangingPunct="1"/>
            <a:endParaRPr kumimoji="0" lang="en-US"/>
          </a:p>
        </p:txBody>
      </p:sp>
      <p:sp>
        <p:nvSpPr>
          <p:cNvPr id="8" name="Rectangle 7"/>
          <p:cNvSpPr/>
          <p:nvPr/>
        </p:nvSpPr>
        <p:spPr>
          <a:xfrm>
            <a:off x="10441465" y="894080"/>
            <a:ext cx="388620" cy="916432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46304" tIns="73152" rIns="146304" bIns="73152" rtlCol="0" anchor="ctr"/>
          <a:lstStyle/>
          <a:p>
            <a:pPr algn="ctr" eaLnBrk="1" latinLnBrk="0" hangingPunct="1"/>
            <a:endParaRPr kumimoji="0" lang="en-US"/>
          </a:p>
        </p:txBody>
      </p:sp>
      <p:sp>
        <p:nvSpPr>
          <p:cNvPr id="9" name="Rectangle 8"/>
          <p:cNvSpPr/>
          <p:nvPr/>
        </p:nvSpPr>
        <p:spPr>
          <a:xfrm>
            <a:off x="10441465" y="0"/>
            <a:ext cx="388620" cy="78232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46304" tIns="73152" rIns="146304" bIns="73152"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10244615" y="183356"/>
            <a:ext cx="782320" cy="415609"/>
          </a:xfrm>
        </p:spPr>
        <p:txBody>
          <a:bodyPr/>
          <a:lstStyle/>
          <a:p>
            <a:fld id="{95EC6182-BBE6-4ABB-B539-5621D77968D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1502" y="335280"/>
            <a:ext cx="13860780" cy="145288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C1C1B2E-0243-4DDD-8F63-7F2182DF1AB7}"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5EC6182-BBE6-4ABB-B539-5621D77968DA}" type="slidenum">
              <a:rPr lang="en-US" smtClean="0"/>
              <a:pPr/>
              <a:t>‹#›</a:t>
            </a:fld>
            <a:endParaRPr lang="en-US"/>
          </a:p>
        </p:txBody>
      </p:sp>
      <p:sp>
        <p:nvSpPr>
          <p:cNvPr id="8" name="Content Placeholder 7"/>
          <p:cNvSpPr>
            <a:spLocks noGrp="1"/>
          </p:cNvSpPr>
          <p:nvPr>
            <p:ph sz="quarter" idx="1"/>
          </p:nvPr>
        </p:nvSpPr>
        <p:spPr>
          <a:xfrm>
            <a:off x="1041502" y="2346960"/>
            <a:ext cx="13860780" cy="659384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31721" y="4023361"/>
            <a:ext cx="12109292" cy="2454063"/>
          </a:xfrm>
        </p:spPr>
        <p:txBody>
          <a:bodyPr anchor="t"/>
          <a:lstStyle>
            <a:lvl1pPr marL="0" indent="0">
              <a:buNone/>
              <a:defRPr sz="4500">
                <a:solidFill>
                  <a:schemeClr val="tx2"/>
                </a:solidFill>
              </a:defRPr>
            </a:lvl1pPr>
            <a:lvl2pPr>
              <a:buNone/>
              <a:defRPr sz="2900">
                <a:solidFill>
                  <a:schemeClr val="tx1">
                    <a:tint val="75000"/>
                  </a:schemeClr>
                </a:solidFill>
              </a:defRPr>
            </a:lvl2pPr>
            <a:lvl3pPr>
              <a:buNone/>
              <a:defRPr sz="2600">
                <a:solidFill>
                  <a:schemeClr val="tx1">
                    <a:tint val="75000"/>
                  </a:schemeClr>
                </a:solidFill>
              </a:defRPr>
            </a:lvl3pPr>
            <a:lvl4pPr>
              <a:buNone/>
              <a:defRPr sz="2200">
                <a:solidFill>
                  <a:schemeClr val="tx1">
                    <a:tint val="75000"/>
                  </a:schemeClr>
                </a:solidFill>
              </a:defRPr>
            </a:lvl4pPr>
            <a:lvl5pPr>
              <a:buNone/>
              <a:defRPr sz="22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2235200"/>
            <a:ext cx="15544800" cy="16764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6304" tIns="73152" rIns="146304" bIns="73152" anchor="ctr"/>
          <a:lstStyle/>
          <a:p>
            <a:pPr algn="ctr" eaLnBrk="1" latinLnBrk="0" hangingPunct="1"/>
            <a:endParaRPr kumimoji="0" lang="en-US"/>
          </a:p>
        </p:txBody>
      </p:sp>
      <p:sp>
        <p:nvSpPr>
          <p:cNvPr id="8" name="Rectangle 7"/>
          <p:cNvSpPr/>
          <p:nvPr/>
        </p:nvSpPr>
        <p:spPr>
          <a:xfrm>
            <a:off x="0" y="2346960"/>
            <a:ext cx="2202180" cy="14528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6304" tIns="73152" rIns="146304" bIns="73152" anchor="ctr"/>
          <a:lstStyle/>
          <a:p>
            <a:pPr algn="ctr" eaLnBrk="1" latinLnBrk="0" hangingPunct="1"/>
            <a:endParaRPr kumimoji="0" lang="en-US"/>
          </a:p>
        </p:txBody>
      </p:sp>
      <p:sp>
        <p:nvSpPr>
          <p:cNvPr id="9" name="Rectangle 8"/>
          <p:cNvSpPr/>
          <p:nvPr/>
        </p:nvSpPr>
        <p:spPr>
          <a:xfrm>
            <a:off x="2331720" y="2346960"/>
            <a:ext cx="13213080" cy="145288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6304" tIns="73152" rIns="146304" bIns="73152" anchor="ctr"/>
          <a:lstStyle/>
          <a:p>
            <a:pPr algn="ctr" eaLnBrk="1" latinLnBrk="0" hangingPunct="1"/>
            <a:endParaRPr kumimoji="0" lang="en-US"/>
          </a:p>
        </p:txBody>
      </p:sp>
      <p:sp>
        <p:nvSpPr>
          <p:cNvPr id="2" name="Title 1"/>
          <p:cNvSpPr>
            <a:spLocks noGrp="1"/>
          </p:cNvSpPr>
          <p:nvPr>
            <p:ph type="title"/>
          </p:nvPr>
        </p:nvSpPr>
        <p:spPr>
          <a:xfrm>
            <a:off x="2331720" y="2346960"/>
            <a:ext cx="12954000" cy="1452880"/>
          </a:xfrm>
        </p:spPr>
        <p:txBody>
          <a:bodyPr/>
          <a:lstStyle>
            <a:lvl1pPr algn="l">
              <a:buNone/>
              <a:defRPr sz="70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C1C1B2E-0243-4DDD-8F63-7F2182DF1AB7}" type="datetimeFigureOut">
              <a:rPr lang="en-US" smtClean="0"/>
              <a:pPr/>
              <a:t>9/20/2013</a:t>
            </a:fld>
            <a:endParaRPr lang="en-US"/>
          </a:p>
        </p:txBody>
      </p:sp>
      <p:sp>
        <p:nvSpPr>
          <p:cNvPr id="13" name="Slide Number Placeholder 12"/>
          <p:cNvSpPr>
            <a:spLocks noGrp="1"/>
          </p:cNvSpPr>
          <p:nvPr>
            <p:ph type="sldNum" sz="quarter" idx="11"/>
          </p:nvPr>
        </p:nvSpPr>
        <p:spPr>
          <a:xfrm>
            <a:off x="0" y="2570480"/>
            <a:ext cx="2202180" cy="1029125"/>
          </a:xfrm>
        </p:spPr>
        <p:txBody>
          <a:bodyPr>
            <a:noAutofit/>
          </a:bodyPr>
          <a:lstStyle>
            <a:lvl1pPr>
              <a:defRPr sz="3800">
                <a:solidFill>
                  <a:srgbClr val="FFFFFF"/>
                </a:solidFill>
              </a:defRPr>
            </a:lvl1pPr>
          </a:lstStyle>
          <a:p>
            <a:fld id="{95EC6182-BBE6-4ABB-B539-5621D77968DA}"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1036320" y="2331365"/>
            <a:ext cx="6606540" cy="6705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8236332" y="2331365"/>
            <a:ext cx="6606540" cy="6705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C1C1B2E-0243-4DDD-8F63-7F2182DF1AB7}" type="datetimeFigureOut">
              <a:rPr lang="en-US" smtClean="0"/>
              <a:pPr/>
              <a:t>9/20/2013</a:t>
            </a:fld>
            <a:endParaRPr lang="en-US"/>
          </a:p>
        </p:txBody>
      </p:sp>
      <p:sp>
        <p:nvSpPr>
          <p:cNvPr id="10" name="Slide Number Placeholder 9"/>
          <p:cNvSpPr>
            <a:spLocks noGrp="1"/>
          </p:cNvSpPr>
          <p:nvPr>
            <p:ph type="sldNum" sz="quarter" idx="16"/>
          </p:nvPr>
        </p:nvSpPr>
        <p:spPr/>
        <p:txBody>
          <a:bodyPr rtlCol="0"/>
          <a:lstStyle/>
          <a:p>
            <a:fld id="{95EC6182-BBE6-4ABB-B539-5621D77968DA}"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06780" y="400473"/>
            <a:ext cx="13860780" cy="1275927"/>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1036320" y="3576320"/>
            <a:ext cx="6606540" cy="525272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8161020" y="3576320"/>
            <a:ext cx="6606540" cy="525272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C1C1B2E-0243-4DDD-8F63-7F2182DF1AB7}" type="datetimeFigureOut">
              <a:rPr lang="en-US" smtClean="0"/>
              <a:pPr/>
              <a:t>9/20/2013</a:t>
            </a:fld>
            <a:endParaRPr lang="en-US"/>
          </a:p>
        </p:txBody>
      </p:sp>
      <p:sp>
        <p:nvSpPr>
          <p:cNvPr id="12" name="Slide Number Placeholder 11"/>
          <p:cNvSpPr>
            <a:spLocks noGrp="1"/>
          </p:cNvSpPr>
          <p:nvPr>
            <p:ph type="sldNum" sz="quarter" idx="16"/>
          </p:nvPr>
        </p:nvSpPr>
        <p:spPr/>
        <p:txBody>
          <a:bodyPr rtlCol="0"/>
          <a:lstStyle/>
          <a:p>
            <a:fld id="{95EC6182-BBE6-4ABB-B539-5621D77968DA}"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1036320" y="2570480"/>
            <a:ext cx="6606540" cy="938784"/>
          </a:xfrm>
          <a:solidFill>
            <a:schemeClr val="accent2"/>
          </a:solidFill>
        </p:spPr>
        <p:txBody>
          <a:bodyPr rtlCol="0" anchor="ctr"/>
          <a:lstStyle>
            <a:lvl1pPr marL="0" indent="0">
              <a:buFontTx/>
              <a:buNone/>
              <a:defRPr sz="32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8161020" y="2570480"/>
            <a:ext cx="6606540" cy="938784"/>
          </a:xfrm>
          <a:solidFill>
            <a:schemeClr val="accent4"/>
          </a:solidFill>
        </p:spPr>
        <p:txBody>
          <a:bodyPr rtlCol="0" anchor="ctr"/>
          <a:lstStyle>
            <a:lvl1pPr marL="0" indent="0">
              <a:buFontTx/>
              <a:buNone/>
              <a:defRPr sz="32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1C1B2E-0243-4DDD-8F63-7F2182DF1AB7}" type="datetimeFigureOut">
              <a:rPr lang="en-US" smtClean="0"/>
              <a:pPr/>
              <a:t>9/20/2013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5EC6182-BBE6-4ABB-B539-5621D77968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C1B2E-0243-4DDD-8F63-7F2182DF1AB7}" type="datetimeFigureOut">
              <a:rPr lang="en-US" smtClean="0"/>
              <a:pPr/>
              <a:t>9/20/2013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9164320"/>
            <a:ext cx="906780" cy="558800"/>
          </a:xfrm>
        </p:spPr>
        <p:txBody>
          <a:bodyPr/>
          <a:lstStyle>
            <a:lvl1pPr>
              <a:defRPr>
                <a:solidFill>
                  <a:schemeClr val="tx2"/>
                </a:solidFill>
              </a:defRPr>
            </a:lvl1pPr>
          </a:lstStyle>
          <a:p>
            <a:fld id="{95EC6182-BBE6-4ABB-B539-5621D77968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6320" y="400473"/>
            <a:ext cx="13731240" cy="1275927"/>
          </a:xfrm>
        </p:spPr>
        <p:txBody>
          <a:bodyPr anchor="ctr"/>
          <a:lstStyle>
            <a:lvl1pPr algn="l">
              <a:buNone/>
              <a:defRPr sz="70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C1C1B2E-0243-4DDD-8F63-7F2182DF1AB7}" type="datetimeFigureOut">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5EC6182-BBE6-4ABB-B539-5621D77968DA}" type="slidenum">
              <a:rPr lang="en-US" smtClean="0"/>
              <a:pPr/>
              <a:t>‹#›</a:t>
            </a:fld>
            <a:endParaRPr lang="en-US"/>
          </a:p>
        </p:txBody>
      </p:sp>
      <p:sp>
        <p:nvSpPr>
          <p:cNvPr id="3" name="Text Placeholder 2"/>
          <p:cNvSpPr>
            <a:spLocks noGrp="1"/>
          </p:cNvSpPr>
          <p:nvPr>
            <p:ph type="body" idx="2"/>
          </p:nvPr>
        </p:nvSpPr>
        <p:spPr>
          <a:xfrm>
            <a:off x="1036320" y="2570480"/>
            <a:ext cx="2720340" cy="637032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219456" tIns="292608" rIns="219456" bIns="146304"/>
          <a:lstStyle>
            <a:lvl1pPr marL="0" indent="0">
              <a:spcAft>
                <a:spcPts val="1600"/>
              </a:spcAft>
              <a:buNone/>
              <a:defRPr sz="2900"/>
            </a:lvl1pPr>
            <a:lvl2pPr>
              <a:buNone/>
              <a:defRPr sz="1900"/>
            </a:lvl2pPr>
            <a:lvl3pPr>
              <a:buNone/>
              <a:defRPr sz="1600"/>
            </a:lvl3pPr>
            <a:lvl4pPr>
              <a:buNone/>
              <a:defRPr sz="1400"/>
            </a:lvl4pPr>
            <a:lvl5pPr>
              <a:buNone/>
              <a:defRPr sz="14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4015740" y="2570480"/>
            <a:ext cx="10881360" cy="648208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720340" y="8046720"/>
            <a:ext cx="12435840" cy="1005840"/>
          </a:xfrm>
        </p:spPr>
        <p:txBody>
          <a:bodyPr/>
          <a:lstStyle>
            <a:lvl1pPr marL="0" indent="0">
              <a:buFontTx/>
              <a:buNone/>
              <a:defRPr sz="2700"/>
            </a:lvl1pPr>
            <a:lvl2pPr>
              <a:buFontTx/>
              <a:buNone/>
              <a:defRPr sz="1900"/>
            </a:lvl2pPr>
            <a:lvl3pPr>
              <a:buFontTx/>
              <a:buNone/>
              <a:defRPr sz="1600"/>
            </a:lvl3pPr>
            <a:lvl4pPr>
              <a:buFontTx/>
              <a:buNone/>
              <a:defRPr sz="1400"/>
            </a:lvl4pPr>
            <a:lvl5pPr>
              <a:buFontTx/>
              <a:buNone/>
              <a:defRPr sz="1400"/>
            </a:lvl5pPr>
          </a:lstStyle>
          <a:p>
            <a:pPr lvl="0" eaLnBrk="1" latinLnBrk="0" hangingPunct="1"/>
            <a:r>
              <a:rPr kumimoji="0" lang="en-US" smtClean="0"/>
              <a:t>Click to edit Master text styles</a:t>
            </a:r>
          </a:p>
        </p:txBody>
      </p:sp>
      <p:sp>
        <p:nvSpPr>
          <p:cNvPr id="8" name="Rectangle 7"/>
          <p:cNvSpPr/>
          <p:nvPr/>
        </p:nvSpPr>
        <p:spPr bwMode="white">
          <a:xfrm>
            <a:off x="-15545" y="6705600"/>
            <a:ext cx="15544800" cy="130088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6304" tIns="73152" rIns="146304" bIns="73152" anchor="ctr"/>
          <a:lstStyle/>
          <a:p>
            <a:pPr algn="ctr" eaLnBrk="1" latinLnBrk="0" hangingPunct="1"/>
            <a:endParaRPr kumimoji="0" lang="en-US"/>
          </a:p>
        </p:txBody>
      </p:sp>
      <p:sp>
        <p:nvSpPr>
          <p:cNvPr id="9" name="Rectangle 8"/>
          <p:cNvSpPr/>
          <p:nvPr/>
        </p:nvSpPr>
        <p:spPr>
          <a:xfrm>
            <a:off x="-15545" y="6839712"/>
            <a:ext cx="2487168" cy="104607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6304" tIns="73152" rIns="146304" bIns="73152" anchor="ctr"/>
          <a:lstStyle/>
          <a:p>
            <a:pPr algn="ctr" eaLnBrk="1" latinLnBrk="0" hangingPunct="1"/>
            <a:endParaRPr kumimoji="0" lang="en-US"/>
          </a:p>
        </p:txBody>
      </p:sp>
      <p:sp>
        <p:nvSpPr>
          <p:cNvPr id="10" name="Rectangle 9"/>
          <p:cNvSpPr/>
          <p:nvPr/>
        </p:nvSpPr>
        <p:spPr>
          <a:xfrm>
            <a:off x="2627071" y="6826301"/>
            <a:ext cx="12917729" cy="104607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6304" tIns="73152" rIns="146304" bIns="73152" anchor="ctr"/>
          <a:lstStyle/>
          <a:p>
            <a:pPr algn="ctr" eaLnBrk="1" latinLnBrk="0" hangingPunct="1"/>
            <a:endParaRPr kumimoji="0" lang="en-US"/>
          </a:p>
        </p:txBody>
      </p:sp>
      <p:sp>
        <p:nvSpPr>
          <p:cNvPr id="2" name="Title 1"/>
          <p:cNvSpPr>
            <a:spLocks noGrp="1"/>
          </p:cNvSpPr>
          <p:nvPr>
            <p:ph type="title"/>
          </p:nvPr>
        </p:nvSpPr>
        <p:spPr>
          <a:xfrm>
            <a:off x="2720340" y="6817360"/>
            <a:ext cx="12435840" cy="1005840"/>
          </a:xfrm>
        </p:spPr>
        <p:txBody>
          <a:bodyPr anchor="ctr"/>
          <a:lstStyle>
            <a:lvl1pPr algn="l">
              <a:buNone/>
              <a:defRPr sz="45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2461260" y="0"/>
            <a:ext cx="170993" cy="100718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6304" tIns="73152" rIns="146304" bIns="73152" anchor="ctr"/>
          <a:lstStyle/>
          <a:p>
            <a:pPr algn="ctr" eaLnBrk="1" latinLnBrk="0" hangingPunct="1"/>
            <a:endParaRPr kumimoji="0" lang="en-US"/>
          </a:p>
        </p:txBody>
      </p:sp>
      <p:sp>
        <p:nvSpPr>
          <p:cNvPr id="12" name="Date Placeholder 11"/>
          <p:cNvSpPr>
            <a:spLocks noGrp="1"/>
          </p:cNvSpPr>
          <p:nvPr>
            <p:ph type="dt" sz="half" idx="10"/>
          </p:nvPr>
        </p:nvSpPr>
        <p:spPr>
          <a:xfrm>
            <a:off x="10622280" y="9164321"/>
            <a:ext cx="4533900" cy="535517"/>
          </a:xfrm>
        </p:spPr>
        <p:txBody>
          <a:bodyPr rtlCol="0"/>
          <a:lstStyle/>
          <a:p>
            <a:fld id="{7C1C1B2E-0243-4DDD-8F63-7F2182DF1AB7}" type="datetimeFigureOut">
              <a:rPr lang="en-US" smtClean="0"/>
              <a:pPr/>
              <a:t>9/20/2013</a:t>
            </a:fld>
            <a:endParaRPr lang="en-US"/>
          </a:p>
        </p:txBody>
      </p:sp>
      <p:sp>
        <p:nvSpPr>
          <p:cNvPr id="13" name="Slide Number Placeholder 12"/>
          <p:cNvSpPr>
            <a:spLocks noGrp="1"/>
          </p:cNvSpPr>
          <p:nvPr>
            <p:ph type="sldNum" sz="quarter" idx="11"/>
          </p:nvPr>
        </p:nvSpPr>
        <p:spPr>
          <a:xfrm>
            <a:off x="0" y="6845298"/>
            <a:ext cx="2461260" cy="973248"/>
          </a:xfrm>
        </p:spPr>
        <p:txBody>
          <a:bodyPr rtlCol="0"/>
          <a:lstStyle>
            <a:lvl1pPr>
              <a:defRPr sz="4500"/>
            </a:lvl1pPr>
          </a:lstStyle>
          <a:p>
            <a:fld id="{95EC6182-BBE6-4ABB-B539-5621D77968DA}" type="slidenum">
              <a:rPr lang="en-US" smtClean="0"/>
              <a:pPr/>
              <a:t>‹#›</a:t>
            </a:fld>
            <a:endParaRPr lang="en-US"/>
          </a:p>
        </p:txBody>
      </p:sp>
      <p:sp>
        <p:nvSpPr>
          <p:cNvPr id="14" name="Footer Placeholder 13"/>
          <p:cNvSpPr>
            <a:spLocks noGrp="1"/>
          </p:cNvSpPr>
          <p:nvPr>
            <p:ph type="ftr" sz="quarter" idx="12"/>
          </p:nvPr>
        </p:nvSpPr>
        <p:spPr>
          <a:xfrm>
            <a:off x="2720340" y="9164036"/>
            <a:ext cx="7772400" cy="535517"/>
          </a:xfrm>
        </p:spPr>
        <p:txBody>
          <a:bodyPr rtlCol="0"/>
          <a:lstStyle/>
          <a:p>
            <a:endParaRPr lang="en-US"/>
          </a:p>
        </p:txBody>
      </p:sp>
      <p:sp>
        <p:nvSpPr>
          <p:cNvPr id="3" name="Picture Placeholder 2"/>
          <p:cNvSpPr>
            <a:spLocks noGrp="1"/>
          </p:cNvSpPr>
          <p:nvPr>
            <p:ph type="pic" idx="1"/>
          </p:nvPr>
        </p:nvSpPr>
        <p:spPr>
          <a:xfrm>
            <a:off x="2652979" y="0"/>
            <a:ext cx="12891821" cy="6701130"/>
          </a:xfrm>
          <a:solidFill>
            <a:schemeClr val="accent1">
              <a:tint val="40000"/>
            </a:schemeClr>
          </a:solidFill>
          <a:ln>
            <a:noFill/>
          </a:ln>
        </p:spPr>
        <p:txBody>
          <a:bodyPr/>
          <a:lstStyle>
            <a:lvl1pPr marL="0" indent="0">
              <a:buNone/>
              <a:defRPr sz="51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036320" y="335280"/>
            <a:ext cx="13860780" cy="1452880"/>
          </a:xfrm>
          <a:prstGeom prst="rect">
            <a:avLst/>
          </a:prstGeom>
        </p:spPr>
        <p:txBody>
          <a:bodyPr vert="horz" lIns="146304" tIns="73152" rIns="146304" bIns="73152"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041502" y="2346960"/>
            <a:ext cx="13860780" cy="6638544"/>
          </a:xfrm>
          <a:prstGeom prst="rect">
            <a:avLst/>
          </a:prstGeom>
        </p:spPr>
        <p:txBody>
          <a:bodyPr vert="horz" lIns="146304" tIns="73152" rIns="146304" bIns="73152">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10363200" y="9164321"/>
            <a:ext cx="4533900" cy="535517"/>
          </a:xfrm>
          <a:prstGeom prst="rect">
            <a:avLst/>
          </a:prstGeom>
        </p:spPr>
        <p:txBody>
          <a:bodyPr vert="horz" lIns="146304" tIns="73152" rIns="146304" bIns="73152" anchor="ctr" anchorCtr="0"/>
          <a:lstStyle>
            <a:lvl1pPr algn="l" eaLnBrk="1" latinLnBrk="0" hangingPunct="1">
              <a:defRPr kumimoji="0" sz="2200">
                <a:solidFill>
                  <a:schemeClr val="tx2"/>
                </a:solidFill>
              </a:defRPr>
            </a:lvl1pPr>
          </a:lstStyle>
          <a:p>
            <a:fld id="{7C1C1B2E-0243-4DDD-8F63-7F2182DF1AB7}" type="datetimeFigureOut">
              <a:rPr lang="en-US" smtClean="0"/>
              <a:pPr/>
              <a:t>9/20/2013</a:t>
            </a:fld>
            <a:endParaRPr lang="en-US"/>
          </a:p>
        </p:txBody>
      </p:sp>
      <p:sp>
        <p:nvSpPr>
          <p:cNvPr id="3" name="Footer Placeholder 2"/>
          <p:cNvSpPr>
            <a:spLocks noGrp="1"/>
          </p:cNvSpPr>
          <p:nvPr>
            <p:ph type="ftr" sz="quarter" idx="3"/>
          </p:nvPr>
        </p:nvSpPr>
        <p:spPr>
          <a:xfrm>
            <a:off x="1036321" y="9164036"/>
            <a:ext cx="9215841" cy="535517"/>
          </a:xfrm>
          <a:prstGeom prst="rect">
            <a:avLst/>
          </a:prstGeom>
        </p:spPr>
        <p:txBody>
          <a:bodyPr vert="horz" lIns="146304" tIns="73152" rIns="146304" bIns="73152" anchor="ctr"/>
          <a:lstStyle>
            <a:lvl1pPr algn="r" eaLnBrk="1" latinLnBrk="0" hangingPunct="1">
              <a:defRPr kumimoji="0" sz="2200">
                <a:solidFill>
                  <a:schemeClr val="tx2"/>
                </a:solidFill>
              </a:defRPr>
            </a:lvl1pPr>
          </a:lstStyle>
          <a:p>
            <a:endParaRPr lang="en-US"/>
          </a:p>
        </p:txBody>
      </p:sp>
      <p:sp>
        <p:nvSpPr>
          <p:cNvPr id="7" name="Rectangle 6"/>
          <p:cNvSpPr/>
          <p:nvPr/>
        </p:nvSpPr>
        <p:spPr bwMode="white">
          <a:xfrm>
            <a:off x="0" y="1810512"/>
            <a:ext cx="15544800" cy="46939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6304" tIns="73152" rIns="146304" bIns="73152" anchor="ctr"/>
          <a:lstStyle/>
          <a:p>
            <a:pPr algn="ctr" eaLnBrk="1" latinLnBrk="0" hangingPunct="1"/>
            <a:endParaRPr kumimoji="0" lang="en-US"/>
          </a:p>
        </p:txBody>
      </p:sp>
      <p:sp>
        <p:nvSpPr>
          <p:cNvPr id="8" name="Rectangle 7"/>
          <p:cNvSpPr/>
          <p:nvPr/>
        </p:nvSpPr>
        <p:spPr>
          <a:xfrm>
            <a:off x="0" y="1877568"/>
            <a:ext cx="906780" cy="3352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6304" tIns="73152" rIns="146304" bIns="73152" anchor="ctr"/>
          <a:lstStyle/>
          <a:p>
            <a:pPr algn="ctr" eaLnBrk="1" latinLnBrk="0" hangingPunct="1"/>
            <a:endParaRPr kumimoji="0" lang="en-US"/>
          </a:p>
        </p:txBody>
      </p:sp>
      <p:sp>
        <p:nvSpPr>
          <p:cNvPr id="9" name="Rectangle 8"/>
          <p:cNvSpPr/>
          <p:nvPr/>
        </p:nvSpPr>
        <p:spPr>
          <a:xfrm>
            <a:off x="1003935" y="1877568"/>
            <a:ext cx="14540865" cy="33528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6304" tIns="73152" rIns="146304" bIns="73152"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865926"/>
            <a:ext cx="906780" cy="358565"/>
          </a:xfrm>
          <a:prstGeom prst="rect">
            <a:avLst/>
          </a:prstGeom>
        </p:spPr>
        <p:txBody>
          <a:bodyPr vert="horz" lIns="146304" tIns="73152" rIns="146304" bIns="73152" anchor="ctr" anchorCtr="0">
            <a:normAutofit/>
          </a:bodyPr>
          <a:lstStyle>
            <a:lvl1pPr algn="ctr" eaLnBrk="1" latinLnBrk="0" hangingPunct="1">
              <a:defRPr kumimoji="0" sz="2200" b="1">
                <a:solidFill>
                  <a:srgbClr val="FFFFFF"/>
                </a:solidFill>
              </a:defRPr>
            </a:lvl1pPr>
          </a:lstStyle>
          <a:p>
            <a:fld id="{95EC6182-BBE6-4ABB-B539-5621D77968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7000" kern="1200">
          <a:solidFill>
            <a:schemeClr val="tx2"/>
          </a:solidFill>
          <a:latin typeface="+mj-lt"/>
          <a:ea typeface="+mj-ea"/>
          <a:cs typeface="+mj-cs"/>
        </a:defRPr>
      </a:lvl1pPr>
    </p:titleStyle>
    <p:bodyStyle>
      <a:lvl1pPr marL="512064" indent="-512064" algn="l" rtl="0" eaLnBrk="1" latinLnBrk="0" hangingPunct="1">
        <a:spcBef>
          <a:spcPts val="1120"/>
        </a:spcBef>
        <a:buClr>
          <a:schemeClr val="accent2"/>
        </a:buClr>
        <a:buSzPct val="60000"/>
        <a:buFont typeface="Wingdings"/>
        <a:buChar char=""/>
        <a:defRPr kumimoji="0" sz="4600" kern="1200">
          <a:solidFill>
            <a:schemeClr val="tx1"/>
          </a:solidFill>
          <a:latin typeface="+mn-lt"/>
          <a:ea typeface="+mn-ea"/>
          <a:cs typeface="+mn-cs"/>
        </a:defRPr>
      </a:lvl1pPr>
      <a:lvl2pPr marL="1024128" indent="-438912" algn="l" rtl="0" eaLnBrk="1" latinLnBrk="0" hangingPunct="1">
        <a:spcBef>
          <a:spcPts val="880"/>
        </a:spcBef>
        <a:buClr>
          <a:schemeClr val="accent1"/>
        </a:buClr>
        <a:buSzPct val="70000"/>
        <a:buFont typeface="Wingdings 2"/>
        <a:buChar char=""/>
        <a:defRPr kumimoji="0" sz="4200" kern="1200">
          <a:solidFill>
            <a:schemeClr val="tx1"/>
          </a:solidFill>
          <a:latin typeface="+mn-lt"/>
          <a:ea typeface="+mn-ea"/>
          <a:cs typeface="+mn-cs"/>
        </a:defRPr>
      </a:lvl2pPr>
      <a:lvl3pPr marL="1463040" indent="-365760" algn="l" rtl="0" eaLnBrk="1" latinLnBrk="0" hangingPunct="1">
        <a:spcBef>
          <a:spcPts val="800"/>
        </a:spcBef>
        <a:buClr>
          <a:schemeClr val="accent2"/>
        </a:buClr>
        <a:buSzPct val="75000"/>
        <a:buFont typeface="Wingdings"/>
        <a:buChar char=""/>
        <a:defRPr kumimoji="0" sz="3700" kern="1200">
          <a:solidFill>
            <a:schemeClr val="tx1"/>
          </a:solidFill>
          <a:latin typeface="+mn-lt"/>
          <a:ea typeface="+mn-ea"/>
          <a:cs typeface="+mn-cs"/>
        </a:defRPr>
      </a:lvl3pPr>
      <a:lvl4pPr marL="2194560" indent="-365760" algn="l" rtl="0" eaLnBrk="1" latinLnBrk="0" hangingPunct="1">
        <a:spcBef>
          <a:spcPts val="640"/>
        </a:spcBef>
        <a:buClr>
          <a:schemeClr val="accent3"/>
        </a:buClr>
        <a:buSzPct val="75000"/>
        <a:buFont typeface="Wingdings"/>
        <a:buChar char=""/>
        <a:defRPr kumimoji="0" sz="3200" kern="1200">
          <a:solidFill>
            <a:schemeClr val="tx1"/>
          </a:solidFill>
          <a:latin typeface="+mn-lt"/>
          <a:ea typeface="+mn-ea"/>
          <a:cs typeface="+mn-cs"/>
        </a:defRPr>
      </a:lvl4pPr>
      <a:lvl5pPr marL="2926080" indent="-365760" algn="l" rtl="0" eaLnBrk="1" latinLnBrk="0" hangingPunct="1">
        <a:spcBef>
          <a:spcPts val="640"/>
        </a:spcBef>
        <a:buClr>
          <a:schemeClr val="accent4"/>
        </a:buClr>
        <a:buSzPct val="65000"/>
        <a:buFont typeface="Wingdings"/>
        <a:buChar char=""/>
        <a:defRPr kumimoji="0" sz="3200" kern="1200">
          <a:solidFill>
            <a:schemeClr val="tx1"/>
          </a:solidFill>
          <a:latin typeface="+mn-lt"/>
          <a:ea typeface="+mn-ea"/>
          <a:cs typeface="+mn-cs"/>
        </a:defRPr>
      </a:lvl5pPr>
      <a:lvl6pPr marL="3364992" indent="-365760" algn="l" rtl="0" eaLnBrk="1" latinLnBrk="0" hangingPunct="1">
        <a:spcBef>
          <a:spcPct val="20000"/>
        </a:spcBef>
        <a:buClr>
          <a:schemeClr val="accent1"/>
        </a:buClr>
        <a:buFont typeface="Wingdings"/>
        <a:buChar char="§"/>
        <a:defRPr kumimoji="0" sz="2900" kern="1200" baseline="0">
          <a:solidFill>
            <a:schemeClr val="tx1"/>
          </a:solidFill>
          <a:latin typeface="+mn-lt"/>
          <a:ea typeface="+mn-ea"/>
          <a:cs typeface="+mn-cs"/>
        </a:defRPr>
      </a:lvl6pPr>
      <a:lvl7pPr marL="3803904" indent="-365760" algn="l" rtl="0" eaLnBrk="1" latinLnBrk="0" hangingPunct="1">
        <a:spcBef>
          <a:spcPct val="20000"/>
        </a:spcBef>
        <a:buClr>
          <a:schemeClr val="accent2"/>
        </a:buClr>
        <a:buFont typeface="Wingdings"/>
        <a:buChar char="§"/>
        <a:defRPr kumimoji="0" sz="2900" kern="1200" baseline="0">
          <a:solidFill>
            <a:schemeClr val="tx1"/>
          </a:solidFill>
          <a:latin typeface="+mn-lt"/>
          <a:ea typeface="+mn-ea"/>
          <a:cs typeface="+mn-cs"/>
        </a:defRPr>
      </a:lvl7pPr>
      <a:lvl8pPr marL="4242816" indent="-365760" algn="l" rtl="0" eaLnBrk="1" latinLnBrk="0" hangingPunct="1">
        <a:spcBef>
          <a:spcPct val="20000"/>
        </a:spcBef>
        <a:buClr>
          <a:schemeClr val="accent3"/>
        </a:buClr>
        <a:buFont typeface="Wingdings"/>
        <a:buChar char="§"/>
        <a:defRPr kumimoji="0" sz="2900" kern="1200" baseline="0">
          <a:solidFill>
            <a:schemeClr val="tx1"/>
          </a:solidFill>
          <a:latin typeface="+mn-lt"/>
          <a:ea typeface="+mn-ea"/>
          <a:cs typeface="+mn-cs"/>
        </a:defRPr>
      </a:lvl8pPr>
      <a:lvl9pPr marL="4681728" indent="-365760" algn="l" rtl="0" eaLnBrk="1" latinLnBrk="0" hangingPunct="1">
        <a:spcBef>
          <a:spcPct val="20000"/>
        </a:spcBef>
        <a:buClr>
          <a:schemeClr val="accent4"/>
        </a:buClr>
        <a:buFont typeface="Wingdings"/>
        <a:buChar char="§"/>
        <a:defRPr kumimoji="0" sz="29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731520" algn="l" rtl="0" eaLnBrk="1" latinLnBrk="0" hangingPunct="1">
        <a:defRPr kumimoji="0" kern="1200">
          <a:solidFill>
            <a:schemeClr val="tx1"/>
          </a:solidFill>
          <a:latin typeface="+mn-lt"/>
          <a:ea typeface="+mn-ea"/>
          <a:cs typeface="+mn-cs"/>
        </a:defRPr>
      </a:lvl2pPr>
      <a:lvl3pPr marL="1463040" algn="l" rtl="0" eaLnBrk="1" latinLnBrk="0" hangingPunct="1">
        <a:defRPr kumimoji="0" kern="1200">
          <a:solidFill>
            <a:schemeClr val="tx1"/>
          </a:solidFill>
          <a:latin typeface="+mn-lt"/>
          <a:ea typeface="+mn-ea"/>
          <a:cs typeface="+mn-cs"/>
        </a:defRPr>
      </a:lvl3pPr>
      <a:lvl4pPr marL="2194560" algn="l" rtl="0" eaLnBrk="1" latinLnBrk="0" hangingPunct="1">
        <a:defRPr kumimoji="0" kern="1200">
          <a:solidFill>
            <a:schemeClr val="tx1"/>
          </a:solidFill>
          <a:latin typeface="+mn-lt"/>
          <a:ea typeface="+mn-ea"/>
          <a:cs typeface="+mn-cs"/>
        </a:defRPr>
      </a:lvl4pPr>
      <a:lvl5pPr marL="2926080" algn="l" rtl="0" eaLnBrk="1" latinLnBrk="0" hangingPunct="1">
        <a:defRPr kumimoji="0" kern="1200">
          <a:solidFill>
            <a:schemeClr val="tx1"/>
          </a:solidFill>
          <a:latin typeface="+mn-lt"/>
          <a:ea typeface="+mn-ea"/>
          <a:cs typeface="+mn-cs"/>
        </a:defRPr>
      </a:lvl5pPr>
      <a:lvl6pPr marL="3657600" algn="l" rtl="0" eaLnBrk="1" latinLnBrk="0" hangingPunct="1">
        <a:defRPr kumimoji="0" kern="1200">
          <a:solidFill>
            <a:schemeClr val="tx1"/>
          </a:solidFill>
          <a:latin typeface="+mn-lt"/>
          <a:ea typeface="+mn-ea"/>
          <a:cs typeface="+mn-cs"/>
        </a:defRPr>
      </a:lvl6pPr>
      <a:lvl7pPr marL="4389120" algn="l" rtl="0" eaLnBrk="1" latinLnBrk="0" hangingPunct="1">
        <a:defRPr kumimoji="0" kern="1200">
          <a:solidFill>
            <a:schemeClr val="tx1"/>
          </a:solidFill>
          <a:latin typeface="+mn-lt"/>
          <a:ea typeface="+mn-ea"/>
          <a:cs typeface="+mn-cs"/>
        </a:defRPr>
      </a:lvl7pPr>
      <a:lvl8pPr marL="5120640" algn="l" rtl="0" eaLnBrk="1" latinLnBrk="0" hangingPunct="1">
        <a:defRPr kumimoji="0" kern="1200">
          <a:solidFill>
            <a:schemeClr val="tx1"/>
          </a:solidFill>
          <a:latin typeface="+mn-lt"/>
          <a:ea typeface="+mn-ea"/>
          <a:cs typeface="+mn-cs"/>
        </a:defRPr>
      </a:lvl8pPr>
      <a:lvl9pPr marL="58521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15077" y="8611850"/>
            <a:ext cx="11629723" cy="1446550"/>
          </a:xfrm>
          <a:prstGeom prst="rect">
            <a:avLst/>
          </a:prstGeom>
          <a:noFill/>
        </p:spPr>
        <p:txBody>
          <a:bodyPr wrap="none" lIns="91440" tIns="45720" rIns="91440" bIns="45720">
            <a:spAutoFit/>
          </a:bodyPr>
          <a:lstStyle/>
          <a:p>
            <a:pPr algn="ctr"/>
            <a:r>
              <a:rPr lang="en-US" sz="8800" b="0" cap="none" spc="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THIN SHELL STRUCTURES</a:t>
            </a:r>
            <a:endParaRPr lang="en-US" sz="8800" b="0" cap="none" spc="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pic>
        <p:nvPicPr>
          <p:cNvPr id="4099" name="Picture 3" descr="C:\Users\Jonathan\Pictures\Thin Shell Structures\Sydney-Opera-House_TAC.jpg"/>
          <p:cNvPicPr>
            <a:picLocks noChangeAspect="1" noChangeArrowheads="1"/>
          </p:cNvPicPr>
          <p:nvPr/>
        </p:nvPicPr>
        <p:blipFill>
          <a:blip r:embed="rId2"/>
          <a:srcRect/>
          <a:stretch>
            <a:fillRect/>
          </a:stretch>
        </p:blipFill>
        <p:spPr bwMode="auto">
          <a:xfrm>
            <a:off x="0" y="0"/>
            <a:ext cx="15544800" cy="8763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067800"/>
            <a:ext cx="4419600" cy="523220"/>
          </a:xfrm>
          <a:prstGeom prst="rect">
            <a:avLst/>
          </a:prstGeom>
          <a:noFill/>
        </p:spPr>
        <p:txBody>
          <a:bodyPr wrap="square" lIns="91440" tIns="45720" rIns="91440" bIns="45720">
            <a:spAutoFit/>
          </a:bodyPr>
          <a:lstStyle/>
          <a:p>
            <a:pPr algn="ctr"/>
            <a:r>
              <a:rPr lang="en-US" sz="28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THIN SHELL STRUCTURES</a:t>
            </a:r>
            <a:endParaRPr lang="en-US" sz="28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3" name="Rectangle 2"/>
          <p:cNvSpPr/>
          <p:nvPr/>
        </p:nvSpPr>
        <p:spPr>
          <a:xfrm>
            <a:off x="4724400" y="8915400"/>
            <a:ext cx="9428479" cy="769441"/>
          </a:xfrm>
          <a:prstGeom prst="rect">
            <a:avLst/>
          </a:prstGeom>
          <a:noFill/>
        </p:spPr>
        <p:txBody>
          <a:bodyPr wrap="none" lIns="91440" tIns="45720" rIns="91440" bIns="45720">
            <a:spAutoFit/>
          </a:bodyPr>
          <a:lstStyle/>
          <a:p>
            <a:pPr algn="ctr"/>
            <a:r>
              <a:rPr lang="en-US" sz="44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SYSTEM STRENGTHS AND WEAKNESSES</a:t>
            </a:r>
            <a:endParaRPr lang="en-US" sz="44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4" name="TextBox 3"/>
          <p:cNvSpPr txBox="1"/>
          <p:nvPr/>
        </p:nvSpPr>
        <p:spPr>
          <a:xfrm>
            <a:off x="0" y="1447800"/>
            <a:ext cx="9601200" cy="8325356"/>
          </a:xfrm>
          <a:prstGeom prst="rect">
            <a:avLst/>
          </a:prstGeom>
          <a:noFill/>
        </p:spPr>
        <p:txBody>
          <a:bodyPr wrap="square" rtlCol="0">
            <a:spAutoFit/>
          </a:bodyPr>
          <a:lstStyle/>
          <a:p>
            <a:pPr>
              <a:buFontTx/>
              <a:buChar char="-"/>
            </a:pPr>
            <a:r>
              <a:rPr lang="en-US" sz="2800" dirty="0" smtClean="0"/>
              <a:t>THE STRUCTURE STRENGTH COMES FROM THE HYPER BOLIC SHAPE WHICH DISTRIBUTES THE LOAD TO THE UMBRELLA FOOTING, NO NEED FOR COLUMNS </a:t>
            </a:r>
          </a:p>
          <a:p>
            <a:endParaRPr lang="en-US" sz="2800" dirty="0" smtClean="0"/>
          </a:p>
          <a:p>
            <a:pPr>
              <a:buFontTx/>
              <a:buChar char="-"/>
            </a:pPr>
            <a:r>
              <a:rPr lang="en-US" sz="2800" dirty="0" smtClean="0"/>
              <a:t> RESISTANT TO EARTHQUAKE</a:t>
            </a:r>
          </a:p>
          <a:p>
            <a:endParaRPr lang="en-US" sz="2800" dirty="0" smtClean="0"/>
          </a:p>
          <a:p>
            <a:pPr>
              <a:buFontTx/>
              <a:buChar char="-"/>
            </a:pPr>
            <a:r>
              <a:rPr lang="en-US" sz="2800" dirty="0" smtClean="0"/>
              <a:t> RESISTS LOADS THROUGH CURVATURE (ARCH)</a:t>
            </a:r>
          </a:p>
          <a:p>
            <a:endParaRPr lang="en-US" sz="2800" dirty="0" smtClean="0"/>
          </a:p>
          <a:p>
            <a:pPr>
              <a:buFontTx/>
              <a:buChar char="-"/>
            </a:pPr>
            <a:r>
              <a:rPr lang="en-US" sz="2800" dirty="0" smtClean="0"/>
              <a:t> CONCRETE IS STRONG IN COMPRESSION AND STEEL HAS TENSILE STRENGTH</a:t>
            </a:r>
          </a:p>
          <a:p>
            <a:endParaRPr lang="en-US" sz="2800" dirty="0" smtClean="0"/>
          </a:p>
          <a:p>
            <a:pPr>
              <a:buFontTx/>
              <a:buChar char="-"/>
            </a:pPr>
            <a:r>
              <a:rPr lang="en-US" sz="2800" dirty="0" smtClean="0"/>
              <a:t> FIRE RESISTANT</a:t>
            </a:r>
          </a:p>
          <a:p>
            <a:endParaRPr lang="en-US" sz="2800" dirty="0" smtClean="0"/>
          </a:p>
          <a:p>
            <a:pPr>
              <a:buFontTx/>
              <a:buChar char="-"/>
            </a:pPr>
            <a:r>
              <a:rPr lang="en-US" sz="2800" dirty="0" smtClean="0"/>
              <a:t>  CONCRETE HAS GOOD WORK ABILITY TO FILL THE FORM/MOLD PROPERLY WITHOUT REDUCING THE CONCRETES QUALITY</a:t>
            </a:r>
          </a:p>
          <a:p>
            <a:pPr>
              <a:buFontTx/>
              <a:buChar char="-"/>
            </a:pPr>
            <a:endParaRPr lang="en-US" dirty="0" smtClean="0"/>
          </a:p>
          <a:p>
            <a:pPr>
              <a:buFontTx/>
              <a:buChar char="-"/>
            </a:pPr>
            <a:endParaRPr lang="en-US" dirty="0" smtClean="0"/>
          </a:p>
          <a:p>
            <a:endParaRPr lang="en-US" dirty="0"/>
          </a:p>
        </p:txBody>
      </p:sp>
      <p:sp>
        <p:nvSpPr>
          <p:cNvPr id="5" name="TextBox 4"/>
          <p:cNvSpPr txBox="1"/>
          <p:nvPr/>
        </p:nvSpPr>
        <p:spPr>
          <a:xfrm>
            <a:off x="9753600" y="1447800"/>
            <a:ext cx="5791200" cy="4555093"/>
          </a:xfrm>
          <a:prstGeom prst="rect">
            <a:avLst/>
          </a:prstGeom>
          <a:noFill/>
        </p:spPr>
        <p:txBody>
          <a:bodyPr wrap="square" rtlCol="0">
            <a:spAutoFit/>
          </a:bodyPr>
          <a:lstStyle/>
          <a:p>
            <a:pPr>
              <a:buFontTx/>
              <a:buChar char="-"/>
            </a:pPr>
            <a:r>
              <a:rPr lang="en-US" dirty="0" smtClean="0"/>
              <a:t>CONCRETE HAS NO TENSILE STRENGTH</a:t>
            </a:r>
          </a:p>
          <a:p>
            <a:endParaRPr lang="en-US" dirty="0" smtClean="0"/>
          </a:p>
          <a:p>
            <a:pPr>
              <a:buFontTx/>
              <a:buChar char="-"/>
            </a:pPr>
            <a:r>
              <a:rPr lang="en-US" dirty="0" smtClean="0"/>
              <a:t>STEEL HAS NO COMPRESSION STRENGTH </a:t>
            </a:r>
          </a:p>
          <a:p>
            <a:endParaRPr lang="en-US" dirty="0" smtClean="0"/>
          </a:p>
          <a:p>
            <a:pPr>
              <a:buFontTx/>
              <a:buChar char="-"/>
            </a:pPr>
            <a:r>
              <a:rPr lang="en-US" dirty="0" smtClean="0"/>
              <a:t> IF NOT SEALED RIGHT WATER CAN GET THROUGH THE ROOF INTO THE INTERIOR </a:t>
            </a:r>
          </a:p>
          <a:p>
            <a:endParaRPr lang="en-US" dirty="0"/>
          </a:p>
        </p:txBody>
      </p:sp>
      <p:sp>
        <p:nvSpPr>
          <p:cNvPr id="7" name="Rectangle 6"/>
          <p:cNvSpPr/>
          <p:nvPr/>
        </p:nvSpPr>
        <p:spPr>
          <a:xfrm>
            <a:off x="2819400" y="228600"/>
            <a:ext cx="3546163"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STRENGTHS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9677400" y="304800"/>
            <a:ext cx="4086375"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WEAKNESSES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067800"/>
            <a:ext cx="4419600" cy="523220"/>
          </a:xfrm>
          <a:prstGeom prst="rect">
            <a:avLst/>
          </a:prstGeom>
          <a:noFill/>
        </p:spPr>
        <p:txBody>
          <a:bodyPr wrap="square" lIns="91440" tIns="45720" rIns="91440" bIns="45720">
            <a:spAutoFit/>
          </a:bodyPr>
          <a:lstStyle/>
          <a:p>
            <a:pPr algn="ctr"/>
            <a:r>
              <a:rPr lang="en-US" sz="28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THIN SHELL STRUCTURES</a:t>
            </a:r>
            <a:endParaRPr lang="en-US" sz="28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3" name="Rectangle 2"/>
          <p:cNvSpPr/>
          <p:nvPr/>
        </p:nvSpPr>
        <p:spPr>
          <a:xfrm>
            <a:off x="6144313" y="8915400"/>
            <a:ext cx="6588663" cy="769441"/>
          </a:xfrm>
          <a:prstGeom prst="rect">
            <a:avLst/>
          </a:prstGeom>
          <a:noFill/>
        </p:spPr>
        <p:txBody>
          <a:bodyPr wrap="none" lIns="91440" tIns="45720" rIns="91440" bIns="45720">
            <a:spAutoFit/>
          </a:bodyPr>
          <a:lstStyle/>
          <a:p>
            <a:pPr algn="ctr"/>
            <a:r>
              <a:rPr lang="en-US" sz="44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THE SYDNEY OPERA HOUSE</a:t>
            </a:r>
            <a:endParaRPr lang="en-US" sz="44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10" name="Content Placeholder 2"/>
          <p:cNvSpPr txBox="1">
            <a:spLocks/>
          </p:cNvSpPr>
          <p:nvPr/>
        </p:nvSpPr>
        <p:spPr>
          <a:xfrm>
            <a:off x="7183865" y="2419682"/>
            <a:ext cx="8360935" cy="4149738"/>
          </a:xfrm>
          <a:prstGeom prst="rect">
            <a:avLst/>
          </a:prstGeom>
        </p:spPr>
        <p:txBody>
          <a:bodyPr vert="horz" lIns="146304" tIns="73152" rIns="146304" bIns="73152" anchor="ctr">
            <a:normAutofit fontScale="25000" lnSpcReduction="20000"/>
          </a:bodyPr>
          <a:lstStyle>
            <a:lvl1pPr marL="0" indent="0" algn="l" rtl="0" eaLnBrk="1" latinLnBrk="0" hangingPunct="1">
              <a:spcBef>
                <a:spcPts val="1120"/>
              </a:spcBef>
              <a:buClr>
                <a:schemeClr val="accent2"/>
              </a:buClr>
              <a:buSzPct val="60000"/>
              <a:buFont typeface="Wingdings"/>
              <a:buNone/>
              <a:defRPr kumimoji="0" sz="4200" kern="1200">
                <a:solidFill>
                  <a:srgbClr val="FFFFFF"/>
                </a:solidFill>
                <a:latin typeface="+mn-lt"/>
                <a:ea typeface="+mn-ea"/>
                <a:cs typeface="+mn-cs"/>
              </a:defRPr>
            </a:lvl1pPr>
            <a:lvl2pPr marL="731520" indent="0" algn="ctr" rtl="0" eaLnBrk="1" latinLnBrk="0" hangingPunct="1">
              <a:spcBef>
                <a:spcPts val="880"/>
              </a:spcBef>
              <a:buClr>
                <a:schemeClr val="accent1"/>
              </a:buClr>
              <a:buSzPct val="70000"/>
              <a:buFont typeface="Wingdings 2"/>
              <a:buNone/>
              <a:defRPr kumimoji="0" sz="4200" kern="1200">
                <a:solidFill>
                  <a:schemeClr val="tx1"/>
                </a:solidFill>
                <a:latin typeface="+mn-lt"/>
                <a:ea typeface="+mn-ea"/>
                <a:cs typeface="+mn-cs"/>
              </a:defRPr>
            </a:lvl2pPr>
            <a:lvl3pPr marL="1463040" indent="0" algn="ctr" rtl="0" eaLnBrk="1" latinLnBrk="0" hangingPunct="1">
              <a:spcBef>
                <a:spcPts val="800"/>
              </a:spcBef>
              <a:buClr>
                <a:schemeClr val="accent2"/>
              </a:buClr>
              <a:buSzPct val="75000"/>
              <a:buFont typeface="Wingdings"/>
              <a:buNone/>
              <a:defRPr kumimoji="0" sz="3700" kern="1200">
                <a:solidFill>
                  <a:schemeClr val="tx1"/>
                </a:solidFill>
                <a:latin typeface="+mn-lt"/>
                <a:ea typeface="+mn-ea"/>
                <a:cs typeface="+mn-cs"/>
              </a:defRPr>
            </a:lvl3pPr>
            <a:lvl4pPr marL="2194560" indent="0" algn="ctr" rtl="0" eaLnBrk="1" latinLnBrk="0" hangingPunct="1">
              <a:spcBef>
                <a:spcPts val="640"/>
              </a:spcBef>
              <a:buClr>
                <a:schemeClr val="accent3"/>
              </a:buClr>
              <a:buSzPct val="75000"/>
              <a:buFont typeface="Wingdings"/>
              <a:buNone/>
              <a:defRPr kumimoji="0" sz="3200" kern="1200">
                <a:solidFill>
                  <a:schemeClr val="tx1"/>
                </a:solidFill>
                <a:latin typeface="+mn-lt"/>
                <a:ea typeface="+mn-ea"/>
                <a:cs typeface="+mn-cs"/>
              </a:defRPr>
            </a:lvl4pPr>
            <a:lvl5pPr marL="2926080" indent="0" algn="ctr" rtl="0" eaLnBrk="1" latinLnBrk="0" hangingPunct="1">
              <a:spcBef>
                <a:spcPts val="640"/>
              </a:spcBef>
              <a:buClr>
                <a:schemeClr val="accent4"/>
              </a:buClr>
              <a:buSzPct val="65000"/>
              <a:buFont typeface="Wingdings"/>
              <a:buNone/>
              <a:defRPr kumimoji="0" sz="3200" kern="1200">
                <a:solidFill>
                  <a:schemeClr val="tx1"/>
                </a:solidFill>
                <a:latin typeface="+mn-lt"/>
                <a:ea typeface="+mn-ea"/>
                <a:cs typeface="+mn-cs"/>
              </a:defRPr>
            </a:lvl5pPr>
            <a:lvl6pPr marL="3657600" indent="0" algn="ctr" rtl="0" eaLnBrk="1" latinLnBrk="0" hangingPunct="1">
              <a:spcBef>
                <a:spcPct val="20000"/>
              </a:spcBef>
              <a:buClr>
                <a:schemeClr val="accent1"/>
              </a:buClr>
              <a:buFont typeface="Wingdings"/>
              <a:buNone/>
              <a:defRPr kumimoji="0" sz="2900" kern="1200" baseline="0">
                <a:solidFill>
                  <a:schemeClr val="tx1"/>
                </a:solidFill>
                <a:latin typeface="+mn-lt"/>
                <a:ea typeface="+mn-ea"/>
                <a:cs typeface="+mn-cs"/>
              </a:defRPr>
            </a:lvl6pPr>
            <a:lvl7pPr marL="4389120" indent="0" algn="ctr" rtl="0" eaLnBrk="1" latinLnBrk="0" hangingPunct="1">
              <a:spcBef>
                <a:spcPct val="20000"/>
              </a:spcBef>
              <a:buClr>
                <a:schemeClr val="accent2"/>
              </a:buClr>
              <a:buFont typeface="Wingdings"/>
              <a:buNone/>
              <a:defRPr kumimoji="0" sz="2900" kern="1200" baseline="0">
                <a:solidFill>
                  <a:schemeClr val="tx1"/>
                </a:solidFill>
                <a:latin typeface="+mn-lt"/>
                <a:ea typeface="+mn-ea"/>
                <a:cs typeface="+mn-cs"/>
              </a:defRPr>
            </a:lvl7pPr>
            <a:lvl8pPr marL="5120640" indent="0" algn="ctr" rtl="0" eaLnBrk="1" latinLnBrk="0" hangingPunct="1">
              <a:spcBef>
                <a:spcPct val="20000"/>
              </a:spcBef>
              <a:buClr>
                <a:schemeClr val="accent3"/>
              </a:buClr>
              <a:buFont typeface="Wingdings"/>
              <a:buNone/>
              <a:defRPr kumimoji="0" sz="2900" kern="1200" baseline="0">
                <a:solidFill>
                  <a:schemeClr val="tx1"/>
                </a:solidFill>
                <a:latin typeface="+mn-lt"/>
                <a:ea typeface="+mn-ea"/>
                <a:cs typeface="+mn-cs"/>
              </a:defRPr>
            </a:lvl8pPr>
            <a:lvl9pPr marL="5852160" indent="0" algn="ctr" rtl="0" eaLnBrk="1" latinLnBrk="0" hangingPunct="1">
              <a:spcBef>
                <a:spcPct val="20000"/>
              </a:spcBef>
              <a:buClr>
                <a:schemeClr val="accent4"/>
              </a:buClr>
              <a:buFont typeface="Wingdings"/>
              <a:buNone/>
              <a:defRPr kumimoji="0" sz="2900" kern="1200" baseline="0">
                <a:solidFill>
                  <a:schemeClr val="tx1"/>
                </a:solidFill>
                <a:latin typeface="+mn-lt"/>
                <a:ea typeface="+mn-ea"/>
                <a:cs typeface="+mn-cs"/>
              </a:defRPr>
            </a:lvl9pPr>
          </a:lstStyle>
          <a:p>
            <a:pPr defTabSz="914400"/>
            <a:r>
              <a:rPr lang="en-US" sz="12800" dirty="0" smtClean="0"/>
              <a:t>- Built by </a:t>
            </a:r>
            <a:r>
              <a:rPr lang="en-US" sz="12800" dirty="0" err="1" smtClean="0"/>
              <a:t>Jorn</a:t>
            </a:r>
            <a:r>
              <a:rPr lang="en-US" sz="12800" dirty="0" smtClean="0"/>
              <a:t> </a:t>
            </a:r>
            <a:r>
              <a:rPr lang="en-US" sz="12800" dirty="0" err="1" smtClean="0"/>
              <a:t>Utzon</a:t>
            </a:r>
            <a:endParaRPr lang="en-US" sz="12800" dirty="0" smtClean="0"/>
          </a:p>
          <a:p>
            <a:pPr defTabSz="914400"/>
            <a:r>
              <a:rPr lang="en-US" sz="12800" dirty="0" smtClean="0"/>
              <a:t>- Covers an area of 606ft by 393ft</a:t>
            </a:r>
          </a:p>
          <a:p>
            <a:pPr defTabSz="914400"/>
            <a:r>
              <a:rPr lang="en-US" sz="12800" dirty="0" smtClean="0"/>
              <a:t>- Structure has 1000 rooms, 5 theaters, 5 Rehearsal Studios, 2 Main lobbies and 6 Bars.</a:t>
            </a:r>
          </a:p>
          <a:p>
            <a:pPr defTabSz="914400"/>
            <a:r>
              <a:rPr lang="en-US" sz="12800" dirty="0" smtClean="0"/>
              <a:t>- Total cost was first estimated at $8 million for a 4 year completion period.</a:t>
            </a:r>
          </a:p>
          <a:p>
            <a:pPr defTabSz="914400"/>
            <a:r>
              <a:rPr lang="en-US" sz="12800" dirty="0" smtClean="0"/>
              <a:t>- Final cost was $102 million at a 14 year completion period.  </a:t>
            </a:r>
          </a:p>
          <a:p>
            <a:pPr defTabSz="914400"/>
            <a:endParaRPr lang="en-US" dirty="0"/>
          </a:p>
        </p:txBody>
      </p:sp>
      <p:pic>
        <p:nvPicPr>
          <p:cNvPr id="11" name="Picture 10" descr="33333333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47" y="2133600"/>
            <a:ext cx="7145218" cy="4721902"/>
          </a:xfrm>
          <a:prstGeom prst="rect">
            <a:avLst/>
          </a:prstGeom>
        </p:spPr>
      </p:pic>
    </p:spTree>
    <p:extLst>
      <p:ext uri="{BB962C8B-B14F-4D97-AF65-F5344CB8AC3E}">
        <p14:creationId xmlns:p14="http://schemas.microsoft.com/office/powerpoint/2010/main" val="1326801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067800"/>
            <a:ext cx="4419600" cy="523220"/>
          </a:xfrm>
          <a:prstGeom prst="rect">
            <a:avLst/>
          </a:prstGeom>
          <a:noFill/>
        </p:spPr>
        <p:txBody>
          <a:bodyPr wrap="square" lIns="91440" tIns="45720" rIns="91440" bIns="45720">
            <a:spAutoFit/>
          </a:bodyPr>
          <a:lstStyle/>
          <a:p>
            <a:pPr algn="ctr"/>
            <a:r>
              <a:rPr lang="en-US" sz="28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THIN SHELL STRUCTURES</a:t>
            </a:r>
            <a:endParaRPr lang="en-US" sz="28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3" name="Rectangle 2"/>
          <p:cNvSpPr/>
          <p:nvPr/>
        </p:nvSpPr>
        <p:spPr>
          <a:xfrm>
            <a:off x="7140935" y="8915400"/>
            <a:ext cx="4595425" cy="769441"/>
          </a:xfrm>
          <a:prstGeom prst="rect">
            <a:avLst/>
          </a:prstGeom>
          <a:noFill/>
        </p:spPr>
        <p:txBody>
          <a:bodyPr wrap="none" lIns="91440" tIns="45720" rIns="91440" bIns="45720">
            <a:spAutoFit/>
          </a:bodyPr>
          <a:lstStyle/>
          <a:p>
            <a:pPr algn="ctr"/>
            <a:r>
              <a:rPr lang="en-US" sz="44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LOS MANANTIALES</a:t>
            </a:r>
            <a:endParaRPr lang="en-US" sz="44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pic>
        <p:nvPicPr>
          <p:cNvPr id="4" name="Picture 3" descr="C:\Users\student834a\Downloads\connection.jpeg"/>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74126"/>
            <a:ext cx="7924800" cy="5181602"/>
          </a:xfrm>
          <a:prstGeom prst="rect">
            <a:avLst/>
          </a:prstGeom>
          <a:noFill/>
          <a:ln>
            <a:noFill/>
          </a:ln>
        </p:spPr>
      </p:pic>
      <p:sp>
        <p:nvSpPr>
          <p:cNvPr id="5" name="Rectangle 4"/>
          <p:cNvSpPr/>
          <p:nvPr/>
        </p:nvSpPr>
        <p:spPr>
          <a:xfrm>
            <a:off x="114300" y="5943600"/>
            <a:ext cx="15011400" cy="2548455"/>
          </a:xfrm>
          <a:prstGeom prst="rect">
            <a:avLst/>
          </a:prstGeom>
        </p:spPr>
        <p:txBody>
          <a:bodyPr wrap="square">
            <a:spAutoFit/>
          </a:bodyPr>
          <a:lstStyle/>
          <a:p>
            <a:pPr>
              <a:lnSpc>
                <a:spcPct val="107000"/>
              </a:lnSpc>
              <a:spcAft>
                <a:spcPts val="800"/>
              </a:spcAft>
            </a:pPr>
            <a:r>
              <a:rPr lang="en-US" sz="2400" b="1" dirty="0" smtClean="0">
                <a:latin typeface="Calibri" panose="020F0502020204030204" pitchFamily="34" charset="0"/>
                <a:ea typeface="Calibri" panose="020F0502020204030204" pitchFamily="34" charset="0"/>
                <a:cs typeface="Times New Roman" panose="02020603050405020304" pitchFamily="18" charset="0"/>
              </a:rPr>
              <a:t>			CASE </a:t>
            </a:r>
            <a:r>
              <a:rPr lang="en-US" sz="2400" b="1" dirty="0">
                <a:latin typeface="Calibri" panose="020F0502020204030204" pitchFamily="34" charset="0"/>
                <a:ea typeface="Calibri" panose="020F0502020204030204" pitchFamily="34" charset="0"/>
                <a:cs typeface="Times New Roman" panose="02020603050405020304" pitchFamily="18" charset="0"/>
              </a:rPr>
              <a:t>STUDY: FELIX CANDELA “LOS MANANTIALES”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Los </a:t>
            </a:r>
            <a:r>
              <a:rPr lang="en-US" sz="2400" dirty="0" err="1">
                <a:latin typeface="Calibri" panose="020F0502020204030204" pitchFamily="34" charset="0"/>
                <a:ea typeface="Calibri" panose="020F0502020204030204" pitchFamily="34" charset="0"/>
                <a:cs typeface="Times New Roman" panose="02020603050405020304" pitchFamily="18" charset="0"/>
              </a:rPr>
              <a:t>Manantiales</a:t>
            </a:r>
            <a:r>
              <a:rPr lang="en-US" sz="2400" dirty="0">
                <a:latin typeface="Calibri" panose="020F0502020204030204" pitchFamily="34" charset="0"/>
                <a:ea typeface="Calibri" panose="020F0502020204030204" pitchFamily="34" charset="0"/>
                <a:cs typeface="Times New Roman" panose="02020603050405020304" pitchFamily="18" charset="0"/>
              </a:rPr>
              <a:t> was built in Mexico City, the concrete system used was the thin shell system. This particular system was used because los </a:t>
            </a:r>
            <a:r>
              <a:rPr lang="en-US" sz="2400" dirty="0" err="1">
                <a:latin typeface="Calibri" panose="020F0502020204030204" pitchFamily="34" charset="0"/>
                <a:ea typeface="Calibri" panose="020F0502020204030204" pitchFamily="34" charset="0"/>
                <a:cs typeface="Times New Roman" panose="02020603050405020304" pitchFamily="18" charset="0"/>
              </a:rPr>
              <a:t>Manantiales</a:t>
            </a:r>
            <a:r>
              <a:rPr lang="en-US" sz="2400" dirty="0">
                <a:latin typeface="Calibri" panose="020F0502020204030204" pitchFamily="34" charset="0"/>
                <a:ea typeface="Calibri" panose="020F0502020204030204" pitchFamily="34" charset="0"/>
                <a:cs typeface="Times New Roman" panose="02020603050405020304" pitchFamily="18" charset="0"/>
              </a:rPr>
              <a:t> was supposed to be a restaurant and the program required for seating for 1,000 people. Thin shell structures allow wide areas to be spanned without the use of internal support such as columns. Which help maximize the floor space. In the area where los </a:t>
            </a:r>
            <a:r>
              <a:rPr lang="en-US" sz="2400" dirty="0" err="1">
                <a:latin typeface="Calibri" panose="020F0502020204030204" pitchFamily="34" charset="0"/>
                <a:ea typeface="Calibri" panose="020F0502020204030204" pitchFamily="34" charset="0"/>
                <a:cs typeface="Times New Roman" panose="02020603050405020304" pitchFamily="18" charset="0"/>
              </a:rPr>
              <a:t>Manantiales</a:t>
            </a:r>
            <a:r>
              <a:rPr lang="en-US" sz="2400" dirty="0">
                <a:latin typeface="Calibri" panose="020F0502020204030204" pitchFamily="34" charset="0"/>
                <a:ea typeface="Calibri" panose="020F0502020204030204" pitchFamily="34" charset="0"/>
                <a:cs typeface="Times New Roman" panose="02020603050405020304" pitchFamily="18" charset="0"/>
              </a:rPr>
              <a:t> was being built was prone to earthquakes. Thin shell construction is relatively resistant earthquakes, floods and other natural disasters that may occur.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4143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067800"/>
            <a:ext cx="4419600" cy="523220"/>
          </a:xfrm>
          <a:prstGeom prst="rect">
            <a:avLst/>
          </a:prstGeom>
          <a:noFill/>
        </p:spPr>
        <p:txBody>
          <a:bodyPr wrap="square" lIns="91440" tIns="45720" rIns="91440" bIns="45720">
            <a:spAutoFit/>
          </a:bodyPr>
          <a:lstStyle/>
          <a:p>
            <a:pPr algn="ctr"/>
            <a:r>
              <a:rPr lang="en-US" sz="28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THIN SHELL STRUCTURES</a:t>
            </a:r>
            <a:endParaRPr lang="en-US" sz="28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3" name="Rectangle 2"/>
          <p:cNvSpPr/>
          <p:nvPr/>
        </p:nvSpPr>
        <p:spPr>
          <a:xfrm>
            <a:off x="4953000" y="8915400"/>
            <a:ext cx="8990218" cy="769441"/>
          </a:xfrm>
          <a:prstGeom prst="rect">
            <a:avLst/>
          </a:prstGeom>
          <a:noFill/>
        </p:spPr>
        <p:txBody>
          <a:bodyPr wrap="none" lIns="91440" tIns="45720" rIns="91440" bIns="45720">
            <a:spAutoFit/>
          </a:bodyPr>
          <a:lstStyle/>
          <a:p>
            <a:pPr algn="ctr"/>
            <a:r>
              <a:rPr lang="en-US" sz="44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SYSTEM SPANS AND EFFECTIVE SPANS</a:t>
            </a:r>
            <a:endParaRPr lang="en-US" sz="44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pic>
        <p:nvPicPr>
          <p:cNvPr id="5122" name="Picture 2" descr="C:\Users\Jonathan\Pictures\Thin Shell Structures\TWA-Flight-Center-Elevated-Center.jpg"/>
          <p:cNvPicPr>
            <a:picLocks noChangeAspect="1" noChangeArrowheads="1"/>
          </p:cNvPicPr>
          <p:nvPr/>
        </p:nvPicPr>
        <p:blipFill>
          <a:blip r:embed="rId2"/>
          <a:srcRect/>
          <a:stretch>
            <a:fillRect/>
          </a:stretch>
        </p:blipFill>
        <p:spPr bwMode="auto">
          <a:xfrm>
            <a:off x="9220200" y="0"/>
            <a:ext cx="6324600" cy="5216164"/>
          </a:xfrm>
          <a:prstGeom prst="rect">
            <a:avLst/>
          </a:prstGeom>
          <a:noFill/>
        </p:spPr>
      </p:pic>
      <p:pic>
        <p:nvPicPr>
          <p:cNvPr id="5" name="Picture 2" descr="C:\Users\Jonathan\Pictures\Thin Shell Structures\concrete3.jpg"/>
          <p:cNvPicPr>
            <a:picLocks noChangeAspect="1" noChangeArrowheads="1"/>
          </p:cNvPicPr>
          <p:nvPr/>
        </p:nvPicPr>
        <p:blipFill>
          <a:blip r:embed="rId3"/>
          <a:srcRect b="18338"/>
          <a:stretch>
            <a:fillRect/>
          </a:stretch>
        </p:blipFill>
        <p:spPr bwMode="auto">
          <a:xfrm>
            <a:off x="0" y="0"/>
            <a:ext cx="9220200" cy="5181600"/>
          </a:xfrm>
          <a:prstGeom prst="rect">
            <a:avLst/>
          </a:prstGeom>
          <a:noFill/>
        </p:spPr>
      </p:pic>
      <p:pic>
        <p:nvPicPr>
          <p:cNvPr id="5123" name="Picture 3" descr="C:\Users\Jonathan\Pictures\Thin Shell Structures\3987179881_41e7a353c7_z.jpg"/>
          <p:cNvPicPr>
            <a:picLocks noChangeAspect="1" noChangeArrowheads="1"/>
          </p:cNvPicPr>
          <p:nvPr/>
        </p:nvPicPr>
        <p:blipFill>
          <a:blip r:embed="rId4"/>
          <a:srcRect/>
          <a:stretch>
            <a:fillRect/>
          </a:stretch>
        </p:blipFill>
        <p:spPr bwMode="auto">
          <a:xfrm>
            <a:off x="0" y="5181600"/>
            <a:ext cx="10842626" cy="3581400"/>
          </a:xfrm>
          <a:prstGeom prst="rect">
            <a:avLst/>
          </a:prstGeom>
          <a:noFill/>
        </p:spPr>
      </p:pic>
      <p:pic>
        <p:nvPicPr>
          <p:cNvPr id="5124" name="Picture 4" descr="C:\Users\Jonathan\Pictures\Thin Shell Structures\foto410_preview.jpg"/>
          <p:cNvPicPr>
            <a:picLocks noChangeAspect="1" noChangeArrowheads="1"/>
          </p:cNvPicPr>
          <p:nvPr/>
        </p:nvPicPr>
        <p:blipFill>
          <a:blip r:embed="rId5"/>
          <a:srcRect/>
          <a:stretch>
            <a:fillRect/>
          </a:stretch>
        </p:blipFill>
        <p:spPr bwMode="auto">
          <a:xfrm>
            <a:off x="10820400" y="5181600"/>
            <a:ext cx="4724400" cy="357351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067800"/>
            <a:ext cx="4419600" cy="523220"/>
          </a:xfrm>
          <a:prstGeom prst="rect">
            <a:avLst/>
          </a:prstGeom>
          <a:noFill/>
        </p:spPr>
        <p:txBody>
          <a:bodyPr wrap="square" lIns="91440" tIns="45720" rIns="91440" bIns="45720">
            <a:spAutoFit/>
          </a:bodyPr>
          <a:lstStyle/>
          <a:p>
            <a:pPr algn="ctr"/>
            <a:r>
              <a:rPr lang="en-US" sz="28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THIN SHELL STRUCTURES</a:t>
            </a:r>
            <a:endParaRPr lang="en-US" sz="28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3" name="Rectangle 2"/>
          <p:cNvSpPr/>
          <p:nvPr/>
        </p:nvSpPr>
        <p:spPr>
          <a:xfrm>
            <a:off x="4953000" y="8915400"/>
            <a:ext cx="8990218" cy="769441"/>
          </a:xfrm>
          <a:prstGeom prst="rect">
            <a:avLst/>
          </a:prstGeom>
          <a:noFill/>
        </p:spPr>
        <p:txBody>
          <a:bodyPr wrap="none" lIns="91440" tIns="45720" rIns="91440" bIns="45720">
            <a:spAutoFit/>
          </a:bodyPr>
          <a:lstStyle/>
          <a:p>
            <a:pPr algn="ctr"/>
            <a:r>
              <a:rPr lang="en-US" sz="44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SYSTEM SPANS AND EFFECTIVE SPANS</a:t>
            </a:r>
            <a:endParaRPr lang="en-US" sz="44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4" name="Rectangle 3"/>
          <p:cNvSpPr/>
          <p:nvPr/>
        </p:nvSpPr>
        <p:spPr>
          <a:xfrm>
            <a:off x="247117" y="381000"/>
            <a:ext cx="7453051" cy="5016758"/>
          </a:xfrm>
          <a:prstGeom prst="rect">
            <a:avLst/>
          </a:prstGeom>
        </p:spPr>
        <p:txBody>
          <a:bodyPr wrap="square">
            <a:spAutoFit/>
          </a:bodyPr>
          <a:lstStyle/>
          <a:p>
            <a:r>
              <a:rPr lang="en-US" sz="4000" dirty="0" smtClean="0"/>
              <a:t>-</a:t>
            </a:r>
            <a:r>
              <a:rPr lang="en-US" sz="4000" dirty="0"/>
              <a:t> </a:t>
            </a:r>
            <a:r>
              <a:rPr lang="en-US" sz="4000" dirty="0" smtClean="0"/>
              <a:t>The </a:t>
            </a:r>
            <a:r>
              <a:rPr lang="en-US" sz="4000" dirty="0"/>
              <a:t>Sydney Opera House spans up to 164 feet. </a:t>
            </a:r>
          </a:p>
          <a:p>
            <a:r>
              <a:rPr lang="en-US" sz="4000" dirty="0" smtClean="0"/>
              <a:t>- The </a:t>
            </a:r>
            <a:r>
              <a:rPr lang="en-US" sz="4000" dirty="0"/>
              <a:t>arches are supported by over 350km of tensioned steel cable.</a:t>
            </a:r>
          </a:p>
          <a:p>
            <a:r>
              <a:rPr lang="en-US" sz="4000" dirty="0" smtClean="0"/>
              <a:t>- The </a:t>
            </a:r>
            <a:r>
              <a:rPr lang="en-US" sz="4000" dirty="0"/>
              <a:t>shell thickness goes from 3 to 4 inches. </a:t>
            </a:r>
          </a:p>
          <a:p>
            <a:r>
              <a:rPr lang="en-US" sz="4000" dirty="0" smtClean="0"/>
              <a:t>- All </a:t>
            </a:r>
            <a:r>
              <a:rPr lang="en-US" sz="4000" dirty="0"/>
              <a:t>Shells weight a total of 15 Tons. </a:t>
            </a:r>
          </a:p>
        </p:txBody>
      </p:sp>
      <p:pic>
        <p:nvPicPr>
          <p:cNvPr id="5" name="Picture 4" descr="2222222.jpg"/>
          <p:cNvPicPr>
            <a:picLocks noChangeAspect="1"/>
          </p:cNvPicPr>
          <p:nvPr/>
        </p:nvPicPr>
        <p:blipFill rotWithShape="1">
          <a:blip r:embed="rId2">
            <a:extLst>
              <a:ext uri="{28A0092B-C50C-407E-A947-70E740481C1C}">
                <a14:useLocalDpi xmlns:a14="http://schemas.microsoft.com/office/drawing/2010/main" val="0"/>
              </a:ext>
            </a:extLst>
          </a:blip>
          <a:srcRect t="23189"/>
          <a:stretch/>
        </p:blipFill>
        <p:spPr>
          <a:xfrm>
            <a:off x="7700168" y="4114800"/>
            <a:ext cx="7829392" cy="451038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9067800"/>
            <a:ext cx="4419600" cy="523220"/>
          </a:xfrm>
          <a:prstGeom prst="rect">
            <a:avLst/>
          </a:prstGeom>
          <a:noFill/>
        </p:spPr>
        <p:txBody>
          <a:bodyPr wrap="square" lIns="91440" tIns="45720" rIns="91440" bIns="45720">
            <a:spAutoFit/>
          </a:bodyPr>
          <a:lstStyle/>
          <a:p>
            <a:pPr algn="ctr"/>
            <a:r>
              <a:rPr lang="en-US" sz="28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THIN SHELL STRUCTURES</a:t>
            </a:r>
            <a:endParaRPr lang="en-US" sz="28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4" name="Rectangle 3"/>
          <p:cNvSpPr/>
          <p:nvPr/>
        </p:nvSpPr>
        <p:spPr>
          <a:xfrm>
            <a:off x="5715000" y="8915400"/>
            <a:ext cx="7895110" cy="769441"/>
          </a:xfrm>
          <a:prstGeom prst="rect">
            <a:avLst/>
          </a:prstGeom>
          <a:noFill/>
        </p:spPr>
        <p:txBody>
          <a:bodyPr wrap="none" lIns="91440" tIns="45720" rIns="91440" bIns="45720">
            <a:spAutoFit/>
          </a:bodyPr>
          <a:lstStyle/>
          <a:p>
            <a:pPr algn="ctr"/>
            <a:r>
              <a:rPr lang="en-US" sz="44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CONSTRUCTION TIME AND COST</a:t>
            </a:r>
            <a:endParaRPr lang="en-US" sz="44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2" name="Rectangle 1"/>
          <p:cNvSpPr/>
          <p:nvPr/>
        </p:nvSpPr>
        <p:spPr>
          <a:xfrm>
            <a:off x="1219200" y="1219200"/>
            <a:ext cx="13335000" cy="5509200"/>
          </a:xfrm>
          <a:prstGeom prst="rect">
            <a:avLst/>
          </a:prstGeom>
        </p:spPr>
        <p:txBody>
          <a:bodyPr wrap="square">
            <a:spAutoFit/>
          </a:bodyPr>
          <a:lstStyle/>
          <a:p>
            <a:r>
              <a:rPr lang="en-US" sz="4400" dirty="0" smtClean="0"/>
              <a:t>- Consists </a:t>
            </a:r>
            <a:r>
              <a:rPr lang="en-US" sz="4400" dirty="0"/>
              <a:t>mostly of # of labor. </a:t>
            </a:r>
          </a:p>
          <a:p>
            <a:r>
              <a:rPr lang="en-US" sz="4400" dirty="0" smtClean="0"/>
              <a:t>- Concrete </a:t>
            </a:r>
            <a:r>
              <a:rPr lang="en-US" sz="4400" dirty="0"/>
              <a:t>usually takes up to 28 days to cure if there is perfect temperature. </a:t>
            </a:r>
          </a:p>
          <a:p>
            <a:r>
              <a:rPr lang="en-US" sz="4400" dirty="0" smtClean="0"/>
              <a:t>- Cost </a:t>
            </a:r>
            <a:r>
              <a:rPr lang="en-US" sz="4400" dirty="0"/>
              <a:t>for a cubic yard is about $75.00 </a:t>
            </a:r>
          </a:p>
          <a:p>
            <a:r>
              <a:rPr lang="en-US" sz="4400" dirty="0" smtClean="0"/>
              <a:t>- Average </a:t>
            </a:r>
            <a:r>
              <a:rPr lang="en-US" sz="4400" dirty="0"/>
              <a:t>construction workers, $</a:t>
            </a:r>
            <a:r>
              <a:rPr lang="en-US" sz="4400" dirty="0" smtClean="0"/>
              <a:t>16.73/</a:t>
            </a:r>
            <a:r>
              <a:rPr lang="en-US" sz="4400" dirty="0" err="1" smtClean="0"/>
              <a:t>Hr</a:t>
            </a:r>
            <a:endParaRPr lang="en-US" sz="4400" dirty="0"/>
          </a:p>
          <a:p>
            <a:r>
              <a:rPr lang="en-US" sz="4400" dirty="0" smtClean="0"/>
              <a:t>- Average </a:t>
            </a:r>
            <a:r>
              <a:rPr lang="en-US" sz="4400" dirty="0"/>
              <a:t>cost for Rebar including installation is $</a:t>
            </a:r>
            <a:r>
              <a:rPr lang="en-US" sz="4400" dirty="0" smtClean="0"/>
              <a:t>0.82/</a:t>
            </a:r>
            <a:r>
              <a:rPr lang="en-US" sz="4400" dirty="0" err="1" smtClean="0"/>
              <a:t>Sq</a:t>
            </a:r>
            <a:r>
              <a:rPr lang="en-US" sz="4400" dirty="0" smtClean="0"/>
              <a:t> </a:t>
            </a:r>
            <a:r>
              <a:rPr lang="en-US" sz="4400" dirty="0"/>
              <a:t>foot </a:t>
            </a:r>
          </a:p>
          <a:p>
            <a:r>
              <a:rPr lang="en-US" sz="4400" dirty="0" smtClean="0"/>
              <a:t>- The </a:t>
            </a:r>
            <a:r>
              <a:rPr lang="en-US" sz="4400" dirty="0"/>
              <a:t>rest depends on the time to finish construction.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067800"/>
            <a:ext cx="4419600" cy="523220"/>
          </a:xfrm>
          <a:prstGeom prst="rect">
            <a:avLst/>
          </a:prstGeom>
          <a:noFill/>
        </p:spPr>
        <p:txBody>
          <a:bodyPr wrap="square" lIns="91440" tIns="45720" rIns="91440" bIns="45720">
            <a:spAutoFit/>
          </a:bodyPr>
          <a:lstStyle/>
          <a:p>
            <a:pPr algn="ctr"/>
            <a:r>
              <a:rPr lang="en-US" sz="28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THIN SHELL STRUCTURES</a:t>
            </a:r>
            <a:endParaRPr lang="en-US" sz="28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3" name="Rectangle 2"/>
          <p:cNvSpPr/>
          <p:nvPr/>
        </p:nvSpPr>
        <p:spPr>
          <a:xfrm>
            <a:off x="5410200" y="8915400"/>
            <a:ext cx="8578374" cy="769441"/>
          </a:xfrm>
          <a:prstGeom prst="rect">
            <a:avLst/>
          </a:prstGeom>
          <a:noFill/>
        </p:spPr>
        <p:txBody>
          <a:bodyPr wrap="none" lIns="91440" tIns="45720" rIns="91440" bIns="45720">
            <a:spAutoFit/>
          </a:bodyPr>
          <a:lstStyle/>
          <a:p>
            <a:pPr algn="ctr"/>
            <a:r>
              <a:rPr lang="en-US" sz="44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ARCHITECTURAL FINISHES AVAILABLE</a:t>
            </a:r>
            <a:endParaRPr lang="en-US" sz="44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4" name="Title 1"/>
          <p:cNvSpPr txBox="1">
            <a:spLocks/>
          </p:cNvSpPr>
          <p:nvPr/>
        </p:nvSpPr>
        <p:spPr>
          <a:xfrm>
            <a:off x="1739037" y="66771"/>
            <a:ext cx="12202510" cy="1836682"/>
          </a:xfrm>
          <a:prstGeom prst="rect">
            <a:avLst/>
          </a:prstGeom>
        </p:spPr>
        <p:txBody>
          <a:bodyPr vert="horz" lIns="146304" tIns="73152" rIns="146304" bIns="73152" anchor="b">
            <a:normAutofit/>
          </a:bodyPr>
          <a:lstStyle>
            <a:lvl1pPr algn="l" rtl="0" eaLnBrk="1" latinLnBrk="0" hangingPunct="1">
              <a:spcBef>
                <a:spcPct val="0"/>
              </a:spcBef>
              <a:buNone/>
              <a:defRPr kumimoji="0" sz="7000" kern="1200" cap="all" baseline="0">
                <a:solidFill>
                  <a:schemeClr val="tx2"/>
                </a:solidFill>
                <a:latin typeface="+mj-lt"/>
                <a:ea typeface="+mj-ea"/>
                <a:cs typeface="+mj-cs"/>
              </a:defRPr>
            </a:lvl1pPr>
          </a:lstStyle>
          <a:p>
            <a:pPr defTabSz="914400"/>
            <a:r>
              <a:rPr lang="en-US" dirty="0" smtClean="0"/>
              <a:t>Finishes</a:t>
            </a:r>
            <a:endParaRPr lang="en-US" dirty="0"/>
          </a:p>
        </p:txBody>
      </p:sp>
      <p:sp>
        <p:nvSpPr>
          <p:cNvPr id="5" name="Content Placeholder 2"/>
          <p:cNvSpPr txBox="1">
            <a:spLocks/>
          </p:cNvSpPr>
          <p:nvPr/>
        </p:nvSpPr>
        <p:spPr>
          <a:xfrm>
            <a:off x="1739037" y="1903453"/>
            <a:ext cx="6605308" cy="3472854"/>
          </a:xfrm>
          <a:prstGeom prst="rect">
            <a:avLst/>
          </a:prstGeom>
        </p:spPr>
        <p:txBody>
          <a:bodyPr vert="horz" lIns="146304" tIns="73152" rIns="146304" bIns="73152" anchor="ctr">
            <a:normAutofit/>
          </a:bodyPr>
          <a:lstStyle>
            <a:lvl1pPr marL="0" indent="0" algn="l" rtl="0" eaLnBrk="1" latinLnBrk="0" hangingPunct="1">
              <a:spcBef>
                <a:spcPts val="1120"/>
              </a:spcBef>
              <a:buClr>
                <a:schemeClr val="accent2"/>
              </a:buClr>
              <a:buSzPct val="60000"/>
              <a:buFont typeface="Wingdings"/>
              <a:buNone/>
              <a:defRPr kumimoji="0" sz="4200" kern="1200">
                <a:solidFill>
                  <a:srgbClr val="FFFFFF"/>
                </a:solidFill>
                <a:latin typeface="+mn-lt"/>
                <a:ea typeface="+mn-ea"/>
                <a:cs typeface="+mn-cs"/>
              </a:defRPr>
            </a:lvl1pPr>
            <a:lvl2pPr marL="731520" indent="0" algn="ctr" rtl="0" eaLnBrk="1" latinLnBrk="0" hangingPunct="1">
              <a:spcBef>
                <a:spcPts val="880"/>
              </a:spcBef>
              <a:buClr>
                <a:schemeClr val="accent1"/>
              </a:buClr>
              <a:buSzPct val="70000"/>
              <a:buFont typeface="Wingdings 2"/>
              <a:buNone/>
              <a:defRPr kumimoji="0" sz="4200" kern="1200">
                <a:solidFill>
                  <a:schemeClr val="tx1"/>
                </a:solidFill>
                <a:latin typeface="+mn-lt"/>
                <a:ea typeface="+mn-ea"/>
                <a:cs typeface="+mn-cs"/>
              </a:defRPr>
            </a:lvl2pPr>
            <a:lvl3pPr marL="1463040" indent="0" algn="ctr" rtl="0" eaLnBrk="1" latinLnBrk="0" hangingPunct="1">
              <a:spcBef>
                <a:spcPts val="800"/>
              </a:spcBef>
              <a:buClr>
                <a:schemeClr val="accent2"/>
              </a:buClr>
              <a:buSzPct val="75000"/>
              <a:buFont typeface="Wingdings"/>
              <a:buNone/>
              <a:defRPr kumimoji="0" sz="3700" kern="1200">
                <a:solidFill>
                  <a:schemeClr val="tx1"/>
                </a:solidFill>
                <a:latin typeface="+mn-lt"/>
                <a:ea typeface="+mn-ea"/>
                <a:cs typeface="+mn-cs"/>
              </a:defRPr>
            </a:lvl3pPr>
            <a:lvl4pPr marL="2194560" indent="0" algn="ctr" rtl="0" eaLnBrk="1" latinLnBrk="0" hangingPunct="1">
              <a:spcBef>
                <a:spcPts val="640"/>
              </a:spcBef>
              <a:buClr>
                <a:schemeClr val="accent3"/>
              </a:buClr>
              <a:buSzPct val="75000"/>
              <a:buFont typeface="Wingdings"/>
              <a:buNone/>
              <a:defRPr kumimoji="0" sz="3200" kern="1200">
                <a:solidFill>
                  <a:schemeClr val="tx1"/>
                </a:solidFill>
                <a:latin typeface="+mn-lt"/>
                <a:ea typeface="+mn-ea"/>
                <a:cs typeface="+mn-cs"/>
              </a:defRPr>
            </a:lvl4pPr>
            <a:lvl5pPr marL="2926080" indent="0" algn="ctr" rtl="0" eaLnBrk="1" latinLnBrk="0" hangingPunct="1">
              <a:spcBef>
                <a:spcPts val="640"/>
              </a:spcBef>
              <a:buClr>
                <a:schemeClr val="accent4"/>
              </a:buClr>
              <a:buSzPct val="65000"/>
              <a:buFont typeface="Wingdings"/>
              <a:buNone/>
              <a:defRPr kumimoji="0" sz="3200" kern="1200">
                <a:solidFill>
                  <a:schemeClr val="tx1"/>
                </a:solidFill>
                <a:latin typeface="+mn-lt"/>
                <a:ea typeface="+mn-ea"/>
                <a:cs typeface="+mn-cs"/>
              </a:defRPr>
            </a:lvl5pPr>
            <a:lvl6pPr marL="3657600" indent="0" algn="ctr" rtl="0" eaLnBrk="1" latinLnBrk="0" hangingPunct="1">
              <a:spcBef>
                <a:spcPct val="20000"/>
              </a:spcBef>
              <a:buClr>
                <a:schemeClr val="accent1"/>
              </a:buClr>
              <a:buFont typeface="Wingdings"/>
              <a:buNone/>
              <a:defRPr kumimoji="0" sz="2900" kern="1200" baseline="0">
                <a:solidFill>
                  <a:schemeClr val="tx1"/>
                </a:solidFill>
                <a:latin typeface="+mn-lt"/>
                <a:ea typeface="+mn-ea"/>
                <a:cs typeface="+mn-cs"/>
              </a:defRPr>
            </a:lvl6pPr>
            <a:lvl7pPr marL="4389120" indent="0" algn="ctr" rtl="0" eaLnBrk="1" latinLnBrk="0" hangingPunct="1">
              <a:spcBef>
                <a:spcPct val="20000"/>
              </a:spcBef>
              <a:buClr>
                <a:schemeClr val="accent2"/>
              </a:buClr>
              <a:buFont typeface="Wingdings"/>
              <a:buNone/>
              <a:defRPr kumimoji="0" sz="2900" kern="1200" baseline="0">
                <a:solidFill>
                  <a:schemeClr val="tx1"/>
                </a:solidFill>
                <a:latin typeface="+mn-lt"/>
                <a:ea typeface="+mn-ea"/>
                <a:cs typeface="+mn-cs"/>
              </a:defRPr>
            </a:lvl7pPr>
            <a:lvl8pPr marL="5120640" indent="0" algn="ctr" rtl="0" eaLnBrk="1" latinLnBrk="0" hangingPunct="1">
              <a:spcBef>
                <a:spcPct val="20000"/>
              </a:spcBef>
              <a:buClr>
                <a:schemeClr val="accent3"/>
              </a:buClr>
              <a:buFont typeface="Wingdings"/>
              <a:buNone/>
              <a:defRPr kumimoji="0" sz="2900" kern="1200" baseline="0">
                <a:solidFill>
                  <a:schemeClr val="tx1"/>
                </a:solidFill>
                <a:latin typeface="+mn-lt"/>
                <a:ea typeface="+mn-ea"/>
                <a:cs typeface="+mn-cs"/>
              </a:defRPr>
            </a:lvl8pPr>
            <a:lvl9pPr marL="5852160" indent="0" algn="ctr" rtl="0" eaLnBrk="1" latinLnBrk="0" hangingPunct="1">
              <a:spcBef>
                <a:spcPct val="20000"/>
              </a:spcBef>
              <a:buClr>
                <a:schemeClr val="accent4"/>
              </a:buClr>
              <a:buFont typeface="Wingdings"/>
              <a:buNone/>
              <a:defRPr kumimoji="0" sz="2900" kern="1200" baseline="0">
                <a:solidFill>
                  <a:schemeClr val="tx1"/>
                </a:solidFill>
                <a:latin typeface="+mn-lt"/>
                <a:ea typeface="+mn-ea"/>
                <a:cs typeface="+mn-cs"/>
              </a:defRPr>
            </a:lvl9pPr>
          </a:lstStyle>
          <a:p>
            <a:pPr defTabSz="914400"/>
            <a:r>
              <a:rPr lang="en-US" sz="3200" dirty="0" smtClean="0"/>
              <a:t>Actual </a:t>
            </a:r>
            <a:r>
              <a:rPr lang="en-US" sz="3200" dirty="0" smtClean="0"/>
              <a:t>clay, brick, and stone veneer</a:t>
            </a:r>
          </a:p>
          <a:p>
            <a:pPr defTabSz="914400"/>
            <a:r>
              <a:rPr lang="en-US" sz="3200" dirty="0" smtClean="0"/>
              <a:t>Granite or Marble Cladding </a:t>
            </a:r>
          </a:p>
          <a:p>
            <a:pPr defTabSz="914400"/>
            <a:r>
              <a:rPr lang="en-US" sz="3200" dirty="0" smtClean="0"/>
              <a:t>Exposed aggregate finish</a:t>
            </a:r>
          </a:p>
          <a:p>
            <a:pPr defTabSz="914400"/>
            <a:r>
              <a:rPr lang="en-US" sz="3200" dirty="0" smtClean="0"/>
              <a:t>Sand Blasted Finish</a:t>
            </a:r>
          </a:p>
          <a:p>
            <a:pPr defTabSz="914400"/>
            <a:r>
              <a:rPr lang="en-US" sz="3200" dirty="0" smtClean="0"/>
              <a:t>Form Liner Patterns</a:t>
            </a:r>
          </a:p>
          <a:p>
            <a:pPr defTabSz="914400"/>
            <a:endParaRPr lang="en-US" sz="2000" dirty="0"/>
          </a:p>
        </p:txBody>
      </p:sp>
      <p:pic>
        <p:nvPicPr>
          <p:cNvPr id="6" name="Picture 5" descr="111111111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2067736"/>
            <a:ext cx="5918200" cy="5918200"/>
          </a:xfrm>
          <a:prstGeom prst="rect">
            <a:avLst/>
          </a:prstGeom>
        </p:spPr>
      </p:pic>
      <p:sp>
        <p:nvSpPr>
          <p:cNvPr id="7" name="TextBox 6"/>
          <p:cNvSpPr txBox="1"/>
          <p:nvPr/>
        </p:nvSpPr>
        <p:spPr>
          <a:xfrm>
            <a:off x="1769517" y="5400911"/>
            <a:ext cx="5080494" cy="2554545"/>
          </a:xfrm>
          <a:prstGeom prst="rect">
            <a:avLst/>
          </a:prstGeom>
          <a:noFill/>
        </p:spPr>
        <p:txBody>
          <a:bodyPr wrap="square" rtlCol="0">
            <a:spAutoFit/>
          </a:bodyPr>
          <a:lstStyle/>
          <a:p>
            <a:r>
              <a:rPr lang="en-US" sz="3200" dirty="0" smtClean="0"/>
              <a:t>- The  </a:t>
            </a:r>
            <a:r>
              <a:rPr lang="en-US" sz="3200" dirty="0" smtClean="0"/>
              <a:t>Sydney Opera house uses white glazed granite tiles. </a:t>
            </a:r>
          </a:p>
          <a:p>
            <a:r>
              <a:rPr lang="en-US" sz="3200" dirty="0" smtClean="0"/>
              <a:t>1,056,000 tiles were used to cover the massive structure.  </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067800"/>
            <a:ext cx="4419600" cy="523220"/>
          </a:xfrm>
          <a:prstGeom prst="rect">
            <a:avLst/>
          </a:prstGeom>
          <a:noFill/>
        </p:spPr>
        <p:txBody>
          <a:bodyPr wrap="square" lIns="91440" tIns="45720" rIns="91440" bIns="45720">
            <a:spAutoFit/>
          </a:bodyPr>
          <a:lstStyle/>
          <a:p>
            <a:pPr algn="ctr"/>
            <a:r>
              <a:rPr lang="en-US" sz="28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THIN SHELL STRUCTURES</a:t>
            </a:r>
            <a:endParaRPr lang="en-US" sz="28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3" name="Rectangle 2"/>
          <p:cNvSpPr/>
          <p:nvPr/>
        </p:nvSpPr>
        <p:spPr>
          <a:xfrm>
            <a:off x="4120775" y="8991600"/>
            <a:ext cx="11424025" cy="646331"/>
          </a:xfrm>
          <a:prstGeom prst="rect">
            <a:avLst/>
          </a:prstGeom>
          <a:noFill/>
        </p:spPr>
        <p:txBody>
          <a:bodyPr wrap="none" lIns="91440" tIns="45720" rIns="91440" bIns="45720">
            <a:spAutoFit/>
          </a:bodyPr>
          <a:lstStyle/>
          <a:p>
            <a:pPr algn="ctr"/>
            <a:r>
              <a:rPr lang="en-US" sz="36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FLEXIBILTY OF THE SYSTEM DIVERSITY OF FORMS AVAILABLE</a:t>
            </a:r>
            <a:endParaRPr lang="en-US" sz="36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5" name="TextBox 4"/>
          <p:cNvSpPr txBox="1"/>
          <p:nvPr/>
        </p:nvSpPr>
        <p:spPr>
          <a:xfrm>
            <a:off x="457200" y="381000"/>
            <a:ext cx="9296400" cy="3046988"/>
          </a:xfrm>
          <a:prstGeom prst="rect">
            <a:avLst/>
          </a:prstGeom>
          <a:noFill/>
        </p:spPr>
        <p:txBody>
          <a:bodyPr wrap="square" rtlCol="0">
            <a:spAutoFit/>
          </a:bodyPr>
          <a:lstStyle/>
          <a:p>
            <a:r>
              <a:rPr lang="en-US" sz="3200" dirty="0" smtClean="0"/>
              <a:t>CONCRETE CONSTRUCTION IS VERSATILE, THERE’S NO LIMIT IN THE DIVERSITY OF FORMS YOU CAN CREATE. SINCE CONCRETE WHEN FIRST POURED INTO THE WOODEN FORMWORK IS SLURRY, IT GIVES YOU FLEXIBILTY WORK WITH IT SO IT CAN TAKE ANY SHAPE OR FORM</a:t>
            </a:r>
            <a:endParaRPr lang="en-US" sz="3200" dirty="0"/>
          </a:p>
        </p:txBody>
      </p:sp>
      <p:pic>
        <p:nvPicPr>
          <p:cNvPr id="6" name="Picture 5" descr="pouring-foundation-is.jpg"/>
          <p:cNvPicPr>
            <a:picLocks noChangeAspect="1"/>
          </p:cNvPicPr>
          <p:nvPr/>
        </p:nvPicPr>
        <p:blipFill>
          <a:blip r:embed="rId2"/>
          <a:stretch>
            <a:fillRect/>
          </a:stretch>
        </p:blipFill>
        <p:spPr>
          <a:xfrm>
            <a:off x="6172200" y="3048000"/>
            <a:ext cx="3962400" cy="5251570"/>
          </a:xfrm>
          <a:prstGeom prst="rect">
            <a:avLst/>
          </a:prstGeom>
        </p:spPr>
      </p:pic>
      <p:pic>
        <p:nvPicPr>
          <p:cNvPr id="8" name="Picture 7" descr="Thin-Shell-Concrete_main.jpg"/>
          <p:cNvPicPr>
            <a:picLocks noChangeAspect="1"/>
          </p:cNvPicPr>
          <p:nvPr/>
        </p:nvPicPr>
        <p:blipFill>
          <a:blip r:embed="rId3"/>
          <a:stretch>
            <a:fillRect/>
          </a:stretch>
        </p:blipFill>
        <p:spPr>
          <a:xfrm>
            <a:off x="381000" y="3886200"/>
            <a:ext cx="5448300" cy="4379976"/>
          </a:xfrm>
          <a:prstGeom prst="rect">
            <a:avLst/>
          </a:prstGeom>
        </p:spPr>
      </p:pic>
      <p:sp>
        <p:nvSpPr>
          <p:cNvPr id="4" name="TextBox 3"/>
          <p:cNvSpPr txBox="1"/>
          <p:nvPr/>
        </p:nvSpPr>
        <p:spPr>
          <a:xfrm>
            <a:off x="10363200" y="2305388"/>
            <a:ext cx="4724400" cy="6340197"/>
          </a:xfrm>
          <a:prstGeom prst="rect">
            <a:avLst/>
          </a:prstGeom>
          <a:noFill/>
        </p:spPr>
        <p:txBody>
          <a:bodyPr wrap="square" rtlCol="0">
            <a:spAutoFit/>
          </a:bodyPr>
          <a:lstStyle/>
          <a:p>
            <a:r>
              <a:rPr lang="en-US" dirty="0" smtClean="0"/>
              <a:t>THE KIND OF STRUCTURES THAT CAN BE FORMED FROM THIN SHELL CONSTRUCTION ARE ROOF STRUCTURES. IT DOESN’T MEAN YOU’RE LIMITED TO DESIGN, ANY SHAPE CAN BE FORMED. THE MASSING IMPLICATIONS THESE CAN GIVE TO THE VIEWER IS THAT THEY’RE HEAVY WHEN IN REALITY IT’S LIGHT WEIGHT. THIN SHELL STRUCTURES CAN BE LESS THAN 2” THICK</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067800"/>
            <a:ext cx="4419600" cy="523220"/>
          </a:xfrm>
          <a:prstGeom prst="rect">
            <a:avLst/>
          </a:prstGeom>
          <a:noFill/>
        </p:spPr>
        <p:txBody>
          <a:bodyPr wrap="square" lIns="91440" tIns="45720" rIns="91440" bIns="45720">
            <a:spAutoFit/>
          </a:bodyPr>
          <a:lstStyle/>
          <a:p>
            <a:pPr algn="ctr"/>
            <a:r>
              <a:rPr lang="en-US" sz="28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THIN SHELL STRUCTURES</a:t>
            </a:r>
            <a:endParaRPr lang="en-US" sz="28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3" name="Rectangle 2"/>
          <p:cNvSpPr/>
          <p:nvPr/>
        </p:nvSpPr>
        <p:spPr>
          <a:xfrm>
            <a:off x="6781800" y="8915400"/>
            <a:ext cx="5426422" cy="769441"/>
          </a:xfrm>
          <a:prstGeom prst="rect">
            <a:avLst/>
          </a:prstGeom>
          <a:noFill/>
        </p:spPr>
        <p:txBody>
          <a:bodyPr wrap="none" lIns="91440" tIns="45720" rIns="91440" bIns="45720">
            <a:spAutoFit/>
          </a:bodyPr>
          <a:lstStyle/>
          <a:p>
            <a:pPr algn="ctr"/>
            <a:r>
              <a:rPr lang="en-US" sz="44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CONNECTION DETAILS</a:t>
            </a:r>
            <a:endParaRPr lang="en-US" sz="44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pic>
        <p:nvPicPr>
          <p:cNvPr id="1026" name="Picture 2" descr="C:\Users\Jonathan\Pictures\Thin Shell Structures\losmanantiales2.png"/>
          <p:cNvPicPr>
            <a:picLocks noChangeAspect="1" noChangeArrowheads="1"/>
          </p:cNvPicPr>
          <p:nvPr/>
        </p:nvPicPr>
        <p:blipFill>
          <a:blip r:embed="rId2"/>
          <a:srcRect/>
          <a:stretch>
            <a:fillRect/>
          </a:stretch>
        </p:blipFill>
        <p:spPr bwMode="auto">
          <a:xfrm>
            <a:off x="7292974" y="0"/>
            <a:ext cx="8251826" cy="8763000"/>
          </a:xfrm>
          <a:prstGeom prst="rect">
            <a:avLst/>
          </a:prstGeom>
          <a:noFill/>
        </p:spPr>
      </p:pic>
      <p:pic>
        <p:nvPicPr>
          <p:cNvPr id="1027" name="Picture 3" descr="C:\Users\Jonathan\Pictures\Thin Shell Structures\candela-b35110gross.jpeg"/>
          <p:cNvPicPr>
            <a:picLocks noChangeAspect="1" noChangeArrowheads="1"/>
          </p:cNvPicPr>
          <p:nvPr/>
        </p:nvPicPr>
        <p:blipFill>
          <a:blip r:embed="rId3"/>
          <a:srcRect/>
          <a:stretch>
            <a:fillRect/>
          </a:stretch>
        </p:blipFill>
        <p:spPr bwMode="auto">
          <a:xfrm>
            <a:off x="838200" y="304800"/>
            <a:ext cx="5410200" cy="2888718"/>
          </a:xfrm>
          <a:prstGeom prst="rect">
            <a:avLst/>
          </a:prstGeom>
          <a:noFill/>
        </p:spPr>
      </p:pic>
      <p:pic>
        <p:nvPicPr>
          <p:cNvPr id="1028" name="Picture 4" descr="C:\Users\Jonathan\Pictures\Thin Shell Structures\Restaurant_Elevation.jpg"/>
          <p:cNvPicPr>
            <a:picLocks noChangeAspect="1" noChangeArrowheads="1"/>
          </p:cNvPicPr>
          <p:nvPr/>
        </p:nvPicPr>
        <p:blipFill>
          <a:blip r:embed="rId4"/>
          <a:srcRect l="6954" r="6623" b="16062"/>
          <a:stretch>
            <a:fillRect/>
          </a:stretch>
        </p:blipFill>
        <p:spPr bwMode="auto">
          <a:xfrm>
            <a:off x="304800" y="6705600"/>
            <a:ext cx="6629400" cy="2057400"/>
          </a:xfrm>
          <a:prstGeom prst="rect">
            <a:avLst/>
          </a:prstGeom>
          <a:noFill/>
        </p:spPr>
      </p:pic>
      <p:pic>
        <p:nvPicPr>
          <p:cNvPr id="1029" name="Picture 5" descr="C:\Users\Jonathan\Pictures\Thin Shell Structures\losmanantiales3.png"/>
          <p:cNvPicPr>
            <a:picLocks noChangeAspect="1" noChangeArrowheads="1"/>
          </p:cNvPicPr>
          <p:nvPr/>
        </p:nvPicPr>
        <p:blipFill>
          <a:blip r:embed="rId5"/>
          <a:srcRect l="33000" t="13445" b="10924"/>
          <a:stretch>
            <a:fillRect/>
          </a:stretch>
        </p:blipFill>
        <p:spPr bwMode="auto">
          <a:xfrm>
            <a:off x="304800" y="3505200"/>
            <a:ext cx="6629400" cy="2971800"/>
          </a:xfrm>
          <a:prstGeom prst="rect">
            <a:avLst/>
          </a:prstGeom>
          <a:noFill/>
        </p:spPr>
      </p:pic>
      <p:sp>
        <p:nvSpPr>
          <p:cNvPr id="8" name="Oval 7"/>
          <p:cNvSpPr/>
          <p:nvPr/>
        </p:nvSpPr>
        <p:spPr>
          <a:xfrm>
            <a:off x="13106400" y="3962400"/>
            <a:ext cx="2057400" cy="228600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72000" y="2514600"/>
            <a:ext cx="838200" cy="60960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14800" y="8229600"/>
            <a:ext cx="838200" cy="60960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8" idx="1"/>
            <a:endCxn id="9" idx="6"/>
          </p:cNvCxnSpPr>
          <p:nvPr/>
        </p:nvCxnSpPr>
        <p:spPr>
          <a:xfrm rot="16200000" flipV="1">
            <a:off x="8670062" y="-440461"/>
            <a:ext cx="1477777" cy="7997499"/>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2"/>
            <a:endCxn id="10" idx="7"/>
          </p:cNvCxnSpPr>
          <p:nvPr/>
        </p:nvCxnSpPr>
        <p:spPr>
          <a:xfrm rot="10800000" flipV="1">
            <a:off x="4830248" y="5105400"/>
            <a:ext cx="8276152" cy="3213474"/>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067800"/>
            <a:ext cx="4419600" cy="523220"/>
          </a:xfrm>
          <a:prstGeom prst="rect">
            <a:avLst/>
          </a:prstGeom>
          <a:noFill/>
        </p:spPr>
        <p:txBody>
          <a:bodyPr wrap="square" lIns="91440" tIns="45720" rIns="91440" bIns="45720">
            <a:spAutoFit/>
          </a:bodyPr>
          <a:lstStyle/>
          <a:p>
            <a:pPr algn="ctr"/>
            <a:r>
              <a:rPr lang="en-US" sz="28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THIN SHELL STRUCTURES</a:t>
            </a:r>
            <a:endParaRPr lang="en-US" sz="28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3" name="Rectangle 2"/>
          <p:cNvSpPr/>
          <p:nvPr/>
        </p:nvSpPr>
        <p:spPr>
          <a:xfrm>
            <a:off x="6781800" y="8915400"/>
            <a:ext cx="5426422" cy="769441"/>
          </a:xfrm>
          <a:prstGeom prst="rect">
            <a:avLst/>
          </a:prstGeom>
          <a:noFill/>
        </p:spPr>
        <p:txBody>
          <a:bodyPr wrap="none" lIns="91440" tIns="45720" rIns="91440" bIns="45720">
            <a:spAutoFit/>
          </a:bodyPr>
          <a:lstStyle/>
          <a:p>
            <a:pPr algn="ctr"/>
            <a:r>
              <a:rPr lang="en-US" sz="44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CONNECTION DETAILS</a:t>
            </a:r>
            <a:endParaRPr lang="en-US" sz="44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pic>
        <p:nvPicPr>
          <p:cNvPr id="3074" name="Picture 2" descr="C:\Users\Jonathan\Pictures\Thin Shell Structures\50abd140b3fc4b0b5400013a_the-church-of-st-aloysius-erdy-mchenry-architecture_rev-c3j4664-edit-528x351.jpg"/>
          <p:cNvPicPr>
            <a:picLocks noChangeAspect="1" noChangeArrowheads="1"/>
          </p:cNvPicPr>
          <p:nvPr/>
        </p:nvPicPr>
        <p:blipFill>
          <a:blip r:embed="rId2">
            <a:grayscl/>
          </a:blip>
          <a:srcRect t="24125" b="6338"/>
          <a:stretch>
            <a:fillRect/>
          </a:stretch>
        </p:blipFill>
        <p:spPr bwMode="auto">
          <a:xfrm>
            <a:off x="7279696" y="253235"/>
            <a:ext cx="7198304" cy="3327518"/>
          </a:xfrm>
          <a:prstGeom prst="rect">
            <a:avLst/>
          </a:prstGeom>
          <a:noFill/>
        </p:spPr>
      </p:pic>
      <p:pic>
        <p:nvPicPr>
          <p:cNvPr id="3075" name="Picture 3" descr="C:\Users\Jonathan\Pictures\Thin Shell Structures\0407-ga-5.jpg"/>
          <p:cNvPicPr>
            <a:picLocks noChangeAspect="1" noChangeArrowheads="1"/>
          </p:cNvPicPr>
          <p:nvPr/>
        </p:nvPicPr>
        <p:blipFill>
          <a:blip r:embed="rId3"/>
          <a:srcRect l="6177" t="10331"/>
          <a:stretch>
            <a:fillRect/>
          </a:stretch>
        </p:blipFill>
        <p:spPr bwMode="auto">
          <a:xfrm>
            <a:off x="8041696" y="3822675"/>
            <a:ext cx="7272888" cy="3385342"/>
          </a:xfrm>
          <a:prstGeom prst="rect">
            <a:avLst/>
          </a:prstGeom>
          <a:noFill/>
        </p:spPr>
      </p:pic>
      <p:pic>
        <p:nvPicPr>
          <p:cNvPr id="3076" name="Picture 4" descr="C:\Users\Jonathan\Pictures\Thin Shell Structures\539w.jpg"/>
          <p:cNvPicPr>
            <a:picLocks noChangeAspect="1" noChangeArrowheads="1"/>
          </p:cNvPicPr>
          <p:nvPr/>
        </p:nvPicPr>
        <p:blipFill>
          <a:blip r:embed="rId4"/>
          <a:srcRect l="4519"/>
          <a:stretch>
            <a:fillRect/>
          </a:stretch>
        </p:blipFill>
        <p:spPr bwMode="auto">
          <a:xfrm>
            <a:off x="457200" y="228600"/>
            <a:ext cx="5899936" cy="3393390"/>
          </a:xfrm>
          <a:prstGeom prst="rect">
            <a:avLst/>
          </a:prstGeom>
          <a:noFill/>
        </p:spPr>
      </p:pic>
      <p:pic>
        <p:nvPicPr>
          <p:cNvPr id="3077" name="Picture 5" descr="C:\Users\Jonathan\Pictures\Thin Shell Structures\image004.jpg"/>
          <p:cNvPicPr>
            <a:picLocks noChangeAspect="1" noChangeArrowheads="1"/>
          </p:cNvPicPr>
          <p:nvPr/>
        </p:nvPicPr>
        <p:blipFill>
          <a:blip r:embed="rId5"/>
          <a:srcRect t="18349" b="5027"/>
          <a:stretch>
            <a:fillRect/>
          </a:stretch>
        </p:blipFill>
        <p:spPr bwMode="auto">
          <a:xfrm>
            <a:off x="1133324" y="3808946"/>
            <a:ext cx="5962952" cy="3458512"/>
          </a:xfrm>
          <a:prstGeom prst="rect">
            <a:avLst/>
          </a:prstGeom>
          <a:noFill/>
        </p:spPr>
      </p:pic>
      <p:sp>
        <p:nvSpPr>
          <p:cNvPr id="4" name="Rectangle 3"/>
          <p:cNvSpPr/>
          <p:nvPr/>
        </p:nvSpPr>
        <p:spPr>
          <a:xfrm>
            <a:off x="304800" y="7285344"/>
            <a:ext cx="14173200" cy="1146211"/>
          </a:xfrm>
          <a:prstGeom prst="rect">
            <a:avLst/>
          </a:prstGeom>
        </p:spPr>
        <p:txBody>
          <a:bodyPr wrap="square">
            <a:spAutoFit/>
          </a:bodyPr>
          <a:lstStyle/>
          <a:p>
            <a:pPr marL="342900" marR="0" lvl="0" indent="-342900">
              <a:lnSpc>
                <a:spcPct val="107000"/>
              </a:lnSpc>
              <a:spcBef>
                <a:spcPts val="0"/>
              </a:spcBef>
              <a:spcAft>
                <a:spcPts val="800"/>
              </a:spcAft>
              <a:buFont typeface="Calibri" panose="020F050202020403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THE STRUCTURES USE AN UMBRELLA FOOTING TO SUPPORT THE LOADS BEING TRANSFERRED THROUGH THE HYPER BOLIC STRUCTURE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067800"/>
            <a:ext cx="4419600" cy="523220"/>
          </a:xfrm>
          <a:prstGeom prst="rect">
            <a:avLst/>
          </a:prstGeom>
          <a:noFill/>
        </p:spPr>
        <p:txBody>
          <a:bodyPr wrap="square" lIns="91440" tIns="45720" rIns="91440" bIns="45720">
            <a:spAutoFit/>
          </a:bodyPr>
          <a:lstStyle/>
          <a:p>
            <a:pPr algn="ctr"/>
            <a:r>
              <a:rPr lang="en-US" sz="28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THIN SHELL STRUCTURES</a:t>
            </a:r>
            <a:endParaRPr lang="en-US" sz="28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3" name="Rectangle 2"/>
          <p:cNvSpPr/>
          <p:nvPr/>
        </p:nvSpPr>
        <p:spPr>
          <a:xfrm>
            <a:off x="6781800" y="8915400"/>
            <a:ext cx="5426422" cy="769441"/>
          </a:xfrm>
          <a:prstGeom prst="rect">
            <a:avLst/>
          </a:prstGeom>
          <a:noFill/>
        </p:spPr>
        <p:txBody>
          <a:bodyPr wrap="none" lIns="91440" tIns="45720" rIns="91440" bIns="45720">
            <a:spAutoFit/>
          </a:bodyPr>
          <a:lstStyle/>
          <a:p>
            <a:pPr algn="ctr"/>
            <a:r>
              <a:rPr lang="en-US" sz="44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CONNECTION DETAILS</a:t>
            </a:r>
            <a:endParaRPr lang="en-US" sz="44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48" y="135256"/>
            <a:ext cx="5224272" cy="3875404"/>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000" r="12000"/>
          <a:stretch/>
        </p:blipFill>
        <p:spPr>
          <a:xfrm>
            <a:off x="7803989" y="3628644"/>
            <a:ext cx="7010400" cy="492480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9771" y="135256"/>
            <a:ext cx="5905500" cy="39624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448" y="4113213"/>
            <a:ext cx="6610424" cy="4486274"/>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b="5068"/>
          <a:stretch/>
        </p:blipFill>
        <p:spPr>
          <a:xfrm>
            <a:off x="5579439" y="135256"/>
            <a:ext cx="3137296" cy="4485004"/>
          </a:xfrm>
          <a:prstGeom prst="rect">
            <a:avLst/>
          </a:prstGeom>
        </p:spPr>
      </p:pic>
    </p:spTree>
    <p:extLst>
      <p:ext uri="{BB962C8B-B14F-4D97-AF65-F5344CB8AC3E}">
        <p14:creationId xmlns:p14="http://schemas.microsoft.com/office/powerpoint/2010/main" val="16806402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332</TotalTime>
  <Words>503</Words>
  <Application>Microsoft Office PowerPoint</Application>
  <PresentationFormat>Custom</PresentationFormat>
  <Paragraphs>70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Times New Roman</vt:lpstr>
      <vt:lpstr>Tw Cen MT</vt:lpstr>
      <vt:lpstr>Wingdings</vt:lpstr>
      <vt:lpstr>Wingdings 2</vt:lpstr>
      <vt:lpstr>Median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Hernandez</dc:creator>
  <cp:lastModifiedBy>student834a</cp:lastModifiedBy>
  <cp:revision>34</cp:revision>
  <dcterms:created xsi:type="dcterms:W3CDTF">2013-09-19T21:24:01Z</dcterms:created>
  <dcterms:modified xsi:type="dcterms:W3CDTF">2013-09-20T12:24:46Z</dcterms:modified>
</cp:coreProperties>
</file>