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2" r:id="rId7"/>
    <p:sldId id="263" r:id="rId8"/>
    <p:sldId id="271" r:id="rId9"/>
    <p:sldId id="268" r:id="rId10"/>
    <p:sldId id="269" r:id="rId11"/>
    <p:sldId id="270" r:id="rId12"/>
    <p:sldId id="260"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8" d="100"/>
          <a:sy n="78" d="100"/>
        </p:scale>
        <p:origin x="126" y="7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086628-6F10-4FC1-ACE0-89BCA48D11FF}"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97A4C-3B8F-42E1-9B2E-DC6781FBBDCB}" type="slidenum">
              <a:rPr lang="en-US" smtClean="0"/>
              <a:pPr/>
              <a:t>‹#›</a:t>
            </a:fld>
            <a:endParaRPr lang="en-US"/>
          </a:p>
        </p:txBody>
      </p:sp>
    </p:spTree>
    <p:extLst>
      <p:ext uri="{BB962C8B-B14F-4D97-AF65-F5344CB8AC3E}">
        <p14:creationId xmlns:p14="http://schemas.microsoft.com/office/powerpoint/2010/main" val="2714896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86628-6F10-4FC1-ACE0-89BCA48D11FF}"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97A4C-3B8F-42E1-9B2E-DC6781FBBDCB}" type="slidenum">
              <a:rPr lang="en-US" smtClean="0"/>
              <a:pPr/>
              <a:t>‹#›</a:t>
            </a:fld>
            <a:endParaRPr lang="en-US"/>
          </a:p>
        </p:txBody>
      </p:sp>
    </p:spTree>
    <p:extLst>
      <p:ext uri="{BB962C8B-B14F-4D97-AF65-F5344CB8AC3E}">
        <p14:creationId xmlns:p14="http://schemas.microsoft.com/office/powerpoint/2010/main" val="2597543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86628-6F10-4FC1-ACE0-89BCA48D11FF}"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97A4C-3B8F-42E1-9B2E-DC6781FBBDCB}" type="slidenum">
              <a:rPr lang="en-US" smtClean="0"/>
              <a:pPr/>
              <a:t>‹#›</a:t>
            </a:fld>
            <a:endParaRPr lang="en-US"/>
          </a:p>
        </p:txBody>
      </p:sp>
    </p:spTree>
    <p:extLst>
      <p:ext uri="{BB962C8B-B14F-4D97-AF65-F5344CB8AC3E}">
        <p14:creationId xmlns:p14="http://schemas.microsoft.com/office/powerpoint/2010/main" val="104959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86628-6F10-4FC1-ACE0-89BCA48D11FF}"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97A4C-3B8F-42E1-9B2E-DC6781FBBDCB}" type="slidenum">
              <a:rPr lang="en-US" smtClean="0"/>
              <a:pPr/>
              <a:t>‹#›</a:t>
            </a:fld>
            <a:endParaRPr lang="en-US"/>
          </a:p>
        </p:txBody>
      </p:sp>
    </p:spTree>
    <p:extLst>
      <p:ext uri="{BB962C8B-B14F-4D97-AF65-F5344CB8AC3E}">
        <p14:creationId xmlns:p14="http://schemas.microsoft.com/office/powerpoint/2010/main" val="81273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086628-6F10-4FC1-ACE0-89BCA48D11FF}"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97A4C-3B8F-42E1-9B2E-DC6781FBBDCB}" type="slidenum">
              <a:rPr lang="en-US" smtClean="0"/>
              <a:pPr/>
              <a:t>‹#›</a:t>
            </a:fld>
            <a:endParaRPr lang="en-US"/>
          </a:p>
        </p:txBody>
      </p:sp>
    </p:spTree>
    <p:extLst>
      <p:ext uri="{BB962C8B-B14F-4D97-AF65-F5344CB8AC3E}">
        <p14:creationId xmlns:p14="http://schemas.microsoft.com/office/powerpoint/2010/main" val="385678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086628-6F10-4FC1-ACE0-89BCA48D11FF}" type="datetimeFigureOut">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97A4C-3B8F-42E1-9B2E-DC6781FBBDCB}" type="slidenum">
              <a:rPr lang="en-US" smtClean="0"/>
              <a:pPr/>
              <a:t>‹#›</a:t>
            </a:fld>
            <a:endParaRPr lang="en-US"/>
          </a:p>
        </p:txBody>
      </p:sp>
    </p:spTree>
    <p:extLst>
      <p:ext uri="{BB962C8B-B14F-4D97-AF65-F5344CB8AC3E}">
        <p14:creationId xmlns:p14="http://schemas.microsoft.com/office/powerpoint/2010/main" val="56389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086628-6F10-4FC1-ACE0-89BCA48D11FF}" type="datetimeFigureOut">
              <a:rPr lang="en-US" smtClean="0"/>
              <a:pPr/>
              <a:t>9/17/2013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97A4C-3B8F-42E1-9B2E-DC6781FBBDCB}" type="slidenum">
              <a:rPr lang="en-US" smtClean="0"/>
              <a:pPr/>
              <a:t>‹#›</a:t>
            </a:fld>
            <a:endParaRPr lang="en-US"/>
          </a:p>
        </p:txBody>
      </p:sp>
    </p:spTree>
    <p:extLst>
      <p:ext uri="{BB962C8B-B14F-4D97-AF65-F5344CB8AC3E}">
        <p14:creationId xmlns:p14="http://schemas.microsoft.com/office/powerpoint/2010/main" val="175214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086628-6F10-4FC1-ACE0-89BCA48D11FF}" type="datetimeFigureOut">
              <a:rPr lang="en-US" smtClean="0"/>
              <a:pPr/>
              <a:t>9/17/2013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597A4C-3B8F-42E1-9B2E-DC6781FBBDCB}" type="slidenum">
              <a:rPr lang="en-US" smtClean="0"/>
              <a:pPr/>
              <a:t>‹#›</a:t>
            </a:fld>
            <a:endParaRPr lang="en-US"/>
          </a:p>
        </p:txBody>
      </p:sp>
    </p:spTree>
    <p:extLst>
      <p:ext uri="{BB962C8B-B14F-4D97-AF65-F5344CB8AC3E}">
        <p14:creationId xmlns:p14="http://schemas.microsoft.com/office/powerpoint/2010/main" val="234531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86628-6F10-4FC1-ACE0-89BCA48D11FF}" type="datetimeFigureOut">
              <a:rPr lang="en-US" smtClean="0"/>
              <a:pPr/>
              <a:t>9/17/2013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97A4C-3B8F-42E1-9B2E-DC6781FBBDCB}" type="slidenum">
              <a:rPr lang="en-US" smtClean="0"/>
              <a:pPr/>
              <a:t>‹#›</a:t>
            </a:fld>
            <a:endParaRPr lang="en-US"/>
          </a:p>
        </p:txBody>
      </p:sp>
    </p:spTree>
    <p:extLst>
      <p:ext uri="{BB962C8B-B14F-4D97-AF65-F5344CB8AC3E}">
        <p14:creationId xmlns:p14="http://schemas.microsoft.com/office/powerpoint/2010/main" val="194937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86628-6F10-4FC1-ACE0-89BCA48D11FF}" type="datetimeFigureOut">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97A4C-3B8F-42E1-9B2E-DC6781FBBDCB}" type="slidenum">
              <a:rPr lang="en-US" smtClean="0"/>
              <a:pPr/>
              <a:t>‹#›</a:t>
            </a:fld>
            <a:endParaRPr lang="en-US"/>
          </a:p>
        </p:txBody>
      </p:sp>
    </p:spTree>
    <p:extLst>
      <p:ext uri="{BB962C8B-B14F-4D97-AF65-F5344CB8AC3E}">
        <p14:creationId xmlns:p14="http://schemas.microsoft.com/office/powerpoint/2010/main" val="191366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86628-6F10-4FC1-ACE0-89BCA48D11FF}" type="datetimeFigureOut">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97A4C-3B8F-42E1-9B2E-DC6781FBBDCB}" type="slidenum">
              <a:rPr lang="en-US" smtClean="0"/>
              <a:pPr/>
              <a:t>‹#›</a:t>
            </a:fld>
            <a:endParaRPr lang="en-US"/>
          </a:p>
        </p:txBody>
      </p:sp>
    </p:spTree>
    <p:extLst>
      <p:ext uri="{BB962C8B-B14F-4D97-AF65-F5344CB8AC3E}">
        <p14:creationId xmlns:p14="http://schemas.microsoft.com/office/powerpoint/2010/main" val="18194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86628-6F10-4FC1-ACE0-89BCA48D11FF}" type="datetimeFigureOut">
              <a:rPr lang="en-US" smtClean="0"/>
              <a:pPr/>
              <a:t>9/17/2013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97A4C-3B8F-42E1-9B2E-DC6781FBBDCB}" type="slidenum">
              <a:rPr lang="en-US" smtClean="0"/>
              <a:pPr/>
              <a:t>‹#›</a:t>
            </a:fld>
            <a:endParaRPr lang="en-US"/>
          </a:p>
        </p:txBody>
      </p:sp>
    </p:spTree>
    <p:extLst>
      <p:ext uri="{BB962C8B-B14F-4D97-AF65-F5344CB8AC3E}">
        <p14:creationId xmlns:p14="http://schemas.microsoft.com/office/powerpoint/2010/main" val="15171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Beam and Slab</a:t>
            </a:r>
            <a:endParaRPr lang="en-US" dirty="0"/>
          </a:p>
        </p:txBody>
      </p:sp>
      <p:sp>
        <p:nvSpPr>
          <p:cNvPr id="4" name="Rectangle 3"/>
          <p:cNvSpPr/>
          <p:nvPr/>
        </p:nvSpPr>
        <p:spPr>
          <a:xfrm>
            <a:off x="4369822" y="2565891"/>
            <a:ext cx="3452356" cy="1200329"/>
          </a:xfrm>
          <a:prstGeom prst="rect">
            <a:avLst/>
          </a:prstGeom>
          <a:noFill/>
        </p:spPr>
        <p:txBody>
          <a:bodyPr wrap="none" lIns="91440" tIns="45720" rIns="91440" bIns="45720">
            <a:spAutoFit/>
          </a:bodyPr>
          <a:lstStyle/>
          <a:p>
            <a:pPr algn="ctr"/>
            <a:r>
              <a:rPr lang="en-US" sz="72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Site Cast</a:t>
            </a:r>
            <a:endPar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829137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84960" y="4282309"/>
            <a:ext cx="8382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Slab Finishes</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b="0" i="0" u="none" strike="noStrike" cap="none" normalizeH="0" dirty="0" smtClean="0">
                <a:ln>
                  <a:noFill/>
                </a:ln>
                <a:solidFill>
                  <a:schemeClr val="tx1"/>
                </a:solidFill>
                <a:effectLst/>
                <a:latin typeface="Arial" pitchFamily="34" charset="0"/>
                <a:ea typeface="Calibri" pitchFamily="34" charset="0"/>
                <a:cs typeface="Arial" pitchFamily="34" charset="0"/>
              </a:rPr>
              <a:t> it </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is smooth as cast and</a:t>
            </a:r>
            <a:r>
              <a:rPr kumimoji="0" lang="en-US" sz="20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remains that way</a:t>
            </a:r>
            <a:r>
              <a:rPr kumimoji="0" lang="en-US" sz="20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 the finished construction. The</a:t>
            </a:r>
            <a:r>
              <a:rPr kumimoji="0" lang="en-US" sz="20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exposed-to-view surface and is often</a:t>
            </a:r>
            <a:r>
              <a:rPr lang="en-US" sz="2000" dirty="0">
                <a:latin typeface="Arial" pitchFamily="34"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painted in most cases. </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It </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also can be kept somewhat rough to receive a composite casting-place structural top</a:t>
            </a:r>
            <a:r>
              <a:rPr kumimoji="0" lang="en-US" sz="2000" b="0" i="0" u="none" strike="noStrike" cap="none" normalizeH="0" dirty="0" smtClean="0">
                <a:ln>
                  <a:noFill/>
                </a:ln>
                <a:solidFill>
                  <a:schemeClr val="tx1"/>
                </a:solidFill>
                <a:effectLst/>
                <a:latin typeface="Arial" pitchFamily="34" charset="0"/>
                <a:ea typeface="Calibri" pitchFamily="34" charset="0"/>
                <a:cs typeface="Arial" pitchFamily="34" charset="0"/>
              </a:rPr>
              <a:t> surface</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of 2 to 3 in., as with double tees or gypsum topping.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descr="C:\Users\Priscilla\Desktop\hollow slab.png"/>
          <p:cNvPicPr>
            <a:picLocks noChangeAspect="1" noChangeArrowheads="1"/>
          </p:cNvPicPr>
          <p:nvPr/>
        </p:nvPicPr>
        <p:blipFill>
          <a:blip r:embed="rId2" cstate="print"/>
          <a:srcRect/>
          <a:stretch>
            <a:fillRect/>
          </a:stretch>
        </p:blipFill>
        <p:spPr bwMode="auto">
          <a:xfrm>
            <a:off x="6233160" y="469392"/>
            <a:ext cx="3886201" cy="3358663"/>
          </a:xfrm>
          <a:prstGeom prst="rect">
            <a:avLst/>
          </a:prstGeom>
          <a:noFill/>
        </p:spPr>
      </p:pic>
      <p:pic>
        <p:nvPicPr>
          <p:cNvPr id="6" name="Picture 3" descr="C:\Users\Priscilla\Desktop\precast-reinforced-concrete-hollow-core-slab-for-ventilated-floors-59914-3866791.jpg"/>
          <p:cNvPicPr>
            <a:picLocks noChangeAspect="1" noChangeArrowheads="1"/>
          </p:cNvPicPr>
          <p:nvPr/>
        </p:nvPicPr>
        <p:blipFill>
          <a:blip r:embed="rId3" cstate="print"/>
          <a:srcRect/>
          <a:stretch>
            <a:fillRect/>
          </a:stretch>
        </p:blipFill>
        <p:spPr bwMode="auto">
          <a:xfrm>
            <a:off x="1584960" y="545592"/>
            <a:ext cx="4364478" cy="3124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301496" y="1039880"/>
            <a:ext cx="37338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smtClean="0"/>
              <a:t>Beam Finishes</a:t>
            </a:r>
            <a:r>
              <a:rPr lang="en-US" sz="2000" dirty="0"/>
              <a:t>: </a:t>
            </a:r>
            <a:r>
              <a:rPr lang="en-US" sz="2000" dirty="0" smtClean="0"/>
              <a:t>Since beams are cast upright, the bottom, sides, and ledges are </a:t>
            </a:r>
          </a:p>
          <a:p>
            <a:r>
              <a:rPr lang="en-US" sz="2000" dirty="0" smtClean="0"/>
              <a:t>cast against a form and will typically be provided with an “as cast” finish that </a:t>
            </a:r>
          </a:p>
          <a:p>
            <a:r>
              <a:rPr lang="en-US" sz="2000" dirty="0" smtClean="0"/>
              <a:t>results in a smooth, hard finish. The top is </a:t>
            </a:r>
            <a:r>
              <a:rPr lang="en-US" sz="2000" dirty="0"/>
              <a:t>a</a:t>
            </a:r>
            <a:r>
              <a:rPr lang="en-US" sz="2000" dirty="0" smtClean="0"/>
              <a:t>pplied by the finishing crew and can </a:t>
            </a:r>
          </a:p>
          <a:p>
            <a:r>
              <a:rPr lang="en-US" sz="2000" dirty="0" smtClean="0"/>
              <a:t>be smooth and roughened to create a bond with cast-in- place concrete that can be poured on top.</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descr="C:\Users\Priscilla\Desktop\2836526441_65ccea6db5_z.jpg"/>
          <p:cNvPicPr>
            <a:picLocks noChangeAspect="1" noChangeArrowheads="1"/>
          </p:cNvPicPr>
          <p:nvPr/>
        </p:nvPicPr>
        <p:blipFill>
          <a:blip r:embed="rId2" cstate="print"/>
          <a:srcRect l="4030" t="2820" r="5290" b="22445"/>
          <a:stretch>
            <a:fillRect/>
          </a:stretch>
        </p:blipFill>
        <p:spPr bwMode="auto">
          <a:xfrm>
            <a:off x="5711952" y="822960"/>
            <a:ext cx="4011283" cy="4724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307" y="234779"/>
            <a:ext cx="7770541" cy="1325563"/>
          </a:xfrm>
        </p:spPr>
        <p:txBody>
          <a:bodyPr/>
          <a:lstStyle/>
          <a:p>
            <a:r>
              <a:rPr lang="en-US" b="1" dirty="0" smtClean="0">
                <a:solidFill>
                  <a:schemeClr val="accent1">
                    <a:lumMod val="60000"/>
                    <a:lumOff val="40000"/>
                  </a:schemeClr>
                </a:solidFill>
              </a:rPr>
              <a:t>TWA Terminal, NY, </a:t>
            </a:r>
            <a:r>
              <a:rPr lang="en-US" b="1" dirty="0" err="1" smtClean="0">
                <a:solidFill>
                  <a:schemeClr val="accent1">
                    <a:lumMod val="60000"/>
                    <a:lumOff val="40000"/>
                  </a:schemeClr>
                </a:solidFill>
              </a:rPr>
              <a:t>Eero</a:t>
            </a:r>
            <a:r>
              <a:rPr lang="en-US" b="1" dirty="0" smtClean="0">
                <a:solidFill>
                  <a:schemeClr val="accent1">
                    <a:lumMod val="60000"/>
                    <a:lumOff val="40000"/>
                  </a:schemeClr>
                </a:solidFill>
              </a:rPr>
              <a:t> Saarinen  </a:t>
            </a:r>
            <a:endParaRPr lang="en-US" b="1" dirty="0">
              <a:solidFill>
                <a:schemeClr val="accent1">
                  <a:lumMod val="60000"/>
                  <a:lumOff val="4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401" y="1737631"/>
            <a:ext cx="5189637" cy="389222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295" y="1737631"/>
            <a:ext cx="5831053" cy="3892228"/>
          </a:xfrm>
          <a:prstGeom prst="rect">
            <a:avLst/>
          </a:prstGeom>
        </p:spPr>
      </p:pic>
    </p:spTree>
    <p:extLst>
      <p:ext uri="{BB962C8B-B14F-4D97-AF65-F5344CB8AC3E}">
        <p14:creationId xmlns:p14="http://schemas.microsoft.com/office/powerpoint/2010/main" val="166880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745" y="309369"/>
            <a:ext cx="10515600" cy="1325563"/>
          </a:xfrm>
          <a:noFill/>
        </p:spPr>
        <p:txBody>
          <a:bodyPr/>
          <a:lstStyle/>
          <a:p>
            <a:r>
              <a:rPr lang="en-US" dirty="0" smtClean="0"/>
              <a:t>Boston City Hall, </a:t>
            </a:r>
            <a:r>
              <a:rPr lang="en-US" dirty="0" err="1" smtClean="0"/>
              <a:t>McKinnell</a:t>
            </a:r>
            <a:r>
              <a:rPr lang="en-US" dirty="0" smtClean="0"/>
              <a:t> &amp; Knowles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505" y="1994137"/>
            <a:ext cx="2527300" cy="381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1431" y="2006837"/>
            <a:ext cx="2527300" cy="3797300"/>
          </a:xfrm>
          <a:prstGeom prst="rect">
            <a:avLst/>
          </a:prstGeom>
        </p:spPr>
      </p:pic>
      <p:sp>
        <p:nvSpPr>
          <p:cNvPr id="3" name="Rectangle 2"/>
          <p:cNvSpPr/>
          <p:nvPr/>
        </p:nvSpPr>
        <p:spPr>
          <a:xfrm>
            <a:off x="6616545" y="1780567"/>
            <a:ext cx="3871784" cy="4524315"/>
          </a:xfrm>
          <a:prstGeom prst="rect">
            <a:avLst/>
          </a:prstGeom>
        </p:spPr>
        <p:txBody>
          <a:bodyPr wrap="square">
            <a:spAutoFit/>
          </a:bodyPr>
          <a:lstStyle/>
          <a:p>
            <a:r>
              <a:rPr lang="en-US" dirty="0" smtClean="0"/>
              <a:t>About </a:t>
            </a:r>
            <a:r>
              <a:rPr lang="en-US" dirty="0"/>
              <a:t>half of the concrete used in the building was precast — roughly 22,000 separate components — and the other half was poured-in-place concrete.  cast-in-place elements are coarse and grainy textured because the concrete was poured into fir wood frames to mold it, while precast elements, such as trusses and supports, were set in steel molds to gain smooth, clean surfaces. This distinction can also be seen in the fact that the exterior poured-in-place pieces are of type I cement, a lightly colored cement, while the exterior precast components use type II cement, a dark colored cement.</a:t>
            </a:r>
          </a:p>
        </p:txBody>
      </p:sp>
    </p:spTree>
    <p:extLst>
      <p:ext uri="{BB962C8B-B14F-4D97-AF65-F5344CB8AC3E}">
        <p14:creationId xmlns:p14="http://schemas.microsoft.com/office/powerpoint/2010/main" val="3908493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cast that is cast into forms on site.</a:t>
            </a:r>
            <a:endParaRPr lang="en-US" dirty="0"/>
          </a:p>
        </p:txBody>
      </p:sp>
      <p:sp>
        <p:nvSpPr>
          <p:cNvPr id="3" name="Content Placeholder 2"/>
          <p:cNvSpPr>
            <a:spLocks noGrp="1"/>
          </p:cNvSpPr>
          <p:nvPr>
            <p:ph idx="1"/>
          </p:nvPr>
        </p:nvSpPr>
        <p:spPr/>
        <p:txBody>
          <a:bodyPr/>
          <a:lstStyle/>
          <a:p>
            <a:r>
              <a:rPr lang="en-US" dirty="0"/>
              <a:t>T</a:t>
            </a:r>
            <a:r>
              <a:rPr lang="en-US" dirty="0" smtClean="0"/>
              <a:t>ypically used for storage facilities, and libraries because it can withstands heavy loads with relatively minimal depths.</a:t>
            </a:r>
          </a:p>
          <a:p>
            <a:r>
              <a:rPr lang="en-US" dirty="0"/>
              <a:t> In the 70’s is was a very popular structural system and can also be found in schools and office buildings built at that time</a:t>
            </a:r>
            <a:r>
              <a:rPr lang="en-US" dirty="0" smtClean="0"/>
              <a:t>. The </a:t>
            </a:r>
            <a:r>
              <a:rPr lang="en-US" dirty="0"/>
              <a:t>most </a:t>
            </a:r>
            <a:r>
              <a:rPr lang="en-US" dirty="0" smtClean="0"/>
              <a:t>common </a:t>
            </a:r>
            <a:r>
              <a:rPr lang="en-US" dirty="0"/>
              <a:t>site cast concrete is for foundations and slab on </a:t>
            </a:r>
            <a:r>
              <a:rPr lang="en-US" dirty="0" smtClean="0"/>
              <a:t>grades.</a:t>
            </a:r>
          </a:p>
          <a:p>
            <a:r>
              <a:rPr lang="en-US" dirty="0"/>
              <a:t>Two way </a:t>
            </a:r>
            <a:r>
              <a:rPr lang="en-US" dirty="0" smtClean="0"/>
              <a:t>systems and one way systems</a:t>
            </a:r>
          </a:p>
          <a:p>
            <a:r>
              <a:rPr lang="en-US" dirty="0"/>
              <a:t>S</a:t>
            </a:r>
            <a:r>
              <a:rPr lang="en-US" dirty="0" smtClean="0"/>
              <a:t>ite </a:t>
            </a:r>
            <a:r>
              <a:rPr lang="en-US" dirty="0"/>
              <a:t>cast concrete has made possible some of the most stunning building ever designed. It’s ability to be made into any shape has allows for the ultimate architectural creativity. Below are a few examples of what is possible with site cast concrete.</a:t>
            </a:r>
          </a:p>
        </p:txBody>
      </p:sp>
    </p:spTree>
    <p:extLst>
      <p:ext uri="{BB962C8B-B14F-4D97-AF65-F5344CB8AC3E}">
        <p14:creationId xmlns:p14="http://schemas.microsoft.com/office/powerpoint/2010/main" val="1503212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smtClean="0"/>
              <a:t>Sculptural possibilities </a:t>
            </a:r>
          </a:p>
          <a:p>
            <a:pPr marL="0" indent="0">
              <a:buNone/>
            </a:pPr>
            <a:r>
              <a:rPr lang="en-US" dirty="0" smtClean="0"/>
              <a:t>-can do almost anything</a:t>
            </a:r>
          </a:p>
          <a:p>
            <a:pPr marL="0" indent="0">
              <a:buNone/>
            </a:pPr>
            <a:r>
              <a:rPr lang="en-US" dirty="0" smtClean="0"/>
              <a:t>-form</a:t>
            </a:r>
          </a:p>
          <a:p>
            <a:pPr marL="0" indent="0">
              <a:buNone/>
            </a:pPr>
            <a:r>
              <a:rPr lang="en-US" dirty="0" smtClean="0"/>
              <a:t>-surface texture</a:t>
            </a:r>
          </a:p>
          <a:p>
            <a:pPr marL="0" indent="0">
              <a:buNone/>
            </a:pPr>
            <a:endParaRPr lang="en-US" dirty="0"/>
          </a:p>
          <a:p>
            <a:r>
              <a:rPr lang="en-US" dirty="0" smtClean="0"/>
              <a:t>More energy efficient to produce than steel.</a:t>
            </a:r>
          </a:p>
          <a:p>
            <a:r>
              <a:rPr lang="en-US" dirty="0" smtClean="0"/>
              <a:t>Long lasting</a:t>
            </a:r>
          </a:p>
          <a:p>
            <a:r>
              <a:rPr lang="en-US" dirty="0" smtClean="0"/>
              <a:t>Concrete is generally produced and available locally.</a:t>
            </a:r>
            <a:endParaRPr lang="en-US" dirty="0"/>
          </a:p>
        </p:txBody>
      </p:sp>
    </p:spTree>
    <p:extLst>
      <p:ext uri="{BB962C8B-B14F-4D97-AF65-F5344CB8AC3E}">
        <p14:creationId xmlns:p14="http://schemas.microsoft.com/office/powerpoint/2010/main" val="339833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93800" y="1689204"/>
            <a:ext cx="2870200" cy="3139321"/>
          </a:xfrm>
          <a:prstGeom prst="rect">
            <a:avLst/>
          </a:prstGeom>
          <a:noFill/>
        </p:spPr>
        <p:txBody>
          <a:bodyPr wrap="square" rtlCol="0">
            <a:spAutoFit/>
          </a:bodyPr>
          <a:lstStyle/>
          <a:p>
            <a:r>
              <a:rPr lang="en-US" dirty="0" smtClean="0"/>
              <a:t>Benefits of site casting concrete.</a:t>
            </a:r>
          </a:p>
          <a:p>
            <a:pPr marL="285750" indent="-285750">
              <a:buFont typeface="Arial" panose="020B0604020202020204" pitchFamily="34" charset="0"/>
              <a:buChar char="•"/>
            </a:pPr>
            <a:r>
              <a:rPr lang="en-US" dirty="0" smtClean="0"/>
              <a:t>Fire resistance</a:t>
            </a:r>
          </a:p>
          <a:p>
            <a:pPr marL="285750" indent="-285750">
              <a:buFont typeface="Arial" panose="020B0604020202020204" pitchFamily="34" charset="0"/>
              <a:buChar char="•"/>
            </a:pPr>
            <a:r>
              <a:rPr lang="en-US" dirty="0" smtClean="0"/>
              <a:t>Fast construction</a:t>
            </a:r>
          </a:p>
          <a:p>
            <a:pPr marL="285750" indent="-285750">
              <a:buFont typeface="Arial" panose="020B0604020202020204" pitchFamily="34" charset="0"/>
              <a:buChar char="•"/>
            </a:pPr>
            <a:r>
              <a:rPr lang="en-US" dirty="0" smtClean="0"/>
              <a:t>Mostly light, thus lowering foundation cost and allowing for longer spans</a:t>
            </a:r>
          </a:p>
          <a:p>
            <a:pPr marL="285750" indent="-285750">
              <a:buFont typeface="Arial" panose="020B0604020202020204" pitchFamily="34" charset="0"/>
              <a:buChar char="•"/>
            </a:pPr>
            <a:r>
              <a:rPr lang="en-US" dirty="0" smtClean="0"/>
              <a:t>Resistance to seismic activity</a:t>
            </a:r>
          </a:p>
          <a:p>
            <a:pPr marL="285750" indent="-285750">
              <a:buFont typeface="Arial" panose="020B0604020202020204" pitchFamily="34" charset="0"/>
              <a:buChar char="•"/>
            </a:pPr>
            <a:r>
              <a:rPr lang="en-US" dirty="0" smtClean="0"/>
              <a:t>Durable Finishes</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1014" y="1117600"/>
            <a:ext cx="3215386" cy="214126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200" y="1117600"/>
            <a:ext cx="3420463" cy="2141265"/>
          </a:xfrm>
          <a:prstGeom prst="rect">
            <a:avLst/>
          </a:prstGeom>
        </p:spPr>
      </p:pic>
      <p:sp>
        <p:nvSpPr>
          <p:cNvPr id="12" name="TextBox 11"/>
          <p:cNvSpPr txBox="1"/>
          <p:nvPr/>
        </p:nvSpPr>
        <p:spPr>
          <a:xfrm>
            <a:off x="4811014" y="3365500"/>
            <a:ext cx="1970786" cy="1477328"/>
          </a:xfrm>
          <a:prstGeom prst="rect">
            <a:avLst/>
          </a:prstGeom>
          <a:noFill/>
        </p:spPr>
        <p:txBody>
          <a:bodyPr wrap="square" rtlCol="0">
            <a:spAutoFit/>
          </a:bodyPr>
          <a:lstStyle/>
          <a:p>
            <a:r>
              <a:rPr lang="en-US" dirty="0" smtClean="0"/>
              <a:t>Ribbed slabs are constructed from wide band beams going through two columns</a:t>
            </a:r>
            <a:endParaRPr lang="en-US" dirty="0"/>
          </a:p>
        </p:txBody>
      </p:sp>
      <p:sp>
        <p:nvSpPr>
          <p:cNvPr id="13" name="TextBox 12"/>
          <p:cNvSpPr txBox="1"/>
          <p:nvPr/>
        </p:nvSpPr>
        <p:spPr>
          <a:xfrm>
            <a:off x="8331200" y="3505200"/>
            <a:ext cx="1970786" cy="1754326"/>
          </a:xfrm>
          <a:prstGeom prst="rect">
            <a:avLst/>
          </a:prstGeom>
          <a:noFill/>
        </p:spPr>
        <p:txBody>
          <a:bodyPr wrap="square" rtlCol="0">
            <a:spAutoFit/>
          </a:bodyPr>
          <a:lstStyle/>
          <a:p>
            <a:r>
              <a:rPr lang="en-US" dirty="0" smtClean="0"/>
              <a:t>Waffle slab are the deeper equivalent to ribbed slabs . Thy are ribbed slabs that span in both direction.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smtClean="0"/>
              <a:t>Long on-site erection time</a:t>
            </a:r>
          </a:p>
          <a:p>
            <a:pPr marL="0" indent="0">
              <a:buNone/>
            </a:pPr>
            <a:r>
              <a:rPr lang="en-US" dirty="0" smtClean="0"/>
              <a:t>-prone to weather related delays. </a:t>
            </a:r>
          </a:p>
          <a:p>
            <a:pPr marL="0" indent="0">
              <a:buNone/>
            </a:pPr>
            <a:endParaRPr lang="en-US" dirty="0"/>
          </a:p>
          <a:p>
            <a:r>
              <a:rPr lang="en-US" dirty="0" smtClean="0"/>
              <a:t>Non-standardized construction can be very expensive.</a:t>
            </a:r>
          </a:p>
          <a:p>
            <a:pPr marL="0" indent="0">
              <a:buNone/>
            </a:pPr>
            <a:endParaRPr lang="en-US" dirty="0"/>
          </a:p>
        </p:txBody>
      </p:sp>
    </p:spTree>
    <p:extLst>
      <p:ext uri="{BB962C8B-B14F-4D97-AF65-F5344CB8AC3E}">
        <p14:creationId xmlns:p14="http://schemas.microsoft.com/office/powerpoint/2010/main" val="232261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524000" y="5257801"/>
            <a:ext cx="9144000" cy="1655762"/>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-Effective spans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-Strength &amp; Weaknesses </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5850" y="1443832"/>
            <a:ext cx="2762250" cy="3683000"/>
          </a:xfrm>
          <a:prstGeom prst="rect">
            <a:avLst/>
          </a:prstGeom>
        </p:spPr>
      </p:pic>
      <p:pic>
        <p:nvPicPr>
          <p:cNvPr id="7"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786" y="1409484"/>
            <a:ext cx="2957513" cy="3717348"/>
          </a:xfrm>
          <a:prstGeom prst="rect">
            <a:avLst/>
          </a:prstGeom>
        </p:spPr>
      </p:pic>
      <p:pic>
        <p:nvPicPr>
          <p:cNvPr id="8"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5450" y="1837026"/>
            <a:ext cx="3816350" cy="286226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8464551" y="866832"/>
            <a:ext cx="2673350" cy="2022260"/>
          </a:xfrm>
          <a:prstGeom prst="rect">
            <a:avLst/>
          </a:prstGeom>
        </p:spPr>
      </p:pic>
      <p:sp>
        <p:nvSpPr>
          <p:cNvPr id="11" name="TextBox 10"/>
          <p:cNvSpPr txBox="1"/>
          <p:nvPr/>
        </p:nvSpPr>
        <p:spPr>
          <a:xfrm>
            <a:off x="1701800" y="1409700"/>
            <a:ext cx="6400800" cy="1477328"/>
          </a:xfrm>
          <a:prstGeom prst="rect">
            <a:avLst/>
          </a:prstGeom>
          <a:noFill/>
        </p:spPr>
        <p:txBody>
          <a:bodyPr wrap="square" rtlCol="0">
            <a:spAutoFit/>
          </a:bodyPr>
          <a:lstStyle/>
          <a:p>
            <a:r>
              <a:rPr lang="en-US" dirty="0" smtClean="0"/>
              <a:t>A One way slab is supported on two opposite sides of the structure, the forces of gravity only travel in one direction ,now if  the slab is supported by all 4 sides but the ration  from long side to short side is double then it the slab is  considered  one way. This is so because of the difference in lengths</a:t>
            </a:r>
            <a:endParaRPr lang="en-US" dirty="0"/>
          </a:p>
        </p:txBody>
      </p:sp>
      <p:sp>
        <p:nvSpPr>
          <p:cNvPr id="12" name="TextBox 11"/>
          <p:cNvSpPr txBox="1"/>
          <p:nvPr/>
        </p:nvSpPr>
        <p:spPr>
          <a:xfrm>
            <a:off x="1879600" y="863600"/>
            <a:ext cx="3365500" cy="369332"/>
          </a:xfrm>
          <a:prstGeom prst="rect">
            <a:avLst/>
          </a:prstGeom>
          <a:noFill/>
        </p:spPr>
        <p:txBody>
          <a:bodyPr wrap="square" rtlCol="0">
            <a:spAutoFit/>
          </a:bodyPr>
          <a:lstStyle/>
          <a:p>
            <a:r>
              <a:rPr lang="en-US" dirty="0" smtClean="0"/>
              <a:t>ONE-WAY</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200" y="3530968"/>
            <a:ext cx="3162300" cy="2371725"/>
          </a:xfrm>
          <a:prstGeom prst="rect">
            <a:avLst/>
          </a:prstGeom>
        </p:spPr>
      </p:pic>
      <p:sp>
        <p:nvSpPr>
          <p:cNvPr id="14" name="TextBox 13"/>
          <p:cNvSpPr txBox="1"/>
          <p:nvPr/>
        </p:nvSpPr>
        <p:spPr>
          <a:xfrm>
            <a:off x="1879600" y="2887028"/>
            <a:ext cx="168275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Span:6’-12’</a:t>
            </a:r>
            <a:endParaRPr lang="en-US" dirty="0"/>
          </a:p>
        </p:txBody>
      </p:sp>
      <p:sp>
        <p:nvSpPr>
          <p:cNvPr id="15" name="TextBox 14"/>
          <p:cNvSpPr txBox="1"/>
          <p:nvPr/>
        </p:nvSpPr>
        <p:spPr>
          <a:xfrm>
            <a:off x="1701800" y="4294465"/>
            <a:ext cx="6400800" cy="1200329"/>
          </a:xfrm>
          <a:prstGeom prst="rect">
            <a:avLst/>
          </a:prstGeom>
          <a:noFill/>
        </p:spPr>
        <p:txBody>
          <a:bodyPr wrap="square" rtlCol="0">
            <a:spAutoFit/>
          </a:bodyPr>
          <a:lstStyle/>
          <a:p>
            <a:r>
              <a:rPr lang="en-US" dirty="0" smtClean="0"/>
              <a:t>Two way slab are supported by all four sides but the ration from long side to short side are less then 2. thus speeding the gravitational load evenly throughout the structure.</a:t>
            </a:r>
          </a:p>
          <a:p>
            <a:pPr marL="285750" indent="-285750">
              <a:buFont typeface="Arial" panose="020B0604020202020204" pitchFamily="34" charset="0"/>
              <a:buChar char="•"/>
            </a:pPr>
            <a:r>
              <a:rPr lang="en-US" dirty="0" smtClean="0"/>
              <a:t>Span:15’-40’</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377" y="894185"/>
            <a:ext cx="3133724" cy="2989445"/>
          </a:xfrm>
          <a:prstGeom prst="rect">
            <a:avLst/>
          </a:prstGeom>
        </p:spPr>
      </p:pic>
      <p:pic>
        <p:nvPicPr>
          <p:cNvPr id="5" name="Picture 4"/>
          <p:cNvPicPr>
            <a:picLocks noChangeAspect="1"/>
          </p:cNvPicPr>
          <p:nvPr/>
        </p:nvPicPr>
        <p:blipFill>
          <a:blip r:embed="rId4"/>
          <a:stretch>
            <a:fillRect/>
          </a:stretch>
        </p:blipFill>
        <p:spPr>
          <a:xfrm rot="16200000">
            <a:off x="2752362" y="3159883"/>
            <a:ext cx="1534257" cy="3324224"/>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709700353"/>
              </p:ext>
            </p:extLst>
          </p:nvPr>
        </p:nvGraphicFramePr>
        <p:xfrm>
          <a:off x="5716592" y="1920528"/>
          <a:ext cx="3340751" cy="3003897"/>
        </p:xfrm>
        <a:graphic>
          <a:graphicData uri="http://schemas.openxmlformats.org/presentationml/2006/ole">
            <mc:AlternateContent xmlns:mc="http://schemas.openxmlformats.org/markup-compatibility/2006">
              <mc:Choice xmlns:v="urn:schemas-microsoft-com:vml" Requires="v">
                <p:oleObj spid="_x0000_s1031" name="Image" r:id="rId5" imgW="6298200" imgH="5663160" progId="Photoshop.Image.13">
                  <p:embed/>
                </p:oleObj>
              </mc:Choice>
              <mc:Fallback>
                <p:oleObj name="Image" r:id="rId5" imgW="6298200" imgH="5663160" progId="Photoshop.Image.13">
                  <p:embed/>
                  <p:pic>
                    <p:nvPicPr>
                      <p:cNvPr id="0" name=""/>
                      <p:cNvPicPr/>
                      <p:nvPr/>
                    </p:nvPicPr>
                    <p:blipFill>
                      <a:blip r:embed="rId6"/>
                      <a:stretch>
                        <a:fillRect/>
                      </a:stretch>
                    </p:blipFill>
                    <p:spPr>
                      <a:xfrm>
                        <a:off x="5716592" y="1920528"/>
                        <a:ext cx="3340751" cy="3003897"/>
                      </a:xfrm>
                      <a:prstGeom prst="rect">
                        <a:avLst/>
                      </a:prstGeom>
                    </p:spPr>
                  </p:pic>
                </p:oleObj>
              </mc:Fallback>
            </mc:AlternateContent>
          </a:graphicData>
        </a:graphic>
      </p:graphicFrame>
      <p:sp>
        <p:nvSpPr>
          <p:cNvPr id="7" name="TextBox 6"/>
          <p:cNvSpPr txBox="1"/>
          <p:nvPr/>
        </p:nvSpPr>
        <p:spPr>
          <a:xfrm>
            <a:off x="1476377" y="3553081"/>
            <a:ext cx="762000" cy="261610"/>
          </a:xfrm>
          <a:prstGeom prst="rect">
            <a:avLst/>
          </a:prstGeom>
          <a:noFill/>
        </p:spPr>
        <p:txBody>
          <a:bodyPr wrap="square" rtlCol="0">
            <a:spAutoFit/>
          </a:bodyPr>
          <a:lstStyle/>
          <a:p>
            <a:r>
              <a:rPr lang="en-US" sz="1100" dirty="0" smtClean="0"/>
              <a:t>L-beam</a:t>
            </a:r>
            <a:endParaRPr lang="en-US" sz="1100" dirty="0"/>
          </a:p>
        </p:txBody>
      </p:sp>
      <p:sp>
        <p:nvSpPr>
          <p:cNvPr id="8" name="TextBox 7"/>
          <p:cNvSpPr txBox="1"/>
          <p:nvPr/>
        </p:nvSpPr>
        <p:spPr>
          <a:xfrm>
            <a:off x="1857378" y="5760360"/>
            <a:ext cx="3324225" cy="830997"/>
          </a:xfrm>
          <a:prstGeom prst="rect">
            <a:avLst/>
          </a:prstGeom>
          <a:noFill/>
        </p:spPr>
        <p:txBody>
          <a:bodyPr wrap="square" rtlCol="0">
            <a:spAutoFit/>
          </a:bodyPr>
          <a:lstStyle/>
          <a:p>
            <a:r>
              <a:rPr lang="en-US" sz="1600" dirty="0" smtClean="0"/>
              <a:t>The system above is designed as one way continuous slab which is spanning across  the t beam supports</a:t>
            </a:r>
            <a:endParaRPr lang="en-US" sz="1600" dirty="0"/>
          </a:p>
        </p:txBody>
      </p:sp>
      <p:sp>
        <p:nvSpPr>
          <p:cNvPr id="9" name="TextBox 8"/>
          <p:cNvSpPr txBox="1"/>
          <p:nvPr/>
        </p:nvSpPr>
        <p:spPr>
          <a:xfrm>
            <a:off x="9334500" y="1920528"/>
            <a:ext cx="1819275" cy="2862322"/>
          </a:xfrm>
          <a:prstGeom prst="rect">
            <a:avLst/>
          </a:prstGeom>
          <a:noFill/>
        </p:spPr>
        <p:txBody>
          <a:bodyPr wrap="square" rtlCol="0">
            <a:spAutoFit/>
          </a:bodyPr>
          <a:lstStyle/>
          <a:p>
            <a:r>
              <a:rPr lang="en-US" dirty="0" smtClean="0"/>
              <a:t>T beams and l-beams are more effective than conventional wide beams because of its greater width comparison flange and lever arm</a:t>
            </a:r>
            <a:endParaRPr lang="en-US" dirty="0"/>
          </a:p>
        </p:txBody>
      </p:sp>
    </p:spTree>
    <p:extLst>
      <p:ext uri="{BB962C8B-B14F-4D97-AF65-F5344CB8AC3E}">
        <p14:creationId xmlns:p14="http://schemas.microsoft.com/office/powerpoint/2010/main" val="2407638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riscilla\Desktop\flexibleforms (1).jpg"/>
          <p:cNvPicPr>
            <a:picLocks noChangeAspect="1" noChangeArrowheads="1"/>
          </p:cNvPicPr>
          <p:nvPr/>
        </p:nvPicPr>
        <p:blipFill>
          <a:blip r:embed="rId2" cstate="print"/>
          <a:srcRect/>
          <a:stretch>
            <a:fillRect/>
          </a:stretch>
        </p:blipFill>
        <p:spPr bwMode="auto">
          <a:xfrm>
            <a:off x="326136" y="1072896"/>
            <a:ext cx="2714625" cy="2495550"/>
          </a:xfrm>
          <a:prstGeom prst="rect">
            <a:avLst/>
          </a:prstGeom>
          <a:noFill/>
        </p:spPr>
      </p:pic>
      <p:pic>
        <p:nvPicPr>
          <p:cNvPr id="5" name="Picture 3" descr="C:\Users\Priscilla\Desktop\pavingform.jpg"/>
          <p:cNvPicPr>
            <a:picLocks noChangeAspect="1" noChangeArrowheads="1"/>
          </p:cNvPicPr>
          <p:nvPr/>
        </p:nvPicPr>
        <p:blipFill>
          <a:blip r:embed="rId3" cstate="print"/>
          <a:srcRect/>
          <a:stretch>
            <a:fillRect/>
          </a:stretch>
        </p:blipFill>
        <p:spPr bwMode="auto">
          <a:xfrm>
            <a:off x="4346448" y="1036320"/>
            <a:ext cx="3352799" cy="2499720"/>
          </a:xfrm>
          <a:prstGeom prst="rect">
            <a:avLst/>
          </a:prstGeom>
          <a:noFill/>
        </p:spPr>
      </p:pic>
      <p:pic>
        <p:nvPicPr>
          <p:cNvPr id="6" name="Picture 4" descr="C:\Users\Priscilla\Desktop\superflatform.jpg"/>
          <p:cNvPicPr>
            <a:picLocks noChangeAspect="1" noChangeArrowheads="1"/>
          </p:cNvPicPr>
          <p:nvPr/>
        </p:nvPicPr>
        <p:blipFill>
          <a:blip r:embed="rId4" cstate="print"/>
          <a:srcRect/>
          <a:stretch>
            <a:fillRect/>
          </a:stretch>
        </p:blipFill>
        <p:spPr bwMode="auto">
          <a:xfrm>
            <a:off x="8196072" y="1149096"/>
            <a:ext cx="3674232" cy="2305171"/>
          </a:xfrm>
          <a:prstGeom prst="rect">
            <a:avLst/>
          </a:prstGeom>
          <a:noFill/>
        </p:spPr>
      </p:pic>
      <p:sp>
        <p:nvSpPr>
          <p:cNvPr id="7" name="Rectangle 6"/>
          <p:cNvSpPr>
            <a:spLocks noChangeArrowheads="1"/>
          </p:cNvSpPr>
          <p:nvPr/>
        </p:nvSpPr>
        <p:spPr bwMode="auto">
          <a:xfrm>
            <a:off x="207264" y="3642360"/>
            <a:ext cx="3810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Flexible Form is available 10' of length</a:t>
            </a:r>
            <a:r>
              <a:rPr kumimoji="0" lang="en-US" sz="1600" b="0" i="0" u="none" strike="noStrike" cap="none" normalizeH="0" dirty="0" smtClean="0">
                <a:ln>
                  <a:noFill/>
                </a:ln>
                <a:solidFill>
                  <a:srgbClr val="000000"/>
                </a:solidFill>
                <a:effectLst/>
                <a:latin typeface="Arial" pitchFamily="34" charset="0"/>
                <a:ea typeface="Times New Roman" pitchFamily="18" charset="0"/>
                <a:cs typeface="Arial" pitchFamily="34" charset="0"/>
              </a:rPr>
              <a:t> and </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heights from 4", 6" and 12",. Each form has seven reinforced stakes pockets on the back side that secure ¾" steel stakes and support the form while the concrete is being placed..</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0"/>
          <p:cNvSpPr/>
          <p:nvPr/>
        </p:nvSpPr>
        <p:spPr>
          <a:xfrm>
            <a:off x="8193024" y="3581400"/>
            <a:ext cx="3657600" cy="1354217"/>
          </a:xfrm>
          <a:prstGeom prst="rect">
            <a:avLst/>
          </a:prstGeom>
        </p:spPr>
        <p:txBody>
          <a:bodyPr wrap="square">
            <a:spAutoFit/>
          </a:bodyPr>
          <a:lstStyle/>
          <a:p>
            <a:r>
              <a:rPr lang="en-US" dirty="0"/>
              <a:t> </a:t>
            </a:r>
            <a:r>
              <a:rPr lang="en-US" sz="1600" dirty="0" smtClean="0">
                <a:latin typeface="Arial" pitchFamily="34" charset="0"/>
                <a:cs typeface="Arial" pitchFamily="34" charset="0"/>
              </a:rPr>
              <a:t>These forms are used for pouring super flat floors for warehouse floors where wire guides are used to maneuver or control material handling equipment</a:t>
            </a:r>
            <a:r>
              <a:rPr lang="en-US" sz="1600" dirty="0" smtClean="0"/>
              <a:t>.</a:t>
            </a:r>
            <a:r>
              <a:rPr lang="en-US" sz="1600" dirty="0"/>
              <a:t> </a:t>
            </a:r>
          </a:p>
        </p:txBody>
      </p:sp>
      <p:sp>
        <p:nvSpPr>
          <p:cNvPr id="9" name="Rectangle 11"/>
          <p:cNvSpPr/>
          <p:nvPr/>
        </p:nvSpPr>
        <p:spPr>
          <a:xfrm>
            <a:off x="4261104" y="3685032"/>
            <a:ext cx="3429000" cy="1138773"/>
          </a:xfrm>
          <a:prstGeom prst="rect">
            <a:avLst/>
          </a:prstGeom>
        </p:spPr>
        <p:txBody>
          <a:bodyPr wrap="square">
            <a:spAutoFit/>
          </a:bodyPr>
          <a:lstStyle/>
          <a:p>
            <a:r>
              <a:rPr lang="en-US" dirty="0">
                <a:latin typeface="Arial" pitchFamily="34" charset="0"/>
                <a:cs typeface="Arial" pitchFamily="34" charset="0"/>
              </a:rPr>
              <a:t> </a:t>
            </a:r>
            <a:r>
              <a:rPr lang="en-US" sz="1600" dirty="0">
                <a:latin typeface="Arial" pitchFamily="34" charset="0"/>
                <a:cs typeface="Arial" pitchFamily="34" charset="0"/>
              </a:rPr>
              <a:t>paving</a:t>
            </a:r>
            <a:r>
              <a:rPr lang="en-US" dirty="0">
                <a:latin typeface="Arial" pitchFamily="34" charset="0"/>
                <a:cs typeface="Arial" pitchFamily="34" charset="0"/>
              </a:rPr>
              <a:t> </a:t>
            </a:r>
            <a:r>
              <a:rPr lang="en-US" sz="1600" dirty="0">
                <a:latin typeface="Arial" pitchFamily="34" charset="0"/>
                <a:cs typeface="Arial" pitchFamily="34" charset="0"/>
              </a:rPr>
              <a:t>forms are used for major highways, streets, airport runways and taxiways and ramp construction.</a:t>
            </a:r>
            <a:r>
              <a:rPr lang="en-US" dirty="0">
                <a:latin typeface="Arial" pitchFamily="34" charset="0"/>
                <a:cs typeface="Arial" pitchFamily="34" charset="0"/>
              </a:rPr>
              <a:t> </a:t>
            </a:r>
          </a:p>
        </p:txBody>
      </p:sp>
      <p:sp>
        <p:nvSpPr>
          <p:cNvPr id="10" name="Rectangle 1"/>
          <p:cNvSpPr>
            <a:spLocks noChangeArrowheads="1"/>
          </p:cNvSpPr>
          <p:nvPr/>
        </p:nvSpPr>
        <p:spPr bwMode="auto">
          <a:xfrm>
            <a:off x="2996184" y="243988"/>
            <a:ext cx="626973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dirty="0" smtClean="0"/>
              <a:t>Flexibility and Diversity of Forms</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596</Words>
  <Application>Microsoft Office PowerPoint</Application>
  <PresentationFormat>Widescreen</PresentationFormat>
  <Paragraphs>51</Paragraphs>
  <Slides>13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Office Theme</vt:lpstr>
      <vt:lpstr>Image</vt:lpstr>
      <vt:lpstr>PowerPoint Presentation</vt:lpstr>
      <vt:lpstr>Site cast that is cast into forms on site.</vt:lpstr>
      <vt:lpstr>Advantages</vt:lpstr>
      <vt:lpstr>PowerPoint Presentation</vt:lpstr>
      <vt:lpstr>Disadvantages</vt:lpstr>
      <vt:lpstr>PowerPoint Presentation</vt:lpstr>
      <vt:lpstr>PowerPoint Presentation</vt:lpstr>
      <vt:lpstr>PowerPoint Presentation</vt:lpstr>
      <vt:lpstr>PowerPoint Presentation</vt:lpstr>
      <vt:lpstr>PowerPoint Presentation</vt:lpstr>
      <vt:lpstr>PowerPoint Presentation</vt:lpstr>
      <vt:lpstr>TWA Terminal, NY, Eero Saarinen  </vt:lpstr>
      <vt:lpstr>Boston City Hall, McKinnell &amp; Knowles</vt:lpstr>
    </vt:vector>
  </TitlesOfParts>
  <Company>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student834a</dc:creator>
  <cp:lastModifiedBy>student834a</cp:lastModifiedBy>
  <cp:revision>17</cp:revision>
  <dcterms:created xsi:type="dcterms:W3CDTF">2013-09-10T15:12:30Z</dcterms:created>
  <dcterms:modified xsi:type="dcterms:W3CDTF">2013-09-17T19:33:34Z</dcterms:modified>
</cp:coreProperties>
</file>