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77" r:id="rId4"/>
    <p:sldId id="273" r:id="rId5"/>
    <p:sldId id="275" r:id="rId6"/>
    <p:sldId id="272" r:id="rId7"/>
    <p:sldId id="274" r:id="rId8"/>
    <p:sldId id="276" r:id="rId9"/>
    <p:sldId id="258" r:id="rId10"/>
    <p:sldId id="260" r:id="rId11"/>
    <p:sldId id="261" r:id="rId12"/>
    <p:sldId id="264" r:id="rId13"/>
    <p:sldId id="262" r:id="rId14"/>
    <p:sldId id="263" r:id="rId15"/>
    <p:sldId id="269" r:id="rId16"/>
    <p:sldId id="265"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9/19/2013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786" y="566058"/>
            <a:ext cx="8001000" cy="1851526"/>
          </a:xfrm>
        </p:spPr>
        <p:txBody>
          <a:bodyPr/>
          <a:lstStyle/>
          <a:p>
            <a:r>
              <a:rPr lang="en-US" dirty="0" smtClean="0"/>
              <a:t>Site Cast Concrete slab and beam</a:t>
            </a:r>
            <a:endParaRPr lang="en-US" dirty="0"/>
          </a:p>
        </p:txBody>
      </p:sp>
      <p:sp>
        <p:nvSpPr>
          <p:cNvPr id="4" name="AutoShape 2" descr="https://mail-attachment.googleusercontent.com/attachment/?ui=2&amp;ik=fe86103639&amp;view=att&amp;th=140c540743507960&amp;attid=0.1&amp;disp=inline&amp;realattid=f_hkwm4y8w0&amp;safe=1&amp;zw&amp;saduie=AG9B_P-rG6GA2njM6ZxL2iIGAgTL&amp;sadet=1379612542806&amp;sads=kgpUBG1zib8X4eJK1uexwc-txFQ&amp;sadssc=1"/>
          <p:cNvSpPr>
            <a:spLocks noChangeAspect="1" noChangeArrowheads="1"/>
          </p:cNvSpPr>
          <p:nvPr/>
        </p:nvSpPr>
        <p:spPr bwMode="auto">
          <a:xfrm>
            <a:off x="155575" y="-3360738"/>
            <a:ext cx="7839075" cy="7000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attachment.googleusercontent.com/attachment/?ui=2&amp;ik=fe86103639&amp;view=att&amp;th=140c540743507960&amp;attid=0.1&amp;disp=inline&amp;realattid=f_hkwm4y8w0&amp;safe=1&amp;zw&amp;saduie=AG9B_P-rG6GA2njM6ZxL2iIGAgTL&amp;sadet=1379612542806&amp;sads=kgpUBG1zib8X4eJK1uexwc-txFQ&amp;sadssc=1"/>
          <p:cNvSpPr>
            <a:spLocks noChangeAspect="1" noChangeArrowheads="1"/>
          </p:cNvSpPr>
          <p:nvPr/>
        </p:nvSpPr>
        <p:spPr bwMode="auto">
          <a:xfrm>
            <a:off x="1926568" y="-3500438"/>
            <a:ext cx="7839075" cy="7000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519" y="3640138"/>
            <a:ext cx="2774272" cy="2477028"/>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3896019" y="4477477"/>
            <a:ext cx="2403222" cy="400110"/>
          </a:xfrm>
          <a:prstGeom prst="rect">
            <a:avLst/>
          </a:prstGeom>
          <a:noFill/>
        </p:spPr>
        <p:txBody>
          <a:bodyPr wrap="none" rtlCol="0">
            <a:spAutoFit/>
          </a:bodyPr>
          <a:lstStyle/>
          <a:p>
            <a:r>
              <a:rPr lang="en-US" sz="2000" dirty="0" smtClean="0">
                <a:solidFill>
                  <a:schemeClr val="bg1"/>
                </a:solidFill>
              </a:rPr>
              <a:t>NOEMI </a:t>
            </a:r>
            <a:r>
              <a:rPr lang="en-US" sz="2000" b="1" u="sng" dirty="0" smtClean="0"/>
              <a:t>R</a:t>
            </a:r>
            <a:r>
              <a:rPr lang="en-US" sz="2000" dirty="0" smtClean="0">
                <a:solidFill>
                  <a:schemeClr val="bg1"/>
                </a:solidFill>
              </a:rPr>
              <a:t>OVIROSA</a:t>
            </a:r>
          </a:p>
        </p:txBody>
      </p:sp>
      <p:sp>
        <p:nvSpPr>
          <p:cNvPr id="8" name="TextBox 7"/>
          <p:cNvSpPr txBox="1"/>
          <p:nvPr/>
        </p:nvSpPr>
        <p:spPr>
          <a:xfrm>
            <a:off x="3614059" y="4173607"/>
            <a:ext cx="2446504" cy="400110"/>
          </a:xfrm>
          <a:prstGeom prst="rect">
            <a:avLst/>
          </a:prstGeom>
          <a:noFill/>
        </p:spPr>
        <p:txBody>
          <a:bodyPr wrap="none" rtlCol="0">
            <a:spAutoFit/>
          </a:bodyPr>
          <a:lstStyle/>
          <a:p>
            <a:r>
              <a:rPr lang="en-US" sz="2000" dirty="0" smtClean="0">
                <a:solidFill>
                  <a:schemeClr val="bg1"/>
                </a:solidFill>
              </a:rPr>
              <a:t>STERLING </a:t>
            </a:r>
            <a:r>
              <a:rPr lang="en-US" sz="2000" b="1" u="sng" dirty="0" smtClean="0"/>
              <a:t>A</a:t>
            </a:r>
            <a:r>
              <a:rPr lang="en-US" sz="2000" dirty="0" smtClean="0">
                <a:solidFill>
                  <a:schemeClr val="bg1"/>
                </a:solidFill>
              </a:rPr>
              <a:t>DAMES</a:t>
            </a:r>
            <a:endParaRPr lang="en-US" sz="2000" dirty="0"/>
          </a:p>
        </p:txBody>
      </p:sp>
      <p:sp>
        <p:nvSpPr>
          <p:cNvPr id="9" name="Rectangle 8"/>
          <p:cNvSpPr/>
          <p:nvPr/>
        </p:nvSpPr>
        <p:spPr>
          <a:xfrm>
            <a:off x="4153735" y="4814255"/>
            <a:ext cx="2032929" cy="369332"/>
          </a:xfrm>
          <a:prstGeom prst="rect">
            <a:avLst/>
          </a:prstGeom>
        </p:spPr>
        <p:txBody>
          <a:bodyPr wrap="none">
            <a:spAutoFit/>
          </a:bodyPr>
          <a:lstStyle/>
          <a:p>
            <a:r>
              <a:rPr lang="en-US" dirty="0">
                <a:solidFill>
                  <a:schemeClr val="bg1"/>
                </a:solidFill>
              </a:rPr>
              <a:t>SEAN </a:t>
            </a:r>
            <a:r>
              <a:rPr lang="en-US" b="1" u="sng" dirty="0"/>
              <a:t>M</a:t>
            </a:r>
            <a:r>
              <a:rPr lang="en-US" dirty="0">
                <a:solidFill>
                  <a:schemeClr val="bg1"/>
                </a:solidFill>
              </a:rPr>
              <a:t>ERCADO</a:t>
            </a:r>
          </a:p>
        </p:txBody>
      </p:sp>
    </p:spTree>
    <p:extLst>
      <p:ext uri="{BB962C8B-B14F-4D97-AF65-F5344CB8AC3E}">
        <p14:creationId xmlns:p14="http://schemas.microsoft.com/office/powerpoint/2010/main" val="1691103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7606" y="679161"/>
            <a:ext cx="4407058" cy="3305295"/>
          </a:xfrm>
        </p:spPr>
      </p:pic>
      <p:sp>
        <p:nvSpPr>
          <p:cNvPr id="5" name="TextBox 4"/>
          <p:cNvSpPr txBox="1"/>
          <p:nvPr/>
        </p:nvSpPr>
        <p:spPr>
          <a:xfrm>
            <a:off x="266542" y="1153794"/>
            <a:ext cx="4267200" cy="5355312"/>
          </a:xfrm>
          <a:prstGeom prst="rect">
            <a:avLst/>
          </a:prstGeom>
          <a:noFill/>
        </p:spPr>
        <p:txBody>
          <a:bodyPr wrap="square" rtlCol="0">
            <a:spAutoFit/>
          </a:bodyPr>
          <a:lstStyle/>
          <a:p>
            <a:r>
              <a:rPr lang="en-US" dirty="0" smtClean="0"/>
              <a:t>Exposed aggregate is durable and slip resistant ; properties that make it </a:t>
            </a:r>
            <a:r>
              <a:rPr lang="en-US" dirty="0"/>
              <a:t>ideal for </a:t>
            </a:r>
            <a:r>
              <a:rPr lang="en-US" dirty="0" smtClean="0"/>
              <a:t>the following:</a:t>
            </a:r>
          </a:p>
          <a:p>
            <a:endParaRPr lang="en-US" dirty="0"/>
          </a:p>
          <a:p>
            <a:pPr marL="285750" indent="-285750">
              <a:buFont typeface="Arial" panose="020B0604020202020204" pitchFamily="34" charset="0"/>
              <a:buChar char="•"/>
            </a:pPr>
            <a:r>
              <a:rPr lang="en-US" dirty="0"/>
              <a:t>Sidewalks</a:t>
            </a:r>
          </a:p>
          <a:p>
            <a:pPr marL="285750" indent="-285750">
              <a:buFont typeface="Arial" panose="020B0604020202020204" pitchFamily="34" charset="0"/>
              <a:buChar char="•"/>
            </a:pPr>
            <a:r>
              <a:rPr lang="en-US" dirty="0"/>
              <a:t>Driveways</a:t>
            </a:r>
          </a:p>
          <a:p>
            <a:pPr marL="285750" indent="-285750">
              <a:buFont typeface="Arial" panose="020B0604020202020204" pitchFamily="34" charset="0"/>
              <a:buChar char="•"/>
            </a:pPr>
            <a:r>
              <a:rPr lang="en-US" dirty="0"/>
              <a:t>Patios</a:t>
            </a:r>
          </a:p>
          <a:p>
            <a:pPr marL="285750" indent="-285750">
              <a:buFont typeface="Arial" panose="020B0604020202020204" pitchFamily="34" charset="0"/>
              <a:buChar char="•"/>
            </a:pPr>
            <a:r>
              <a:rPr lang="en-US" dirty="0"/>
              <a:t>Pool decks</a:t>
            </a:r>
          </a:p>
          <a:p>
            <a:pPr marL="285750" indent="-285750">
              <a:buFont typeface="Arial" panose="020B0604020202020204" pitchFamily="34" charset="0"/>
              <a:buChar char="•"/>
            </a:pPr>
            <a:r>
              <a:rPr lang="en-US" dirty="0" smtClean="0"/>
              <a:t>Plazas</a:t>
            </a:r>
          </a:p>
          <a:p>
            <a:pPr marL="285750" indent="-285750">
              <a:buFont typeface="Arial" panose="020B0604020202020204" pitchFamily="34" charset="0"/>
              <a:buChar char="•"/>
            </a:pPr>
            <a:endParaRPr lang="en-US" dirty="0"/>
          </a:p>
          <a:p>
            <a:r>
              <a:rPr lang="en-US" dirty="0"/>
              <a:t>An exposed-aggregate finish is also possible on concrete walls or tilt-up panels. Vertical applications include</a:t>
            </a:r>
            <a:r>
              <a:rPr lang="en-US" dirty="0" smtClean="0"/>
              <a:t>:</a:t>
            </a:r>
          </a:p>
          <a:p>
            <a:endParaRPr lang="en-US" dirty="0"/>
          </a:p>
          <a:p>
            <a:pPr marL="285750" indent="-285750">
              <a:buFont typeface="Arial" panose="020B0604020202020204" pitchFamily="34" charset="0"/>
              <a:buChar char="•"/>
            </a:pPr>
            <a:r>
              <a:rPr lang="en-US" dirty="0"/>
              <a:t>Decorative retaining walls</a:t>
            </a:r>
          </a:p>
          <a:p>
            <a:pPr marL="285750" indent="-285750">
              <a:buFont typeface="Arial" panose="020B0604020202020204" pitchFamily="34" charset="0"/>
              <a:buChar char="•"/>
            </a:pPr>
            <a:r>
              <a:rPr lang="en-US" dirty="0"/>
              <a:t>Architectural building facades</a:t>
            </a:r>
          </a:p>
          <a:p>
            <a:pPr marL="285750" indent="-285750">
              <a:buFont typeface="Arial" panose="020B0604020202020204" pitchFamily="34" charset="0"/>
              <a:buChar char="•"/>
            </a:pPr>
            <a:r>
              <a:rPr lang="en-US" dirty="0"/>
              <a:t>Sound barrier walls</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679161"/>
            <a:ext cx="2844006" cy="33198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600" y="3984456"/>
            <a:ext cx="7251064" cy="2176308"/>
          </a:xfrm>
          <a:prstGeom prst="rect">
            <a:avLst/>
          </a:prstGeom>
        </p:spPr>
      </p:pic>
    </p:spTree>
    <p:extLst>
      <p:ext uri="{BB962C8B-B14F-4D97-AF65-F5344CB8AC3E}">
        <p14:creationId xmlns:p14="http://schemas.microsoft.com/office/powerpoint/2010/main" val="111344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37" y="1944915"/>
            <a:ext cx="5584101" cy="4113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724" y="1944915"/>
            <a:ext cx="5915590" cy="4113613"/>
          </a:xfrm>
          <a:prstGeom prst="rect">
            <a:avLst/>
          </a:prstGeom>
        </p:spPr>
      </p:pic>
      <p:sp>
        <p:nvSpPr>
          <p:cNvPr id="4" name="Title 1"/>
          <p:cNvSpPr>
            <a:spLocks noGrp="1"/>
          </p:cNvSpPr>
          <p:nvPr>
            <p:ph type="title"/>
          </p:nvPr>
        </p:nvSpPr>
        <p:spPr>
          <a:xfrm>
            <a:off x="264137" y="178404"/>
            <a:ext cx="8534400" cy="1507067"/>
          </a:xfrm>
        </p:spPr>
        <p:txBody>
          <a:bodyPr/>
          <a:lstStyle/>
          <a:p>
            <a:r>
              <a:rPr lang="en-US" dirty="0" smtClean="0"/>
              <a:t>EXPOSED AGGREGATE</a:t>
            </a:r>
            <a:endParaRPr lang="en-US" dirty="0"/>
          </a:p>
        </p:txBody>
      </p:sp>
    </p:spTree>
    <p:extLst>
      <p:ext uri="{BB962C8B-B14F-4D97-AF65-F5344CB8AC3E}">
        <p14:creationId xmlns:p14="http://schemas.microsoft.com/office/powerpoint/2010/main" val="358697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726" y="371719"/>
            <a:ext cx="8534400" cy="1407160"/>
          </a:xfrm>
        </p:spPr>
        <p:txBody>
          <a:bodyPr>
            <a:normAutofit/>
          </a:bodyPr>
          <a:lstStyle/>
          <a:p>
            <a:r>
              <a:rPr lang="en-US" dirty="0" smtClean="0">
                <a:solidFill>
                  <a:schemeClr val="bg1"/>
                </a:solidFill>
              </a:rPr>
              <a:t>In design, adding a textured material such as concrete aggregate can be a way of adding contrast and warmth to a specific space and/or structure.</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436" y="1648250"/>
            <a:ext cx="7240980" cy="4851456"/>
          </a:xfrm>
          <a:prstGeom prst="rect">
            <a:avLst/>
          </a:prstGeom>
        </p:spPr>
      </p:pic>
    </p:spTree>
    <p:extLst>
      <p:ext uri="{BB962C8B-B14F-4D97-AF65-F5344CB8AC3E}">
        <p14:creationId xmlns:p14="http://schemas.microsoft.com/office/powerpoint/2010/main" val="429339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298" y="4724400"/>
            <a:ext cx="8534400" cy="1840896"/>
          </a:xfrm>
        </p:spPr>
        <p:txBody>
          <a:bodyPr/>
          <a:lstStyle/>
          <a:p>
            <a:r>
              <a:rPr lang="en-US" b="1" dirty="0">
                <a:solidFill>
                  <a:schemeClr val="tx1"/>
                </a:solidFill>
              </a:rPr>
              <a:t>Tooled finish. </a:t>
            </a:r>
            <a:r>
              <a:rPr lang="en-US" dirty="0">
                <a:solidFill>
                  <a:schemeClr val="tx1"/>
                </a:solidFill>
              </a:rPr>
              <a:t>This </a:t>
            </a:r>
            <a:r>
              <a:rPr lang="en-US" dirty="0" smtClean="0">
                <a:solidFill>
                  <a:schemeClr val="tx1"/>
                </a:solidFill>
              </a:rPr>
              <a:t>finish resembles the surface of a hand-tooled </a:t>
            </a:r>
            <a:r>
              <a:rPr lang="en-US" dirty="0">
                <a:solidFill>
                  <a:schemeClr val="tx1"/>
                </a:solidFill>
              </a:rPr>
              <a:t>natural stone </a:t>
            </a:r>
            <a:r>
              <a:rPr lang="en-US" dirty="0" smtClean="0">
                <a:solidFill>
                  <a:schemeClr val="tx1"/>
                </a:solidFill>
              </a:rPr>
              <a:t> It is </a:t>
            </a:r>
            <a:r>
              <a:rPr lang="en-US" dirty="0">
                <a:solidFill>
                  <a:schemeClr val="tx1"/>
                </a:solidFill>
              </a:rPr>
              <a:t>produced by casting the concrete against a smooth or specially textured or patterned form, and then "hammering" or "fracturing" the surface mechanically after the forms are removed.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98" y="433387"/>
            <a:ext cx="8179561" cy="4007985"/>
          </a:xfrm>
          <a:prstGeom prst="rect">
            <a:avLst/>
          </a:prstGeom>
        </p:spPr>
      </p:pic>
    </p:spTree>
    <p:extLst>
      <p:ext uri="{BB962C8B-B14F-4D97-AF65-F5344CB8AC3E}">
        <p14:creationId xmlns:p14="http://schemas.microsoft.com/office/powerpoint/2010/main" val="112358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6825" y="3072029"/>
            <a:ext cx="6403320" cy="205359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 y="2790886"/>
            <a:ext cx="3945255" cy="2615876"/>
          </a:xfrm>
          <a:prstGeom prst="rect">
            <a:avLst/>
          </a:prstGeom>
        </p:spPr>
      </p:pic>
      <p:sp>
        <p:nvSpPr>
          <p:cNvPr id="6" name="TextBox 5"/>
          <p:cNvSpPr txBox="1"/>
          <p:nvPr/>
        </p:nvSpPr>
        <p:spPr>
          <a:xfrm>
            <a:off x="792480" y="528320"/>
            <a:ext cx="9326880" cy="1754326"/>
          </a:xfrm>
          <a:prstGeom prst="rect">
            <a:avLst/>
          </a:prstGeom>
          <a:noFill/>
        </p:spPr>
        <p:txBody>
          <a:bodyPr wrap="square" rtlCol="0">
            <a:spAutoFit/>
          </a:bodyPr>
          <a:lstStyle/>
          <a:p>
            <a:r>
              <a:rPr lang="en-US" dirty="0" smtClean="0"/>
              <a:t>Tooled concrete finish can produce an interesting visual effect by producing a linear scratched look which can add horizontality and verticality when needed in a design.  It is also a tangible element that can be added to any space interior or exterior  </a:t>
            </a:r>
          </a:p>
          <a:p>
            <a:endParaRPr lang="en-US" dirty="0"/>
          </a:p>
          <a:p>
            <a:r>
              <a:rPr lang="en-US" dirty="0" smtClean="0"/>
              <a:t>It also provides </a:t>
            </a:r>
            <a:r>
              <a:rPr lang="en-US" dirty="0"/>
              <a:t>a method of disguising minor surface </a:t>
            </a:r>
            <a:r>
              <a:rPr lang="en-US" dirty="0" smtClean="0"/>
              <a:t>defects when needed.</a:t>
            </a:r>
            <a:endParaRPr lang="en-US" dirty="0"/>
          </a:p>
        </p:txBody>
      </p:sp>
    </p:spTree>
    <p:extLst>
      <p:ext uri="{BB962C8B-B14F-4D97-AF65-F5344CB8AC3E}">
        <p14:creationId xmlns:p14="http://schemas.microsoft.com/office/powerpoint/2010/main" val="1725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01" y="0"/>
            <a:ext cx="8829983" cy="1559263"/>
          </a:xfrm>
        </p:spPr>
        <p:txBody>
          <a:bodyPr/>
          <a:lstStyle/>
          <a:p>
            <a:r>
              <a:rPr lang="en-US" dirty="0"/>
              <a:t>Toy Library in </a:t>
            </a:r>
            <a:r>
              <a:rPr lang="en-US" dirty="0" err="1"/>
              <a:t>bonneuil-sur-marne</a:t>
            </a:r>
            <a:r>
              <a:rPr lang="en-US" dirty="0"/>
              <a:t> by </a:t>
            </a:r>
            <a:r>
              <a:rPr lang="en-US" dirty="0" err="1"/>
              <a:t>lan</a:t>
            </a:r>
            <a:r>
              <a:rPr lang="en-US" dirty="0"/>
              <a:t> architecture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042" y="1726323"/>
            <a:ext cx="3080571" cy="24439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83" y="1726324"/>
            <a:ext cx="3195145" cy="2443919"/>
          </a:xfrm>
          <a:prstGeom prst="rect">
            <a:avLst/>
          </a:prstGeom>
        </p:spPr>
      </p:pic>
      <p:sp>
        <p:nvSpPr>
          <p:cNvPr id="6" name="Content Placeholder 2"/>
          <p:cNvSpPr>
            <a:spLocks noGrp="1"/>
          </p:cNvSpPr>
          <p:nvPr>
            <p:ph idx="1"/>
          </p:nvPr>
        </p:nvSpPr>
        <p:spPr>
          <a:xfrm>
            <a:off x="0" y="1726324"/>
            <a:ext cx="3992891" cy="3615267"/>
          </a:xfrm>
        </p:spPr>
        <p:txBody>
          <a:bodyPr>
            <a:normAutofit lnSpcReduction="10000"/>
          </a:bodyPr>
          <a:lstStyle/>
          <a:p>
            <a:endParaRPr lang="en-US" dirty="0" smtClean="0"/>
          </a:p>
          <a:p>
            <a:r>
              <a:rPr lang="en-US" dirty="0" smtClean="0"/>
              <a:t>As Cast Concrete</a:t>
            </a:r>
          </a:p>
          <a:p>
            <a:r>
              <a:rPr lang="en-US" dirty="0" smtClean="0"/>
              <a:t>This </a:t>
            </a:r>
            <a:r>
              <a:rPr lang="en-US" dirty="0"/>
              <a:t>is a simple, unadulterated finish that displays the natural beauty of concrete without trying to simulate any other building material. The concrete is placed against a smooth form and is left in its natural state after form removal.</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042" y="4372863"/>
            <a:ext cx="3080571" cy="2395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83" y="4372863"/>
            <a:ext cx="3191807" cy="2395799"/>
          </a:xfrm>
          <a:prstGeom prst="rect">
            <a:avLst/>
          </a:prstGeom>
        </p:spPr>
      </p:pic>
    </p:spTree>
    <p:extLst>
      <p:ext uri="{BB962C8B-B14F-4D97-AF65-F5344CB8AC3E}">
        <p14:creationId xmlns:p14="http://schemas.microsoft.com/office/powerpoint/2010/main" val="122902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26" y="1146144"/>
            <a:ext cx="5919223" cy="4972911"/>
          </a:xfrm>
        </p:spPr>
      </p:pic>
      <p:sp>
        <p:nvSpPr>
          <p:cNvPr id="3" name="Title 1"/>
          <p:cNvSpPr>
            <a:spLocks noGrp="1"/>
          </p:cNvSpPr>
          <p:nvPr>
            <p:ph type="title"/>
          </p:nvPr>
        </p:nvSpPr>
        <p:spPr>
          <a:xfrm>
            <a:off x="255453" y="-360923"/>
            <a:ext cx="8534400" cy="1507067"/>
          </a:xfrm>
        </p:spPr>
        <p:txBody>
          <a:bodyPr/>
          <a:lstStyle/>
          <a:p>
            <a:r>
              <a:rPr lang="en-US" dirty="0"/>
              <a:t>Toy Library in </a:t>
            </a:r>
            <a:r>
              <a:rPr lang="en-US" dirty="0" err="1" smtClean="0"/>
              <a:t>bonneuil-sur-marne</a:t>
            </a: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014" y="1146144"/>
            <a:ext cx="5677015" cy="4972911"/>
          </a:xfrm>
          <a:prstGeom prst="rect">
            <a:avLst/>
          </a:prstGeom>
        </p:spPr>
      </p:pic>
    </p:spTree>
    <p:extLst>
      <p:ext uri="{BB962C8B-B14F-4D97-AF65-F5344CB8AC3E}">
        <p14:creationId xmlns:p14="http://schemas.microsoft.com/office/powerpoint/2010/main" val="284454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439" y="2143929"/>
            <a:ext cx="7362913" cy="3970318"/>
          </a:xfrm>
          <a:prstGeom prst="rect">
            <a:avLst/>
          </a:prstGeom>
          <a:noFill/>
        </p:spPr>
        <p:txBody>
          <a:bodyPr wrap="none" rtlCol="0">
            <a:spAutoFit/>
          </a:bodyPr>
          <a:lstStyle/>
          <a:p>
            <a:r>
              <a:rPr lang="en-US" sz="2800" dirty="0" smtClean="0">
                <a:solidFill>
                  <a:schemeClr val="bg1"/>
                </a:solidFill>
              </a:rPr>
              <a:t>Builtgreen.net</a:t>
            </a:r>
          </a:p>
          <a:p>
            <a:r>
              <a:rPr lang="en-US" sz="2800" dirty="0" smtClean="0">
                <a:solidFill>
                  <a:schemeClr val="bg1"/>
                </a:solidFill>
              </a:rPr>
              <a:t>Dezeen.com</a:t>
            </a:r>
          </a:p>
          <a:p>
            <a:r>
              <a:rPr lang="en-US" sz="2800" dirty="0" smtClean="0">
                <a:solidFill>
                  <a:schemeClr val="bg1"/>
                </a:solidFill>
              </a:rPr>
              <a:t>Fundamentals of building/</a:t>
            </a:r>
            <a:r>
              <a:rPr lang="en-US" sz="2800" dirty="0" err="1" smtClean="0">
                <a:solidFill>
                  <a:schemeClr val="bg1"/>
                </a:solidFill>
              </a:rPr>
              <a:t>E.Allen&amp;J.Iano</a:t>
            </a:r>
            <a:r>
              <a:rPr lang="en-US" sz="2800" dirty="0" smtClean="0">
                <a:solidFill>
                  <a:schemeClr val="bg1"/>
                </a:solidFill>
              </a:rPr>
              <a:t>)</a:t>
            </a:r>
          </a:p>
          <a:p>
            <a:r>
              <a:rPr lang="en-US" sz="2800" dirty="0">
                <a:solidFill>
                  <a:schemeClr val="bg1"/>
                </a:solidFill>
              </a:rPr>
              <a:t>Google.com/image</a:t>
            </a:r>
          </a:p>
          <a:p>
            <a:r>
              <a:rPr lang="en-US" sz="2800" dirty="0" smtClean="0">
                <a:solidFill>
                  <a:schemeClr val="bg1"/>
                </a:solidFill>
              </a:rPr>
              <a:t>Jkargon-architect.com</a:t>
            </a:r>
          </a:p>
          <a:p>
            <a:r>
              <a:rPr lang="en-US" sz="2800" dirty="0" smtClean="0">
                <a:solidFill>
                  <a:schemeClr val="bg1"/>
                </a:solidFill>
              </a:rPr>
              <a:t>Megarprefab.com</a:t>
            </a:r>
          </a:p>
          <a:p>
            <a:endParaRPr lang="en-US" sz="2800" dirty="0" smtClean="0">
              <a:solidFill>
                <a:schemeClr val="bg1"/>
              </a:solidFill>
            </a:endParaRPr>
          </a:p>
          <a:p>
            <a:endParaRPr lang="en-US" sz="2800" dirty="0" smtClean="0">
              <a:solidFill>
                <a:schemeClr val="bg1"/>
              </a:solidFill>
            </a:endParaRPr>
          </a:p>
          <a:p>
            <a:endParaRPr lang="en-US" sz="2800" dirty="0" smtClean="0">
              <a:solidFill>
                <a:schemeClr val="bg1"/>
              </a:solidFill>
            </a:endParaRPr>
          </a:p>
        </p:txBody>
      </p:sp>
      <p:sp>
        <p:nvSpPr>
          <p:cNvPr id="3" name="Title 1"/>
          <p:cNvSpPr>
            <a:spLocks noGrp="1"/>
          </p:cNvSpPr>
          <p:nvPr>
            <p:ph type="title"/>
          </p:nvPr>
        </p:nvSpPr>
        <p:spPr>
          <a:xfrm>
            <a:off x="1205581" y="535262"/>
            <a:ext cx="3772819" cy="1507067"/>
          </a:xfrm>
        </p:spPr>
        <p:txBody>
          <a:bodyPr/>
          <a:lstStyle/>
          <a:p>
            <a:r>
              <a:rPr lang="en-US" dirty="0" smtClean="0"/>
              <a:t>Work cited</a:t>
            </a:r>
            <a:endParaRPr lang="en-US" dirty="0"/>
          </a:p>
        </p:txBody>
      </p:sp>
    </p:spTree>
    <p:extLst>
      <p:ext uri="{BB962C8B-B14F-4D97-AF65-F5344CB8AC3E}">
        <p14:creationId xmlns:p14="http://schemas.microsoft.com/office/powerpoint/2010/main" val="7928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8883" y="216569"/>
            <a:ext cx="11106737" cy="998621"/>
          </a:xfrm>
        </p:spPr>
        <p:txBody>
          <a:bodyPr>
            <a:normAutofit/>
          </a:bodyPr>
          <a:lstStyle/>
          <a:p>
            <a:r>
              <a:rPr lang="en-US" dirty="0" smtClean="0"/>
              <a:t>CONCRETE SLAB</a:t>
            </a:r>
            <a:endParaRPr lang="en-US" dirty="0"/>
          </a:p>
        </p:txBody>
      </p:sp>
      <p:sp>
        <p:nvSpPr>
          <p:cNvPr id="7" name="TextBox 6"/>
          <p:cNvSpPr txBox="1"/>
          <p:nvPr/>
        </p:nvSpPr>
        <p:spPr>
          <a:xfrm>
            <a:off x="685807" y="1479884"/>
            <a:ext cx="10876548" cy="1938992"/>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dirty="0" smtClean="0">
                <a:solidFill>
                  <a:schemeClr val="bg1"/>
                </a:solidFill>
              </a:rPr>
              <a:t>REINFORCE CONCRETE SLAB ARE TYPICALLY USED IN NEW YORK CITY FOR FLOORS, ROOF AND WALLS OF BUILDING AS WELL AS DECK OF BRIDGES. </a:t>
            </a:r>
          </a:p>
          <a:p>
            <a:pPr marL="285750" indent="-285750">
              <a:spcAft>
                <a:spcPts val="1200"/>
              </a:spcAft>
              <a:buFont typeface="Wingdings" panose="05000000000000000000" pitchFamily="2" charset="2"/>
              <a:buChar char="Ø"/>
            </a:pPr>
            <a:r>
              <a:rPr lang="en-US" dirty="0" smtClean="0">
                <a:solidFill>
                  <a:schemeClr val="bg1"/>
                </a:solidFill>
              </a:rPr>
              <a:t>IT HAS MANY FORMS SUCH AS SOLID SLAB, RIBBED SLAB OR PRE-CAST UNITS. </a:t>
            </a:r>
          </a:p>
          <a:p>
            <a:pPr marL="285750" indent="-285750">
              <a:spcAft>
                <a:spcPts val="1200"/>
              </a:spcAft>
              <a:buFont typeface="Wingdings" panose="05000000000000000000" pitchFamily="2" charset="2"/>
              <a:buChar char="Ø"/>
            </a:pPr>
            <a:r>
              <a:rPr lang="en-US" dirty="0" smtClean="0">
                <a:solidFill>
                  <a:schemeClr val="bg1"/>
                </a:solidFill>
              </a:rPr>
              <a:t>IT CAN SPAN IN ONE DIRECTION OR TWO DIRECTIONS.</a:t>
            </a:r>
          </a:p>
          <a:p>
            <a:pPr marL="285750" indent="-285750">
              <a:spcAft>
                <a:spcPts val="1200"/>
              </a:spcAft>
              <a:buFont typeface="Wingdings" panose="05000000000000000000" pitchFamily="2" charset="2"/>
              <a:buChar char="Ø"/>
            </a:pPr>
            <a:r>
              <a:rPr lang="en-US" dirty="0" smtClean="0">
                <a:solidFill>
                  <a:schemeClr val="bg1"/>
                </a:solidFill>
              </a:rPr>
              <a:t>REINFORCE CONCRETE SLAB CAN BE DESIGNED IN ONE WAY OR TWO WAY</a:t>
            </a:r>
          </a:p>
        </p:txBody>
      </p:sp>
      <p:pic>
        <p:nvPicPr>
          <p:cNvPr id="1028" name="Picture 4" descr="http://image.slidesharecdn.com/reinforcedslab-100917010457-phpapp02/95/slide-6-728.jpg?1284703597"/>
          <p:cNvPicPr>
            <a:picLocks noChangeAspect="1" noChangeArrowheads="1"/>
          </p:cNvPicPr>
          <p:nvPr/>
        </p:nvPicPr>
        <p:blipFill rotWithShape="1">
          <a:blip r:embed="rId2">
            <a:extLst>
              <a:ext uri="{28A0092B-C50C-407E-A947-70E740481C1C}">
                <a14:useLocalDpi xmlns:a14="http://schemas.microsoft.com/office/drawing/2010/main" val="0"/>
              </a:ext>
            </a:extLst>
          </a:blip>
          <a:srcRect l="21007" t="11069" r="17744" b="65285"/>
          <a:stretch/>
        </p:blipFill>
        <p:spPr bwMode="auto">
          <a:xfrm>
            <a:off x="685807" y="3683570"/>
            <a:ext cx="5145905" cy="28134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lidesharecdn.com/reinforcedslab-100917010457-phpapp02/95/slide-6-728.jpg?1284703597"/>
          <p:cNvPicPr>
            <a:picLocks noChangeAspect="1" noChangeArrowheads="1"/>
          </p:cNvPicPr>
          <p:nvPr/>
        </p:nvPicPr>
        <p:blipFill rotWithShape="1">
          <a:blip r:embed="rId2">
            <a:extLst>
              <a:ext uri="{28A0092B-C50C-407E-A947-70E740481C1C}">
                <a14:useLocalDpi xmlns:a14="http://schemas.microsoft.com/office/drawing/2010/main" val="0"/>
              </a:ext>
            </a:extLst>
          </a:blip>
          <a:srcRect l="19838" t="37368" r="33488" b="42417"/>
          <a:stretch/>
        </p:blipFill>
        <p:spPr bwMode="auto">
          <a:xfrm>
            <a:off x="6340643" y="3669633"/>
            <a:ext cx="4609556" cy="282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RsuDUTPtvs6GzD4ZKBv9_0EnBH8TtbXatrfU_8ZHDGoPwwk-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81" y="4077507"/>
            <a:ext cx="3441146" cy="21995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4184" y="51241"/>
            <a:ext cx="5692346" cy="584775"/>
          </a:xfrm>
          <a:prstGeom prst="rect">
            <a:avLst/>
          </a:prstGeom>
          <a:noFill/>
        </p:spPr>
        <p:txBody>
          <a:bodyPr wrap="square" rtlCol="0">
            <a:spAutoFit/>
          </a:bodyPr>
          <a:lstStyle/>
          <a:p>
            <a:r>
              <a:rPr lang="en-US" sz="3200" dirty="0" smtClean="0"/>
              <a:t>SITE CAST CONCRETE BEAM</a:t>
            </a:r>
            <a:endParaRPr lang="en-US" sz="3200" dirty="0"/>
          </a:p>
        </p:txBody>
      </p:sp>
      <p:pic>
        <p:nvPicPr>
          <p:cNvPr id="1028" name="Picture 4" descr="https://encrypted-tbn3.gstatic.com/images?q=tbn:ANd9GcRpa1dlHUqf-Q-P-VDuR3bqLfHfcWh8yWd2AZOfzbFn2uAuI6V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675" y="4066098"/>
            <a:ext cx="3441146" cy="21995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3010" y="6277010"/>
            <a:ext cx="3441146" cy="523220"/>
          </a:xfrm>
          <a:prstGeom prst="rect">
            <a:avLst/>
          </a:prstGeom>
          <a:noFill/>
        </p:spPr>
        <p:txBody>
          <a:bodyPr wrap="square" rtlCol="0">
            <a:spAutoFit/>
          </a:bodyPr>
          <a:lstStyle/>
          <a:p>
            <a:r>
              <a:rPr lang="en-US" sz="1400" dirty="0"/>
              <a:t>The shuttering for the upper ring-beam, ready to be cast</a:t>
            </a:r>
          </a:p>
        </p:txBody>
      </p:sp>
      <p:sp>
        <p:nvSpPr>
          <p:cNvPr id="5" name="TextBox 4"/>
          <p:cNvSpPr txBox="1"/>
          <p:nvPr/>
        </p:nvSpPr>
        <p:spPr>
          <a:xfrm>
            <a:off x="328394" y="636016"/>
            <a:ext cx="7455243"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Site cast concrete beam are commonly use for parking structures.</a:t>
            </a:r>
          </a:p>
          <a:p>
            <a:pPr marL="285750" indent="-285750">
              <a:buFont typeface="Wingdings" panose="05000000000000000000" pitchFamily="2" charset="2"/>
              <a:buChar char="Ø"/>
            </a:pPr>
            <a:endParaRPr lang="en-US" dirty="0" smtClean="0">
              <a:solidFill>
                <a:schemeClr val="bg1"/>
              </a:solidFill>
            </a:endParaRPr>
          </a:p>
          <a:p>
            <a:pPr marL="285750" indent="-285750">
              <a:buFont typeface="Wingdings" panose="05000000000000000000" pitchFamily="2" charset="2"/>
              <a:buChar char="Ø"/>
            </a:pPr>
            <a:r>
              <a:rPr lang="en-US" dirty="0" smtClean="0">
                <a:solidFill>
                  <a:schemeClr val="bg1"/>
                </a:solidFill>
              </a:rPr>
              <a:t>A concrete beam will begin to bend when heavily loaded. In addition, it would crack on the middle.</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All this could be fix by placing steel rod inside the beam that holds the concrete together, preventing the beam from cracking.</a:t>
            </a:r>
          </a:p>
          <a:p>
            <a:pPr marL="285750" indent="-285750">
              <a:buFont typeface="Wingdings" panose="05000000000000000000" pitchFamily="2" charset="2"/>
              <a:buChar char="Ø"/>
            </a:pPr>
            <a:endParaRPr lang="en-US" dirty="0" smtClean="0">
              <a:solidFill>
                <a:schemeClr val="bg1"/>
              </a:solidFill>
            </a:endParaRPr>
          </a:p>
          <a:p>
            <a:pPr marL="285750" indent="-285750">
              <a:buFont typeface="Wingdings" panose="05000000000000000000" pitchFamily="2" charset="2"/>
              <a:buChar char="Ø"/>
            </a:pPr>
            <a:r>
              <a:rPr lang="en-US" dirty="0" smtClean="0">
                <a:solidFill>
                  <a:schemeClr val="bg1"/>
                </a:solidFill>
              </a:rPr>
              <a:t>The beams are most often affected by the flow of water that gets through expansion or constructions joints. </a:t>
            </a:r>
          </a:p>
          <a:p>
            <a:pPr marL="285750" indent="-285750">
              <a:buFont typeface="Wingdings" panose="05000000000000000000" pitchFamily="2" charset="2"/>
              <a:buChar char="Ø"/>
            </a:pPr>
            <a:endParaRPr lang="en-US" dirty="0" smtClean="0"/>
          </a:p>
        </p:txBody>
      </p:sp>
      <p:pic>
        <p:nvPicPr>
          <p:cNvPr id="1034" name="Picture 10" descr="http://kcwardco.com/wp-content/gallery/jordan-commons-larry-h-mller-office-tower/DSC01263.jpg"/>
          <p:cNvPicPr>
            <a:picLocks noChangeAspect="1" noChangeArrowheads="1"/>
          </p:cNvPicPr>
          <p:nvPr/>
        </p:nvPicPr>
        <p:blipFill rotWithShape="1">
          <a:blip r:embed="rId4">
            <a:extLst>
              <a:ext uri="{28A0092B-C50C-407E-A947-70E740481C1C}">
                <a14:useLocalDpi xmlns:a14="http://schemas.microsoft.com/office/drawing/2010/main" val="0"/>
              </a:ext>
            </a:extLst>
          </a:blip>
          <a:srcRect b="27941"/>
          <a:stretch/>
        </p:blipFill>
        <p:spPr bwMode="auto">
          <a:xfrm>
            <a:off x="8377955" y="4066098"/>
            <a:ext cx="3435892" cy="1856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77955" y="5953844"/>
            <a:ext cx="3435892" cy="646331"/>
          </a:xfrm>
          <a:prstGeom prst="rect">
            <a:avLst/>
          </a:prstGeom>
          <a:noFill/>
        </p:spPr>
        <p:txBody>
          <a:bodyPr wrap="square" rtlCol="0">
            <a:spAutoFit/>
          </a:bodyPr>
          <a:lstStyle/>
          <a:p>
            <a:r>
              <a:rPr lang="en-US" dirty="0" smtClean="0"/>
              <a:t>A crack beam on a parking structures. </a:t>
            </a:r>
            <a:endParaRPr lang="en-US" dirty="0"/>
          </a:p>
        </p:txBody>
      </p:sp>
      <p:pic>
        <p:nvPicPr>
          <p:cNvPr id="1038" name="Picture 14" descr="http://www.daviddarling.info/images/strengthened_concre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7955" y="343629"/>
            <a:ext cx="2878180" cy="347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9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60" y="-192952"/>
            <a:ext cx="9530598" cy="1507067"/>
          </a:xfrm>
        </p:spPr>
        <p:txBody>
          <a:bodyPr/>
          <a:lstStyle/>
          <a:p>
            <a:r>
              <a:rPr lang="en-US" dirty="0" smtClean="0"/>
              <a:t>CONCRETE STRENGHTS AND WEAKNESSES</a:t>
            </a:r>
            <a:endParaRPr lang="en-US" dirty="0"/>
          </a:p>
        </p:txBody>
      </p:sp>
      <p:sp>
        <p:nvSpPr>
          <p:cNvPr id="4" name="TextBox 3"/>
          <p:cNvSpPr txBox="1"/>
          <p:nvPr/>
        </p:nvSpPr>
        <p:spPr>
          <a:xfrm>
            <a:off x="365651" y="1143798"/>
            <a:ext cx="10383253" cy="2585323"/>
          </a:xfrm>
          <a:prstGeom prst="rect">
            <a:avLst/>
          </a:prstGeom>
          <a:noFill/>
        </p:spPr>
        <p:txBody>
          <a:bodyPr wrap="square" rtlCol="0">
            <a:spAutoFit/>
          </a:bodyPr>
          <a:lstStyle/>
          <a:p>
            <a:r>
              <a:rPr lang="en-US" dirty="0" smtClean="0">
                <a:solidFill>
                  <a:schemeClr val="bg1"/>
                </a:solidFill>
              </a:rPr>
              <a:t>**CONCRETE IS WEAK IN TENSION AND EXCELLENT IN COMPRESSION.**</a:t>
            </a:r>
          </a:p>
          <a:p>
            <a:endParaRPr lang="en-US" dirty="0">
              <a:solidFill>
                <a:schemeClr val="bg1"/>
              </a:solidFill>
            </a:endParaRPr>
          </a:p>
          <a:p>
            <a:r>
              <a:rPr lang="en-US" dirty="0" smtClean="0">
                <a:solidFill>
                  <a:schemeClr val="bg1"/>
                </a:solidFill>
              </a:rPr>
              <a:t>CONCRETE IS KNOWN TO CRACK,HOWEVER CONCRETE CAN BE MANIPULATED TO REDUCE</a:t>
            </a:r>
          </a:p>
          <a:p>
            <a:r>
              <a:rPr lang="en-US" dirty="0" smtClean="0">
                <a:solidFill>
                  <a:schemeClr val="bg1"/>
                </a:solidFill>
              </a:rPr>
              <a:t>CRACKING BY ADDING ADMIXTURES SUCH AS FLY ASH, FIBER STRANDS AND MORE. ALSO IF WE LOWER THE WATER RATIO WE CAN REDUCE THE SHRINKAGE AND RESULT A STRONGER AND MORE CRACK RESISTANCE MIX </a:t>
            </a:r>
          </a:p>
          <a:p>
            <a:endParaRPr lang="en-US" dirty="0">
              <a:solidFill>
                <a:schemeClr val="bg1"/>
              </a:solidFill>
            </a:endParaRPr>
          </a:p>
          <a:p>
            <a:r>
              <a:rPr lang="en-US" dirty="0" smtClean="0">
                <a:solidFill>
                  <a:schemeClr val="bg1"/>
                </a:solidFill>
              </a:rPr>
              <a:t>ALSO WATER CAN SIP THROUGH CONCRETES HOLE AND CRACK, FREEZE AND WILL DO DAMAGE TO THE CONCRETE BEAM OR SLAB</a:t>
            </a:r>
          </a:p>
        </p:txBody>
      </p:sp>
      <p:pic>
        <p:nvPicPr>
          <p:cNvPr id="1028" name="Picture 4" descr="http://i00.i.aliimg.com/img/pb/085/933/515/515933085_625.jpg"/>
          <p:cNvPicPr>
            <a:picLocks noChangeAspect="1" noChangeArrowheads="1"/>
          </p:cNvPicPr>
          <p:nvPr/>
        </p:nvPicPr>
        <p:blipFill rotWithShape="1">
          <a:blip r:embed="rId2">
            <a:extLst>
              <a:ext uri="{28A0092B-C50C-407E-A947-70E740481C1C}">
                <a14:useLocalDpi xmlns:a14="http://schemas.microsoft.com/office/drawing/2010/main" val="0"/>
              </a:ext>
            </a:extLst>
          </a:blip>
          <a:srcRect l="4049" r="1930" b="29338"/>
          <a:stretch/>
        </p:blipFill>
        <p:spPr bwMode="auto">
          <a:xfrm>
            <a:off x="3534658" y="4601437"/>
            <a:ext cx="3049242" cy="17118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emoderngreen.com/wp-content/uploads/2009/10/Fly-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51" y="4590515"/>
            <a:ext cx="2755230" cy="1722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nspectapedia.com/structure/Concrete_Slab_Crack054-DF.jpg"/>
          <p:cNvPicPr>
            <a:picLocks noChangeAspect="1" noChangeArrowheads="1"/>
          </p:cNvPicPr>
          <p:nvPr/>
        </p:nvPicPr>
        <p:blipFill rotWithShape="1">
          <a:blip r:embed="rId4">
            <a:extLst>
              <a:ext uri="{28A0092B-C50C-407E-A947-70E740481C1C}">
                <a14:useLocalDpi xmlns:a14="http://schemas.microsoft.com/office/drawing/2010/main" val="0"/>
              </a:ext>
            </a:extLst>
          </a:blip>
          <a:srcRect b="5071"/>
          <a:stretch/>
        </p:blipFill>
        <p:spPr bwMode="auto">
          <a:xfrm>
            <a:off x="8506326" y="3633642"/>
            <a:ext cx="3399088" cy="26145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6313302"/>
            <a:ext cx="1048685" cy="369332"/>
          </a:xfrm>
          <a:prstGeom prst="rect">
            <a:avLst/>
          </a:prstGeom>
          <a:noFill/>
        </p:spPr>
        <p:txBody>
          <a:bodyPr wrap="none" rtlCol="0">
            <a:spAutoFit/>
          </a:bodyPr>
          <a:lstStyle/>
          <a:p>
            <a:r>
              <a:rPr lang="en-US" dirty="0" smtClean="0"/>
              <a:t>FLY ASH</a:t>
            </a:r>
            <a:endParaRPr lang="en-US" dirty="0"/>
          </a:p>
        </p:txBody>
      </p:sp>
      <p:sp>
        <p:nvSpPr>
          <p:cNvPr id="6" name="TextBox 5"/>
          <p:cNvSpPr txBox="1"/>
          <p:nvPr/>
        </p:nvSpPr>
        <p:spPr>
          <a:xfrm>
            <a:off x="3474498" y="6334437"/>
            <a:ext cx="1792478" cy="369332"/>
          </a:xfrm>
          <a:prstGeom prst="rect">
            <a:avLst/>
          </a:prstGeom>
          <a:noFill/>
        </p:spPr>
        <p:txBody>
          <a:bodyPr wrap="none" rtlCol="0">
            <a:spAutoFit/>
          </a:bodyPr>
          <a:lstStyle/>
          <a:p>
            <a:r>
              <a:rPr lang="en-US" dirty="0" smtClean="0"/>
              <a:t>FIBER STRANDS</a:t>
            </a:r>
            <a:endParaRPr lang="en-US" dirty="0"/>
          </a:p>
        </p:txBody>
      </p:sp>
      <p:sp>
        <p:nvSpPr>
          <p:cNvPr id="7" name="TextBox 6"/>
          <p:cNvSpPr txBox="1"/>
          <p:nvPr/>
        </p:nvSpPr>
        <p:spPr>
          <a:xfrm>
            <a:off x="8441681" y="6282118"/>
            <a:ext cx="1598515" cy="369332"/>
          </a:xfrm>
          <a:prstGeom prst="rect">
            <a:avLst/>
          </a:prstGeom>
          <a:noFill/>
        </p:spPr>
        <p:txBody>
          <a:bodyPr wrap="none" rtlCol="0">
            <a:spAutoFit/>
          </a:bodyPr>
          <a:lstStyle/>
          <a:p>
            <a:r>
              <a:rPr lang="en-US" dirty="0" smtClean="0"/>
              <a:t>CRACK SLAB</a:t>
            </a:r>
            <a:endParaRPr lang="en-US" dirty="0"/>
          </a:p>
        </p:txBody>
      </p:sp>
    </p:spTree>
    <p:extLst>
      <p:ext uri="{BB962C8B-B14F-4D97-AF65-F5344CB8AC3E}">
        <p14:creationId xmlns:p14="http://schemas.microsoft.com/office/powerpoint/2010/main" val="33455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7335" y="-67368"/>
            <a:ext cx="9530598" cy="1507067"/>
          </a:xfrm>
        </p:spPr>
        <p:txBody>
          <a:bodyPr/>
          <a:lstStyle/>
          <a:p>
            <a:r>
              <a:rPr lang="en-US" dirty="0" smtClean="0">
                <a:solidFill>
                  <a:schemeClr val="bg1"/>
                </a:solidFill>
              </a:rPr>
              <a:t>Advantage and </a:t>
            </a:r>
            <a:r>
              <a:rPr lang="en-US" dirty="0" smtClean="0"/>
              <a:t>disadvantage of site </a:t>
            </a:r>
            <a:r>
              <a:rPr lang="en-US" dirty="0" smtClean="0">
                <a:solidFill>
                  <a:schemeClr val="bg1"/>
                </a:solidFill>
              </a:rPr>
              <a:t>cast concrete</a:t>
            </a:r>
            <a:endParaRPr lang="en-US" dirty="0">
              <a:solidFill>
                <a:schemeClr val="bg1"/>
              </a:solidFill>
            </a:endParaRPr>
          </a:p>
        </p:txBody>
      </p:sp>
      <p:sp>
        <p:nvSpPr>
          <p:cNvPr id="5" name="TextBox 4"/>
          <p:cNvSpPr txBox="1"/>
          <p:nvPr/>
        </p:nvSpPr>
        <p:spPr>
          <a:xfrm>
            <a:off x="859081" y="1750975"/>
            <a:ext cx="10210800"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SITE CAST CONCRETE HAS A LOT OF RESISTANT TO STRUCTURAL DAMAGE SUCH AS EARTHQUAKE, FLOOD AND OTHER NATURAL DISASTER</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PROVIDES HIGH DEGREE IF INSULATION</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 FIRE PROOF MATERIAL </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HIGHLY VERSATILE  - CAN BE SHAPED OR USED IN DIFFERENT CONSTRUCTION TYPES</a:t>
            </a:r>
          </a:p>
          <a:p>
            <a:r>
              <a:rPr lang="en-US" dirty="0" smtClean="0">
                <a:solidFill>
                  <a:schemeClr val="bg1"/>
                </a:solidFill>
              </a:rPr>
              <a:t> </a:t>
            </a:r>
            <a:endParaRPr lang="en-US" dirty="0">
              <a:solidFill>
                <a:schemeClr val="bg1"/>
              </a:solidFill>
            </a:endParaRPr>
          </a:p>
        </p:txBody>
      </p:sp>
      <p:sp>
        <p:nvSpPr>
          <p:cNvPr id="6" name="TextBox 5"/>
          <p:cNvSpPr txBox="1"/>
          <p:nvPr/>
        </p:nvSpPr>
        <p:spPr>
          <a:xfrm>
            <a:off x="266701" y="1367129"/>
            <a:ext cx="1806905" cy="369332"/>
          </a:xfrm>
          <a:prstGeom prst="rect">
            <a:avLst/>
          </a:prstGeom>
          <a:noFill/>
        </p:spPr>
        <p:txBody>
          <a:bodyPr wrap="none" rtlCol="0">
            <a:spAutoFit/>
          </a:bodyPr>
          <a:lstStyle/>
          <a:p>
            <a:r>
              <a:rPr lang="en-US" dirty="0" smtClean="0">
                <a:solidFill>
                  <a:schemeClr val="bg1"/>
                </a:solidFill>
              </a:rPr>
              <a:t>ADVANTAGES:</a:t>
            </a:r>
            <a:endParaRPr lang="en-US" dirty="0">
              <a:solidFill>
                <a:schemeClr val="bg1"/>
              </a:solidFill>
            </a:endParaRPr>
          </a:p>
        </p:txBody>
      </p:sp>
      <p:sp>
        <p:nvSpPr>
          <p:cNvPr id="7" name="TextBox 6"/>
          <p:cNvSpPr txBox="1"/>
          <p:nvPr/>
        </p:nvSpPr>
        <p:spPr>
          <a:xfrm>
            <a:off x="295729" y="4220186"/>
            <a:ext cx="2146742" cy="369332"/>
          </a:xfrm>
          <a:prstGeom prst="rect">
            <a:avLst/>
          </a:prstGeom>
          <a:noFill/>
        </p:spPr>
        <p:txBody>
          <a:bodyPr wrap="none" rtlCol="0">
            <a:spAutoFit/>
          </a:bodyPr>
          <a:lstStyle/>
          <a:p>
            <a:r>
              <a:rPr lang="en-US" dirty="0" smtClean="0"/>
              <a:t>DISADVANTAGES:</a:t>
            </a:r>
            <a:endParaRPr lang="en-US" dirty="0"/>
          </a:p>
        </p:txBody>
      </p:sp>
      <p:sp>
        <p:nvSpPr>
          <p:cNvPr id="8" name="TextBox 7"/>
          <p:cNvSpPr txBox="1"/>
          <p:nvPr/>
        </p:nvSpPr>
        <p:spPr>
          <a:xfrm>
            <a:off x="870860" y="4644577"/>
            <a:ext cx="10039367"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CAST CONCRETE IS HIGHLY MAINTENANCE (LABOR)</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a:t> </a:t>
            </a:r>
            <a:r>
              <a:rPr lang="en-US" dirty="0" smtClean="0"/>
              <a:t>IT’S MESSY AND CAN SPLATTER WHEN POURED – ENDANGERING NEARBY SURFACES</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a:t> </a:t>
            </a:r>
            <a:r>
              <a:rPr lang="en-US" dirty="0" smtClean="0"/>
              <a:t>TIME CONSUMING</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QUALITY IS UNCERTAIN</a:t>
            </a:r>
            <a:endParaRPr lang="en-US" dirty="0"/>
          </a:p>
        </p:txBody>
      </p:sp>
    </p:spTree>
    <p:extLst>
      <p:ext uri="{BB962C8B-B14F-4D97-AF65-F5344CB8AC3E}">
        <p14:creationId xmlns:p14="http://schemas.microsoft.com/office/powerpoint/2010/main" val="365269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0946" y="12032"/>
            <a:ext cx="11106737" cy="998621"/>
          </a:xfrm>
        </p:spPr>
        <p:txBody>
          <a:bodyPr>
            <a:normAutofit/>
          </a:bodyPr>
          <a:lstStyle/>
          <a:p>
            <a:r>
              <a:rPr lang="en-US" dirty="0" smtClean="0"/>
              <a:t>KEYS OF EFFECTIVE SPAN</a:t>
            </a:r>
            <a:endParaRPr lang="en-US" dirty="0"/>
          </a:p>
        </p:txBody>
      </p:sp>
      <p:grpSp>
        <p:nvGrpSpPr>
          <p:cNvPr id="3" name="Group 2"/>
          <p:cNvGrpSpPr/>
          <p:nvPr/>
        </p:nvGrpSpPr>
        <p:grpSpPr>
          <a:xfrm>
            <a:off x="507810" y="3523799"/>
            <a:ext cx="3827456" cy="899561"/>
            <a:chOff x="1158528" y="5064716"/>
            <a:chExt cx="4190496" cy="1047560"/>
          </a:xfrm>
        </p:grpSpPr>
        <p:sp>
          <p:nvSpPr>
            <p:cNvPr id="5" name="TextBox 4"/>
            <p:cNvSpPr txBox="1"/>
            <p:nvPr/>
          </p:nvSpPr>
          <p:spPr>
            <a:xfrm>
              <a:off x="3518203" y="5064716"/>
              <a:ext cx="1244728" cy="322572"/>
            </a:xfrm>
            <a:prstGeom prst="rect">
              <a:avLst/>
            </a:prstGeom>
            <a:noFill/>
          </p:spPr>
          <p:txBody>
            <a:bodyPr wrap="square" rtlCol="0">
              <a:spAutoFit/>
            </a:bodyPr>
            <a:lstStyle/>
            <a:p>
              <a:r>
                <a:rPr lang="en-US" sz="1200" dirty="0" smtClean="0">
                  <a:solidFill>
                    <a:schemeClr val="bg1"/>
                  </a:solidFill>
                </a:rPr>
                <a:t>SPAN</a:t>
              </a:r>
              <a:endParaRPr lang="en-US" sz="1200" dirty="0">
                <a:solidFill>
                  <a:schemeClr val="bg1"/>
                </a:solidFill>
              </a:endParaRPr>
            </a:p>
          </p:txBody>
        </p:sp>
        <p:cxnSp>
          <p:nvCxnSpPr>
            <p:cNvPr id="7" name="Straight Connector 6"/>
            <p:cNvCxnSpPr/>
            <p:nvPr/>
          </p:nvCxnSpPr>
          <p:spPr>
            <a:xfrm flipV="1">
              <a:off x="2923682" y="5474690"/>
              <a:ext cx="1705796" cy="5082"/>
            </a:xfrm>
            <a:prstGeom prst="line">
              <a:avLst/>
            </a:prstGeom>
            <a:ln w="38100">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58528" y="5110995"/>
              <a:ext cx="1810779" cy="537620"/>
            </a:xfrm>
            <a:prstGeom prst="rect">
              <a:avLst/>
            </a:prstGeom>
            <a:noFill/>
          </p:spPr>
          <p:txBody>
            <a:bodyPr wrap="square" rtlCol="0">
              <a:spAutoFit/>
            </a:bodyPr>
            <a:lstStyle/>
            <a:p>
              <a:r>
                <a:rPr lang="en-US" sz="1200" dirty="0" smtClean="0">
                  <a:solidFill>
                    <a:schemeClr val="bg1"/>
                  </a:solidFill>
                </a:rPr>
                <a:t>MINIMUM </a:t>
              </a:r>
            </a:p>
            <a:p>
              <a:r>
                <a:rPr lang="en-US" sz="1200" dirty="0" smtClean="0">
                  <a:solidFill>
                    <a:schemeClr val="bg1"/>
                  </a:solidFill>
                </a:rPr>
                <a:t>EFFECTIVE SPAN  =</a:t>
              </a:r>
              <a:endParaRPr lang="en-US" sz="1200" dirty="0">
                <a:solidFill>
                  <a:schemeClr val="bg1"/>
                </a:solidFill>
              </a:endParaRPr>
            </a:p>
          </p:txBody>
        </p:sp>
        <p:sp>
          <p:nvSpPr>
            <p:cNvPr id="9" name="TextBox 8"/>
            <p:cNvSpPr txBox="1"/>
            <p:nvPr/>
          </p:nvSpPr>
          <p:spPr>
            <a:xfrm>
              <a:off x="2665201" y="5574656"/>
              <a:ext cx="2683823" cy="537620"/>
            </a:xfrm>
            <a:prstGeom prst="rect">
              <a:avLst/>
            </a:prstGeom>
            <a:noFill/>
          </p:spPr>
          <p:txBody>
            <a:bodyPr wrap="none" rtlCol="0">
              <a:spAutoFit/>
            </a:bodyPr>
            <a:lstStyle/>
            <a:p>
              <a:r>
                <a:rPr lang="en-US" sz="1200" dirty="0" smtClean="0">
                  <a:solidFill>
                    <a:schemeClr val="bg1"/>
                  </a:solidFill>
                </a:rPr>
                <a:t>BASIC RATIO X MODIFICATION </a:t>
              </a:r>
            </a:p>
            <a:p>
              <a:r>
                <a:rPr lang="en-US" sz="1200" dirty="0">
                  <a:solidFill>
                    <a:schemeClr val="bg1"/>
                  </a:solidFill>
                </a:rPr>
                <a:t>	</a:t>
              </a:r>
              <a:r>
                <a:rPr lang="en-US" sz="1200" dirty="0" smtClean="0">
                  <a:solidFill>
                    <a:schemeClr val="bg1"/>
                  </a:solidFill>
                </a:rPr>
                <a:t>	        FACTORS</a:t>
              </a:r>
              <a:endParaRPr lang="en-US" sz="1200" dirty="0">
                <a:solidFill>
                  <a:schemeClr val="bg1"/>
                </a:solidFill>
              </a:endParaRPr>
            </a:p>
          </p:txBody>
        </p:sp>
      </p:grpSp>
      <p:sp>
        <p:nvSpPr>
          <p:cNvPr id="11" name="TextBox 10"/>
          <p:cNvSpPr txBox="1"/>
          <p:nvPr/>
        </p:nvSpPr>
        <p:spPr>
          <a:xfrm>
            <a:off x="780142" y="996085"/>
            <a:ext cx="11461792" cy="286232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chemeClr val="bg1"/>
                </a:solidFill>
              </a:rPr>
              <a:t>MAKING SURE THE REINFORCEMENT/ WIRE MESH(RE-BAR) IS IN THE RIGHT PLACE AND NOT TOO DEEP</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VERY THOUROUGH MIXTURE AND ACCURATE CURING OF THE CONCRETE MIXTURE TO GAIN</a:t>
            </a:r>
          </a:p>
          <a:p>
            <a:pPr lvl="1"/>
            <a:r>
              <a:rPr lang="en-US" dirty="0" smtClean="0">
                <a:solidFill>
                  <a:schemeClr val="bg1"/>
                </a:solidFill>
              </a:rPr>
              <a:t> THE DESIRABLE STRENGHT OF THE CONCRETE </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 DEPENDING ON HOW THICK THE SLAB WILL BE WILL DETERMINE HOW CLOSE THE CONTROL</a:t>
            </a:r>
          </a:p>
          <a:p>
            <a:pPr lvl="1"/>
            <a:r>
              <a:rPr lang="en-US" dirty="0">
                <a:solidFill>
                  <a:schemeClr val="bg1"/>
                </a:solidFill>
              </a:rPr>
              <a:t> </a:t>
            </a:r>
            <a:r>
              <a:rPr lang="en-US" dirty="0" smtClean="0">
                <a:solidFill>
                  <a:schemeClr val="bg1"/>
                </a:solidFill>
              </a:rPr>
              <a:t>JOINTS WOULD BE (I.E. SLAB = 4-8 INCHES SPACING SHOULD BE 11’6” -17’6”</a:t>
            </a:r>
          </a:p>
          <a:p>
            <a:pPr lvl="1"/>
            <a:r>
              <a:rPr lang="en-US" dirty="0" smtClean="0">
                <a:solidFill>
                  <a:schemeClr val="bg1"/>
                </a:solidFill>
              </a:rPr>
              <a:t> THE PROPORTION SHOULD BE CLOSE TO A SQUARE TO BE MORE EFFECTIVE</a:t>
            </a:r>
            <a:endParaRPr lang="en-US" dirty="0">
              <a:solidFill>
                <a:schemeClr val="bg1"/>
              </a:solidFill>
            </a:endParaRPr>
          </a:p>
          <a:p>
            <a:pPr marL="285750" indent="-285750">
              <a:buFont typeface="Wingdings" panose="05000000000000000000" pitchFamily="2" charset="2"/>
              <a:buChar char="Ø"/>
            </a:pPr>
            <a:endParaRPr lang="en-US" dirty="0">
              <a:solidFill>
                <a:schemeClr val="bg1"/>
              </a:solidFill>
            </a:endParaRPr>
          </a:p>
          <a:p>
            <a:endParaRPr lang="en-US" dirty="0">
              <a:solidFill>
                <a:schemeClr val="bg1"/>
              </a:solidFill>
            </a:endParaRPr>
          </a:p>
        </p:txBody>
      </p:sp>
      <p:pic>
        <p:nvPicPr>
          <p:cNvPr id="3074" name="Picture 2" descr="http://upload.wikimedia.org/wikipedia/commons/thumb/3/38/Suspended-slab-blockwork.jpg/800px-Suspended-slab-block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240" y="3777240"/>
            <a:ext cx="4178967" cy="24969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hostedmedia.reimanpub.com/TFH/Step-By-Step/FH09FEB_MONCON_13.JPG"/>
          <p:cNvPicPr>
            <a:picLocks noChangeAspect="1" noChangeArrowheads="1"/>
          </p:cNvPicPr>
          <p:nvPr/>
        </p:nvPicPr>
        <p:blipFill rotWithShape="1">
          <a:blip r:embed="rId3">
            <a:extLst>
              <a:ext uri="{28A0092B-C50C-407E-A947-70E740481C1C}">
                <a14:useLocalDpi xmlns:a14="http://schemas.microsoft.com/office/drawing/2010/main" val="0"/>
              </a:ext>
            </a:extLst>
          </a:blip>
          <a:srcRect t="15219" b="13261"/>
          <a:stretch/>
        </p:blipFill>
        <p:spPr bwMode="auto">
          <a:xfrm>
            <a:off x="9183365" y="4611627"/>
            <a:ext cx="2856411" cy="16116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egaprefab.com/system/photos/87/large/6-IMG_0248.JPG?12987158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10" y="4493925"/>
            <a:ext cx="3347336" cy="208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8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8882" y="107962"/>
            <a:ext cx="7520382" cy="998621"/>
          </a:xfrm>
        </p:spPr>
        <p:txBody>
          <a:bodyPr>
            <a:normAutofit/>
          </a:bodyPr>
          <a:lstStyle/>
          <a:p>
            <a:r>
              <a:rPr lang="en-US" sz="2800" dirty="0" smtClean="0"/>
              <a:t>Mosler lofts – Seattle</a:t>
            </a:r>
            <a:br>
              <a:rPr lang="en-US" sz="2800" dirty="0" smtClean="0"/>
            </a:br>
            <a:r>
              <a:rPr lang="en-US" sz="2800" dirty="0" smtClean="0"/>
              <a:t>developed Schuster group </a:t>
            </a:r>
            <a:endParaRPr lang="en-US" sz="2800" dirty="0"/>
          </a:p>
        </p:txBody>
      </p:sp>
      <p:sp>
        <p:nvSpPr>
          <p:cNvPr id="4" name="TextBox 3"/>
          <p:cNvSpPr txBox="1"/>
          <p:nvPr/>
        </p:nvSpPr>
        <p:spPr>
          <a:xfrm>
            <a:off x="178882" y="1269913"/>
            <a:ext cx="6852538" cy="5201424"/>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12 story mixed use building, 3 stories underground parking</a:t>
            </a:r>
          </a:p>
          <a:p>
            <a:r>
              <a:rPr lang="en-US" dirty="0" smtClean="0">
                <a:solidFill>
                  <a:schemeClr val="bg1"/>
                </a:solidFill>
              </a:rPr>
              <a:t> </a:t>
            </a:r>
          </a:p>
          <a:p>
            <a:pPr marL="285750" indent="-285750">
              <a:buFont typeface="Wingdings" panose="05000000000000000000" pitchFamily="2" charset="2"/>
              <a:buChar char="Ø"/>
            </a:pPr>
            <a:r>
              <a:rPr lang="en-US" dirty="0" smtClean="0">
                <a:solidFill>
                  <a:schemeClr val="bg1"/>
                </a:solidFill>
              </a:rPr>
              <a:t>150 unit condominium</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Built in cast-in-place concrete frame (w 7-1/2in.)</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Post tensioned flat-plate slab</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Shear wall core incorporates 24in. Thick wall for seismic loads.</a:t>
            </a:r>
          </a:p>
          <a:p>
            <a:pPr marL="285750" indent="-285750">
              <a:buFont typeface="Wingdings" panose="05000000000000000000" pitchFamily="2" charset="2"/>
              <a:buChar char="Ø"/>
            </a:pPr>
            <a:endParaRPr lang="en-US" dirty="0" smtClean="0">
              <a:solidFill>
                <a:schemeClr val="bg1"/>
              </a:solidFill>
            </a:endParaRPr>
          </a:p>
          <a:p>
            <a:pPr marL="285750" indent="-285750">
              <a:buFont typeface="Wingdings" panose="05000000000000000000" pitchFamily="2" charset="2"/>
              <a:buChar char="Ø"/>
            </a:pPr>
            <a:r>
              <a:rPr lang="en-US" dirty="0" smtClean="0">
                <a:solidFill>
                  <a:schemeClr val="bg1"/>
                </a:solidFill>
              </a:rPr>
              <a:t>Cast concrete advantage on this building is it’s thermal</a:t>
            </a:r>
          </a:p>
          <a:p>
            <a:r>
              <a:rPr lang="en-US" dirty="0">
                <a:solidFill>
                  <a:schemeClr val="bg1"/>
                </a:solidFill>
              </a:rPr>
              <a:t>	</a:t>
            </a:r>
            <a:r>
              <a:rPr lang="en-US" dirty="0" smtClean="0">
                <a:solidFill>
                  <a:schemeClr val="bg1"/>
                </a:solidFill>
              </a:rPr>
              <a:t>mass, durability and resilience to disaster </a:t>
            </a:r>
          </a:p>
          <a:p>
            <a:pPr marL="285750" indent="-285750">
              <a:buFont typeface="Wingdings" panose="05000000000000000000" pitchFamily="2" charset="2"/>
              <a:buChar char="Ø"/>
            </a:pPr>
            <a:endParaRPr lang="en-US" sz="1400" dirty="0" smtClean="0">
              <a:solidFill>
                <a:schemeClr val="bg1"/>
              </a:solidFill>
            </a:endParaRPr>
          </a:p>
          <a:p>
            <a:pPr marL="285750" indent="-285750">
              <a:buFont typeface="Wingdings" panose="05000000000000000000" pitchFamily="2" charset="2"/>
              <a:buChar char="Ø"/>
            </a:pPr>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r>
              <a:rPr lang="en-US" sz="1400" dirty="0" smtClean="0">
                <a:solidFill>
                  <a:schemeClr val="bg1"/>
                </a:solidFill>
              </a:rPr>
              <a:t> </a:t>
            </a:r>
          </a:p>
          <a:p>
            <a:endParaRPr lang="en-US" sz="1400" dirty="0">
              <a:solidFill>
                <a:schemeClr val="bg1"/>
              </a:solidFill>
            </a:endParaRPr>
          </a:p>
          <a:p>
            <a:r>
              <a:rPr lang="en-US" sz="1400" dirty="0" smtClean="0">
                <a:solidFill>
                  <a:schemeClr val="bg1"/>
                </a:solidFill>
              </a:rPr>
              <a:t> </a:t>
            </a:r>
            <a:endParaRPr lang="en-US" sz="1400" dirty="0">
              <a:solidFill>
                <a:schemeClr val="bg1"/>
              </a:solidFill>
            </a:endParaRPr>
          </a:p>
        </p:txBody>
      </p:sp>
      <p:pic>
        <p:nvPicPr>
          <p:cNvPr id="1028" name="Picture 4" descr="http://www.builtgreen.net/studies/132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817" y="311162"/>
            <a:ext cx="4884908" cy="63235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ksdot.org/interstate50th/images/PostTensionBridgelg.jpg"/>
          <p:cNvPicPr>
            <a:picLocks noChangeAspect="1" noChangeArrowheads="1"/>
          </p:cNvPicPr>
          <p:nvPr/>
        </p:nvPicPr>
        <p:blipFill rotWithShape="1">
          <a:blip r:embed="rId3">
            <a:extLst>
              <a:ext uri="{28A0092B-C50C-407E-A947-70E740481C1C}">
                <a14:useLocalDpi xmlns:a14="http://schemas.microsoft.com/office/drawing/2010/main" val="0"/>
              </a:ext>
            </a:extLst>
          </a:blip>
          <a:srcRect t="22857" b="16952"/>
          <a:stretch/>
        </p:blipFill>
        <p:spPr bwMode="auto">
          <a:xfrm>
            <a:off x="178882" y="4942815"/>
            <a:ext cx="3627821" cy="152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4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urbancondospaces.com/files/2013/05/Mosler_Settl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15" y="1304925"/>
            <a:ext cx="6175828" cy="484918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1017" y="132132"/>
            <a:ext cx="7520382" cy="998621"/>
          </a:xfrm>
        </p:spPr>
        <p:txBody>
          <a:bodyPr>
            <a:normAutofit/>
          </a:bodyPr>
          <a:lstStyle/>
          <a:p>
            <a:r>
              <a:rPr lang="en-US" sz="2800" dirty="0" smtClean="0"/>
              <a:t>Mosler lofts – Seattle</a:t>
            </a:r>
            <a:br>
              <a:rPr lang="en-US" sz="2800" dirty="0" smtClean="0"/>
            </a:br>
            <a:r>
              <a:rPr lang="en-US" sz="2800" dirty="0" smtClean="0"/>
              <a:t>developed Schuster group </a:t>
            </a:r>
            <a:endParaRPr lang="en-US" sz="2800" dirty="0"/>
          </a:p>
        </p:txBody>
      </p:sp>
      <p:pic>
        <p:nvPicPr>
          <p:cNvPr id="4106" name="Picture 10" descr="Mosler Lofts designed as a drawer in the city"/>
          <p:cNvPicPr>
            <a:picLocks noChangeAspect="1" noChangeArrowheads="1"/>
          </p:cNvPicPr>
          <p:nvPr/>
        </p:nvPicPr>
        <p:blipFill rotWithShape="1">
          <a:blip r:embed="rId3">
            <a:extLst>
              <a:ext uri="{28A0092B-C50C-407E-A947-70E740481C1C}">
                <a14:useLocalDpi xmlns:a14="http://schemas.microsoft.com/office/drawing/2010/main" val="0"/>
              </a:ext>
            </a:extLst>
          </a:blip>
          <a:srcRect b="9396"/>
          <a:stretch/>
        </p:blipFill>
        <p:spPr bwMode="auto">
          <a:xfrm>
            <a:off x="296160" y="1231701"/>
            <a:ext cx="4653212" cy="251298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urbnlivn.com/wp-content/uploads/2012/02/80-Vine-St-304-Bed-Bath-Kitchen.jpg"/>
          <p:cNvPicPr>
            <a:picLocks noChangeAspect="1" noChangeArrowheads="1"/>
          </p:cNvPicPr>
          <p:nvPr/>
        </p:nvPicPr>
        <p:blipFill rotWithShape="1">
          <a:blip r:embed="rId4">
            <a:extLst>
              <a:ext uri="{28A0092B-C50C-407E-A947-70E740481C1C}">
                <a14:useLocalDpi xmlns:a14="http://schemas.microsoft.com/office/drawing/2010/main" val="0"/>
              </a:ext>
            </a:extLst>
          </a:blip>
          <a:srcRect t="16230"/>
          <a:stretch/>
        </p:blipFill>
        <p:spPr bwMode="auto">
          <a:xfrm>
            <a:off x="296160" y="4199122"/>
            <a:ext cx="4653212" cy="2484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05715" y="6313829"/>
            <a:ext cx="5767926" cy="369332"/>
          </a:xfrm>
          <a:prstGeom prst="rect">
            <a:avLst/>
          </a:prstGeom>
          <a:noFill/>
        </p:spPr>
        <p:txBody>
          <a:bodyPr wrap="none" rtlCol="0">
            <a:spAutoFit/>
          </a:bodyPr>
          <a:lstStyle/>
          <a:p>
            <a:r>
              <a:rPr lang="en-US" dirty="0" smtClean="0"/>
              <a:t>CONCRETE FRAME – COLUMN AND FLOOR ABOVE</a:t>
            </a:r>
            <a:endParaRPr lang="en-US" dirty="0"/>
          </a:p>
        </p:txBody>
      </p:sp>
      <p:sp>
        <p:nvSpPr>
          <p:cNvPr id="14" name="TextBox 13"/>
          <p:cNvSpPr txBox="1"/>
          <p:nvPr/>
        </p:nvSpPr>
        <p:spPr>
          <a:xfrm>
            <a:off x="238104" y="3816606"/>
            <a:ext cx="2355132" cy="369332"/>
          </a:xfrm>
          <a:prstGeom prst="rect">
            <a:avLst/>
          </a:prstGeom>
          <a:noFill/>
        </p:spPr>
        <p:txBody>
          <a:bodyPr wrap="none" rtlCol="0">
            <a:spAutoFit/>
          </a:bodyPr>
          <a:lstStyle/>
          <a:p>
            <a:r>
              <a:rPr lang="en-US" dirty="0" smtClean="0"/>
              <a:t>CONCRETE FLOORS</a:t>
            </a:r>
            <a:endParaRPr lang="en-US" dirty="0"/>
          </a:p>
        </p:txBody>
      </p:sp>
    </p:spTree>
    <p:extLst>
      <p:ext uri="{BB962C8B-B14F-4D97-AF65-F5344CB8AC3E}">
        <p14:creationId xmlns:p14="http://schemas.microsoft.com/office/powerpoint/2010/main" val="272945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2" y="-198967"/>
            <a:ext cx="8534400" cy="1507067"/>
          </a:xfrm>
        </p:spPr>
        <p:txBody>
          <a:bodyPr/>
          <a:lstStyle/>
          <a:p>
            <a:r>
              <a:rPr lang="en-US" dirty="0" smtClean="0"/>
              <a:t>EXPOSED AGGREGATE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9474" y="1308100"/>
            <a:ext cx="4819650" cy="3614738"/>
          </a:xfrm>
        </p:spPr>
      </p:pic>
      <p:sp>
        <p:nvSpPr>
          <p:cNvPr id="5" name="Content Placeholder 2"/>
          <p:cNvSpPr txBox="1">
            <a:spLocks/>
          </p:cNvSpPr>
          <p:nvPr/>
        </p:nvSpPr>
        <p:spPr>
          <a:xfrm>
            <a:off x="487363" y="899054"/>
            <a:ext cx="5194300" cy="5804429"/>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smtClean="0">
                <a:solidFill>
                  <a:schemeClr val="bg1"/>
                </a:solidFill>
              </a:rPr>
              <a:t>“An exposed-aggregate surface is obtained by placing concrete and then removing the outer 'skin' of cement paste to uncover decorative coarse aggregate (either batched into the concrete mix or seeded onto the surface).” </a:t>
            </a:r>
          </a:p>
          <a:p>
            <a:endParaRPr lang="en-US" dirty="0" smtClean="0">
              <a:solidFill>
                <a:schemeClr val="bg1"/>
              </a:solidFill>
            </a:endParaRPr>
          </a:p>
          <a:p>
            <a:r>
              <a:rPr lang="en-US" dirty="0" smtClean="0">
                <a:solidFill>
                  <a:schemeClr val="bg1"/>
                </a:solidFill>
              </a:rPr>
              <a:t>Exposed Aggregate is achieved by casting the concrete against a surface that has been painted with a retardant in order to slow the setting process.  After the form is removed, the retardant is stripped away by sand blasting or high pressured water to reveal the texture and natural properties of the underlying aggregate. </a:t>
            </a:r>
            <a:endParaRPr lang="en-US" dirty="0">
              <a:solidFill>
                <a:schemeClr val="bg1"/>
              </a:solidFill>
            </a:endParaRPr>
          </a:p>
        </p:txBody>
      </p:sp>
    </p:spTree>
    <p:extLst>
      <p:ext uri="{BB962C8B-B14F-4D97-AF65-F5344CB8AC3E}">
        <p14:creationId xmlns:p14="http://schemas.microsoft.com/office/powerpoint/2010/main" val="313861693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564</TotalTime>
  <Words>846</Words>
  <Application>Microsoft Office PowerPoint</Application>
  <PresentationFormat>Widescreen</PresentationFormat>
  <Paragraphs>120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Wingdings</vt:lpstr>
      <vt:lpstr>Wingdings 3</vt:lpstr>
      <vt:lpstr>Slice</vt:lpstr>
      <vt:lpstr>Site Cast Concrete slab and beam</vt:lpstr>
      <vt:lpstr>CONCRETE SLAB</vt:lpstr>
      <vt:lpstr>PowerPoint Presentation</vt:lpstr>
      <vt:lpstr>CONCRETE STRENGHTS AND WEAKNESSES</vt:lpstr>
      <vt:lpstr>Advantage and disadvantage of site cast concrete</vt:lpstr>
      <vt:lpstr>KEYS OF EFFECTIVE SPAN</vt:lpstr>
      <vt:lpstr>Mosler lofts – Seattle developed Schuster group </vt:lpstr>
      <vt:lpstr>Mosler lofts – Seattle developed Schuster group </vt:lpstr>
      <vt:lpstr>EXPOSED AGGREGATE</vt:lpstr>
      <vt:lpstr>PowerPoint Presentation</vt:lpstr>
      <vt:lpstr>EXPOSED AGGREGATE</vt:lpstr>
      <vt:lpstr>PowerPoint Presentation</vt:lpstr>
      <vt:lpstr>PowerPoint Presentation</vt:lpstr>
      <vt:lpstr>PowerPoint Presentation</vt:lpstr>
      <vt:lpstr>Toy Library in bonneuil-sur-marne by lan architecture</vt:lpstr>
      <vt:lpstr>Toy Library in bonneuil-sur-marne</vt:lpstr>
      <vt:lpstr>Work cited</vt:lpstr>
    </vt:vector>
  </TitlesOfParts>
  <Company>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Concrete</dc:title>
  <dc:creator>V99</dc:creator>
  <cp:lastModifiedBy>V99</cp:lastModifiedBy>
  <cp:revision>45</cp:revision>
  <dcterms:created xsi:type="dcterms:W3CDTF">2013-09-10T23:11:18Z</dcterms:created>
  <dcterms:modified xsi:type="dcterms:W3CDTF">2013-09-19T20:29:38Z</dcterms:modified>
</cp:coreProperties>
</file>