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handoutMasterIdLst>
    <p:handoutMasterId r:id="rId11"/>
  </p:handoutMasterIdLst>
  <p:sldIdLst>
    <p:sldId id="269" r:id="rId2"/>
    <p:sldId id="265" r:id="rId3"/>
    <p:sldId id="266" r:id="rId4"/>
    <p:sldId id="257" r:id="rId5"/>
    <p:sldId id="259" r:id="rId6"/>
    <p:sldId id="258" r:id="rId7"/>
    <p:sldId id="267"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8"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46460C-8283-A748-88D1-9B3A8B825550}" type="datetimeFigureOut">
              <a:rPr lang="en-US" smtClean="0"/>
              <a:pPr/>
              <a:t>9/20/2013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34573C-5CAA-D94E-8F6E-808A6605F261}" type="slidenum">
              <a:rPr lang="en-US" smtClean="0"/>
              <a:pPr/>
              <a:t>‹#›</a:t>
            </a:fld>
            <a:endParaRPr lang="en-US"/>
          </a:p>
        </p:txBody>
      </p:sp>
    </p:spTree>
    <p:extLst>
      <p:ext uri="{BB962C8B-B14F-4D97-AF65-F5344CB8AC3E}">
        <p14:creationId xmlns:p14="http://schemas.microsoft.com/office/powerpoint/2010/main" val="340384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E5A4D-8F13-1840-9B71-3F6AE9799870}" type="datetimeFigureOut">
              <a:rPr lang="en-US" smtClean="0"/>
              <a:pPr/>
              <a:t>9/20/2013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5D53C-27EA-7F44-A959-BC18DB374155}" type="slidenum">
              <a:rPr lang="en-US" smtClean="0"/>
              <a:pPr/>
              <a:t>‹#›</a:t>
            </a:fld>
            <a:endParaRPr lang="en-US"/>
          </a:p>
        </p:txBody>
      </p:sp>
    </p:spTree>
    <p:extLst>
      <p:ext uri="{BB962C8B-B14F-4D97-AF65-F5344CB8AC3E}">
        <p14:creationId xmlns:p14="http://schemas.microsoft.com/office/powerpoint/2010/main" val="73463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9/20/2013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oncretenetwork.com/concrete-ready-mi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18268" y="5657671"/>
            <a:ext cx="3614747" cy="1107996"/>
          </a:xfrm>
          <a:prstGeom prst="rect">
            <a:avLst/>
          </a:prstGeom>
          <a:noFill/>
        </p:spPr>
        <p:txBody>
          <a:bodyPr wrap="square" rtlCol="0">
            <a:spAutoFit/>
          </a:bodyPr>
          <a:lstStyle/>
          <a:p>
            <a:r>
              <a:rPr lang="en-US" dirty="0" smtClean="0">
                <a:solidFill>
                  <a:srgbClr val="950800"/>
                </a:solidFill>
              </a:rPr>
              <a:t>Group Member: </a:t>
            </a:r>
          </a:p>
          <a:p>
            <a:r>
              <a:rPr lang="en-US" sz="1600" dirty="0" smtClean="0"/>
              <a:t>Desiree Andrade</a:t>
            </a:r>
          </a:p>
          <a:p>
            <a:r>
              <a:rPr lang="en-US" sz="1600" dirty="0" smtClean="0"/>
              <a:t> Larry Molina </a:t>
            </a:r>
          </a:p>
          <a:p>
            <a:r>
              <a:rPr lang="en-US" sz="1600" dirty="0" smtClean="0"/>
              <a:t>Fernando Tejeda</a:t>
            </a:r>
            <a:endParaRPr lang="en-US" sz="1600" dirty="0"/>
          </a:p>
        </p:txBody>
      </p:sp>
      <p:sp>
        <p:nvSpPr>
          <p:cNvPr id="6" name="Title 1"/>
          <p:cNvSpPr>
            <a:spLocks noGrp="1"/>
          </p:cNvSpPr>
          <p:nvPr>
            <p:ph type="title"/>
          </p:nvPr>
        </p:nvSpPr>
        <p:spPr>
          <a:xfrm>
            <a:off x="1502074" y="0"/>
            <a:ext cx="10018713" cy="1752599"/>
          </a:xfrm>
        </p:spPr>
        <p:txBody>
          <a:bodyPr anchor="ctr">
            <a:normAutofit/>
          </a:bodyPr>
          <a:lstStyle/>
          <a:p>
            <a:r>
              <a:rPr lang="en-US" sz="4800" b="1" dirty="0" smtClean="0">
                <a:ln>
                  <a:noFill/>
                </a:ln>
                <a:solidFill>
                  <a:srgbClr val="800000"/>
                </a:solidFill>
              </a:rPr>
              <a:t>Thin Shell Structures</a:t>
            </a:r>
            <a:endParaRPr lang="en-US" sz="4800" b="1" dirty="0">
              <a:ln>
                <a:noFill/>
              </a:ln>
              <a:solidFill>
                <a:srgbClr val="800000"/>
              </a:solidFill>
            </a:endParaRPr>
          </a:p>
        </p:txBody>
      </p:sp>
      <p:pic>
        <p:nvPicPr>
          <p:cNvPr id="7" name="Picture 6" descr="Untitled.jpg"/>
          <p:cNvPicPr>
            <a:picLocks noChangeAspect="1"/>
          </p:cNvPicPr>
          <p:nvPr/>
        </p:nvPicPr>
        <p:blipFill>
          <a:blip r:embed="rId2"/>
          <a:stretch>
            <a:fillRect/>
          </a:stretch>
        </p:blipFill>
        <p:spPr>
          <a:xfrm>
            <a:off x="3646103" y="1644966"/>
            <a:ext cx="5638800" cy="3352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667" y="1"/>
            <a:ext cx="10018713" cy="1181112"/>
          </a:xfrm>
        </p:spPr>
        <p:txBody>
          <a:bodyPr/>
          <a:lstStyle/>
          <a:p>
            <a:r>
              <a:rPr lang="en-US" dirty="0" smtClean="0">
                <a:solidFill>
                  <a:srgbClr val="950800"/>
                </a:solidFill>
              </a:rPr>
              <a:t>System spans and effective spans</a:t>
            </a:r>
            <a:endParaRPr lang="en-US" dirty="0">
              <a:solidFill>
                <a:srgbClr val="950800"/>
              </a:solidFill>
            </a:endParaRPr>
          </a:p>
        </p:txBody>
      </p:sp>
      <p:sp>
        <p:nvSpPr>
          <p:cNvPr id="4" name="Rectangle 3"/>
          <p:cNvSpPr/>
          <p:nvPr/>
        </p:nvSpPr>
        <p:spPr>
          <a:xfrm>
            <a:off x="5170665" y="990563"/>
            <a:ext cx="6096000" cy="1118254"/>
          </a:xfrm>
          <a:prstGeom prst="rect">
            <a:avLst/>
          </a:prstGeom>
        </p:spPr>
        <p:txBody>
          <a:bodyPr>
            <a:spAutoFit/>
          </a:bodyPr>
          <a:lstStyle/>
          <a:p>
            <a:r>
              <a:rPr lang="en-US" sz="2000" baseline="30000" dirty="0" smtClean="0">
                <a:solidFill>
                  <a:srgbClr val="800000"/>
                </a:solidFill>
              </a:rPr>
              <a:t>“</a:t>
            </a:r>
            <a:r>
              <a:rPr lang="en-US" sz="2000" i="1" baseline="30000" dirty="0" smtClean="0">
                <a:solidFill>
                  <a:srgbClr val="800000"/>
                </a:solidFill>
              </a:rPr>
              <a:t>Thin shells are characterized by their three-dimensional load- carrying behavior, which is determined by the geometry of their forms, by the manner in which they are supported, and by the nature of the applied load.” Concrete shell structures are able to span large distances with a minimal amount of material. An arch, spanning tens of feet, can be mere inches thick.”</a:t>
            </a:r>
            <a:endParaRPr lang="en-US" sz="2000" dirty="0">
              <a:solidFill>
                <a:srgbClr val="800000"/>
              </a:solidFill>
            </a:endParaRPr>
          </a:p>
        </p:txBody>
      </p:sp>
      <p:sp>
        <p:nvSpPr>
          <p:cNvPr id="5" name="Rectangle 4"/>
          <p:cNvSpPr/>
          <p:nvPr/>
        </p:nvSpPr>
        <p:spPr>
          <a:xfrm>
            <a:off x="2668791" y="1521508"/>
            <a:ext cx="1717037" cy="307777"/>
          </a:xfrm>
          <a:prstGeom prst="rect">
            <a:avLst/>
          </a:prstGeom>
        </p:spPr>
        <p:txBody>
          <a:bodyPr wrap="none">
            <a:spAutoFit/>
          </a:bodyPr>
          <a:lstStyle/>
          <a:p>
            <a:r>
              <a:rPr lang="en-US" sz="1400" dirty="0" smtClean="0">
                <a:solidFill>
                  <a:srgbClr val="800000"/>
                </a:solidFill>
                <a:latin typeface="+mj-lt"/>
              </a:rPr>
              <a:t>Thin Shell Structures</a:t>
            </a:r>
            <a:endParaRPr lang="en-US" sz="1400" dirty="0">
              <a:solidFill>
                <a:srgbClr val="800000"/>
              </a:solidFill>
              <a:latin typeface="+mj-lt"/>
            </a:endParaRPr>
          </a:p>
        </p:txBody>
      </p:sp>
      <p:sp>
        <p:nvSpPr>
          <p:cNvPr id="6" name="Left Brace 5"/>
          <p:cNvSpPr/>
          <p:nvPr/>
        </p:nvSpPr>
        <p:spPr>
          <a:xfrm>
            <a:off x="4547298" y="1003500"/>
            <a:ext cx="595057" cy="13232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Rectangle 6"/>
          <p:cNvSpPr/>
          <p:nvPr/>
        </p:nvSpPr>
        <p:spPr>
          <a:xfrm>
            <a:off x="3765176" y="5766063"/>
            <a:ext cx="8311365" cy="954107"/>
          </a:xfrm>
          <a:prstGeom prst="rect">
            <a:avLst/>
          </a:prstGeom>
        </p:spPr>
        <p:txBody>
          <a:bodyPr wrap="square">
            <a:spAutoFit/>
          </a:bodyPr>
          <a:lstStyle/>
          <a:p>
            <a:r>
              <a:rPr lang="en-US" sz="1400" dirty="0" smtClean="0">
                <a:solidFill>
                  <a:srgbClr val="800000"/>
                </a:solidFill>
              </a:rPr>
              <a:t>Estimate  thickness for hyperbolic </a:t>
            </a:r>
            <a:r>
              <a:rPr lang="en-US" sz="1400" dirty="0" err="1" smtClean="0">
                <a:solidFill>
                  <a:srgbClr val="800000"/>
                </a:solidFill>
              </a:rPr>
              <a:t>paraboloid</a:t>
            </a:r>
            <a:r>
              <a:rPr lang="en-US" sz="1400" dirty="0" smtClean="0">
                <a:solidFill>
                  <a:srgbClr val="800000"/>
                </a:solidFill>
              </a:rPr>
              <a:t> ,umbrella shells per square foot of projected area is about 3.5 inches and for a gabled HP shells or saddle shells, 4.5 inches including the edge members. The weight of steel for an inverted umbrella is about 3 pounds per square foot of horizontal area. For square gabled </a:t>
            </a:r>
            <a:r>
              <a:rPr lang="en-US" sz="1400" dirty="0" err="1" smtClean="0">
                <a:solidFill>
                  <a:srgbClr val="800000"/>
                </a:solidFill>
              </a:rPr>
              <a:t>hypars</a:t>
            </a:r>
            <a:r>
              <a:rPr lang="en-US" sz="1400" dirty="0" smtClean="0">
                <a:solidFill>
                  <a:srgbClr val="800000"/>
                </a:solidFill>
              </a:rPr>
              <a:t> or saddle shell it is about 17 pounds per square foot of horizontal area. These quantities vary little with the span.</a:t>
            </a:r>
            <a:endParaRPr lang="en-US" sz="1400" dirty="0">
              <a:solidFill>
                <a:srgbClr val="800000"/>
              </a:solidFill>
            </a:endParaRPr>
          </a:p>
        </p:txBody>
      </p:sp>
      <p:sp>
        <p:nvSpPr>
          <p:cNvPr id="8" name="Rectangle 7"/>
          <p:cNvSpPr/>
          <p:nvPr/>
        </p:nvSpPr>
        <p:spPr>
          <a:xfrm>
            <a:off x="1529274" y="2509136"/>
            <a:ext cx="6096000" cy="738664"/>
          </a:xfrm>
          <a:prstGeom prst="rect">
            <a:avLst/>
          </a:prstGeom>
        </p:spPr>
        <p:txBody>
          <a:bodyPr>
            <a:spAutoFit/>
          </a:bodyPr>
          <a:lstStyle/>
          <a:p>
            <a:r>
              <a:rPr lang="en-US" sz="1400" dirty="0" smtClean="0">
                <a:solidFill>
                  <a:srgbClr val="800000"/>
                </a:solidFill>
              </a:rPr>
              <a:t>A roof structure could be made very thin, ending in achievements such as the </a:t>
            </a:r>
            <a:r>
              <a:rPr lang="en-US" sz="1400" dirty="0" err="1" smtClean="0">
                <a:solidFill>
                  <a:srgbClr val="800000"/>
                </a:solidFill>
              </a:rPr>
              <a:t>Kresge</a:t>
            </a:r>
            <a:r>
              <a:rPr lang="en-US" sz="1400" dirty="0" smtClean="0">
                <a:solidFill>
                  <a:srgbClr val="800000"/>
                </a:solidFill>
              </a:rPr>
              <a:t> Auditorium’s (113-foot span) 3-inch shell thickness,6 or the Kingdome (660-foot span) with its 5.5 inch to 15-inch variable shell thickness.</a:t>
            </a:r>
            <a:endParaRPr lang="en-US" sz="1400" dirty="0">
              <a:solidFill>
                <a:srgbClr val="800000"/>
              </a:solidFill>
            </a:endParaRPr>
          </a:p>
        </p:txBody>
      </p:sp>
      <p:sp>
        <p:nvSpPr>
          <p:cNvPr id="10" name="Rectangle 9"/>
          <p:cNvSpPr/>
          <p:nvPr/>
        </p:nvSpPr>
        <p:spPr>
          <a:xfrm>
            <a:off x="8327868" y="5269098"/>
            <a:ext cx="1375797" cy="276999"/>
          </a:xfrm>
          <a:prstGeom prst="rect">
            <a:avLst/>
          </a:prstGeom>
        </p:spPr>
        <p:txBody>
          <a:bodyPr wrap="none">
            <a:spAutoFit/>
          </a:bodyPr>
          <a:lstStyle/>
          <a:p>
            <a:r>
              <a:rPr lang="en-US" sz="1200" dirty="0" err="1" smtClean="0">
                <a:solidFill>
                  <a:srgbClr val="800000"/>
                </a:solidFill>
              </a:rPr>
              <a:t>Kresge</a:t>
            </a:r>
            <a:r>
              <a:rPr lang="en-US" sz="1200" dirty="0" smtClean="0">
                <a:solidFill>
                  <a:srgbClr val="800000"/>
                </a:solidFill>
              </a:rPr>
              <a:t> Auditorium </a:t>
            </a:r>
            <a:endParaRPr lang="en-US" sz="1200" dirty="0"/>
          </a:p>
        </p:txBody>
      </p:sp>
      <p:pic>
        <p:nvPicPr>
          <p:cNvPr id="11" name="Picture 10" descr="Untitled.jpg"/>
          <p:cNvPicPr>
            <a:picLocks noChangeAspect="1"/>
          </p:cNvPicPr>
          <p:nvPr/>
        </p:nvPicPr>
        <p:blipFill>
          <a:blip r:embed="rId2"/>
          <a:stretch>
            <a:fillRect/>
          </a:stretch>
        </p:blipFill>
        <p:spPr>
          <a:xfrm>
            <a:off x="6309245" y="3255288"/>
            <a:ext cx="4965700" cy="1981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956" y="-577236"/>
            <a:ext cx="10018713" cy="1752599"/>
          </a:xfrm>
        </p:spPr>
        <p:txBody>
          <a:bodyPr/>
          <a:lstStyle/>
          <a:p>
            <a:r>
              <a:rPr lang="en-US" dirty="0" smtClean="0">
                <a:solidFill>
                  <a:srgbClr val="950800"/>
                </a:solidFill>
              </a:rPr>
              <a:t>Construction cost</a:t>
            </a:r>
            <a:endParaRPr lang="en-US" dirty="0">
              <a:solidFill>
                <a:srgbClr val="950800"/>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548605083"/>
              </p:ext>
            </p:extLst>
          </p:nvPr>
        </p:nvGraphicFramePr>
        <p:xfrm>
          <a:off x="1680887" y="737086"/>
          <a:ext cx="9474204" cy="4714057"/>
        </p:xfrm>
        <a:graphic>
          <a:graphicData uri="http://schemas.openxmlformats.org/drawingml/2006/table">
            <a:tbl>
              <a:tblPr/>
              <a:tblGrid>
                <a:gridCol w="3158068"/>
                <a:gridCol w="3158068"/>
                <a:gridCol w="3158068"/>
              </a:tblGrid>
              <a:tr h="749281">
                <a:tc>
                  <a:txBody>
                    <a:bodyPr/>
                    <a:lstStyle/>
                    <a:p>
                      <a:r>
                        <a:rPr lang="en-US" sz="1600" b="1" dirty="0">
                          <a:effectLst/>
                        </a:rPr>
                        <a:t>Components of a Concrete Price Analysis:</a:t>
                      </a:r>
                      <a:r>
                        <a:rPr lang="en-US" sz="1600" dirty="0">
                          <a:effectLst/>
                        </a:rPr>
                        <a:t/>
                      </a:r>
                      <a:br>
                        <a:rPr lang="en-US" sz="1600" dirty="0">
                          <a:effectLst/>
                        </a:rPr>
                      </a:br>
                      <a:endParaRPr lang="en-US" sz="1600" dirty="0">
                        <a:effectLst/>
                      </a:endParaRPr>
                    </a:p>
                  </a:txBody>
                  <a:tcPr marL="0" marR="0" marT="0" marB="0">
                    <a:lnL>
                      <a:noFill/>
                    </a:lnL>
                    <a:lnR>
                      <a:noFill/>
                    </a:lnR>
                    <a:lnT>
                      <a:noFill/>
                    </a:lnT>
                    <a:lnB>
                      <a:noFill/>
                    </a:lnB>
                  </a:tcPr>
                </a:tc>
                <a:tc>
                  <a:txBody>
                    <a:bodyPr/>
                    <a:lstStyle/>
                    <a:p>
                      <a:endParaRPr lang="en-US" sz="1600" dirty="0"/>
                    </a:p>
                  </a:txBody>
                  <a:tcPr marL="30324" marR="30324" marT="15162" marB="15162">
                    <a:lnL>
                      <a:noFill/>
                    </a:lnL>
                  </a:tcPr>
                </a:tc>
                <a:tc>
                  <a:txBody>
                    <a:bodyPr/>
                    <a:lstStyle/>
                    <a:p>
                      <a:endParaRPr lang="en-US" sz="1600" dirty="0"/>
                    </a:p>
                  </a:txBody>
                  <a:tcPr marL="30324" marR="30324" marT="15162" marB="15162"/>
                </a:tc>
              </a:tr>
              <a:tr h="834577">
                <a:tc>
                  <a:txBody>
                    <a:bodyPr/>
                    <a:lstStyle/>
                    <a:p>
                      <a:pPr algn="l"/>
                      <a:endParaRPr lang="en-US" sz="1600"/>
                    </a:p>
                  </a:txBody>
                  <a:tcPr marL="30324" marR="30324" marT="15162" marB="15162">
                    <a:lnL>
                      <a:noFill/>
                    </a:lnL>
                    <a:lnR>
                      <a:noFill/>
                    </a:lnR>
                    <a:lnT>
                      <a:noFill/>
                    </a:lnT>
                    <a:lnB>
                      <a:noFill/>
                    </a:lnB>
                  </a:tcPr>
                </a:tc>
                <a:tc>
                  <a:txBody>
                    <a:bodyPr/>
                    <a:lstStyle/>
                    <a:p>
                      <a:pPr algn="l"/>
                      <a:r>
                        <a:rPr lang="en-US" sz="1050" b="1" dirty="0">
                          <a:effectLst/>
                        </a:rPr>
                        <a:t>Concrete</a:t>
                      </a:r>
                      <a:r>
                        <a:rPr lang="en-US" sz="1050" dirty="0"/>
                        <a:t/>
                      </a:r>
                      <a:br>
                        <a:rPr lang="en-US" sz="1050" dirty="0"/>
                      </a:br>
                      <a:r>
                        <a:rPr lang="en-US" sz="1050" dirty="0" err="1" smtClean="0"/>
                        <a:t>Concrete</a:t>
                      </a:r>
                      <a:r>
                        <a:rPr lang="en-US" sz="1050" dirty="0" smtClean="0"/>
                        <a:t> </a:t>
                      </a:r>
                      <a:r>
                        <a:rPr lang="en-US" sz="1050" dirty="0"/>
                        <a:t>makes up the majority of the cost of a concrete project. To get a more accurate estimate contact your local </a:t>
                      </a:r>
                      <a:r>
                        <a:rPr lang="en-US" sz="1050" dirty="0">
                          <a:hlinkClick r:id="rId2"/>
                        </a:rPr>
                        <a:t>Ready-Mix</a:t>
                      </a:r>
                      <a:r>
                        <a:rPr lang="en-US" sz="1050" dirty="0"/>
                        <a:t> supplier.</a:t>
                      </a:r>
                    </a:p>
                  </a:txBody>
                  <a:tcPr marL="30324" marR="30324" marT="15162" marB="15162">
                    <a:lnL>
                      <a:noFill/>
                    </a:lnL>
                    <a:lnR>
                      <a:noFill/>
                    </a:lnR>
                    <a:lnB>
                      <a:noFill/>
                    </a:lnB>
                  </a:tcPr>
                </a:tc>
                <a:tc>
                  <a:txBody>
                    <a:bodyPr/>
                    <a:lstStyle/>
                    <a:p>
                      <a:pPr algn="l"/>
                      <a:r>
                        <a:rPr lang="en-US" sz="1050" b="1" dirty="0">
                          <a:solidFill>
                            <a:srgbClr val="008000"/>
                          </a:solidFill>
                          <a:effectLst/>
                        </a:rPr>
                        <a:t>$75 per cubic yard</a:t>
                      </a:r>
                      <a:r>
                        <a:rPr lang="en-US" sz="1050" dirty="0"/>
                        <a:t/>
                      </a:r>
                      <a:br>
                        <a:rPr lang="en-US" sz="1050" dirty="0"/>
                      </a:br>
                      <a:r>
                        <a:rPr lang="en-US" sz="1050" dirty="0"/>
                        <a:t>*National Average in 2008</a:t>
                      </a:r>
                    </a:p>
                  </a:txBody>
                  <a:tcPr marL="30324" marR="30324" marT="15162" marB="15162">
                    <a:lnL>
                      <a:noFill/>
                    </a:lnL>
                    <a:lnR>
                      <a:noFill/>
                    </a:lnR>
                    <a:lnB>
                      <a:noFill/>
                    </a:lnB>
                  </a:tcPr>
                </a:tc>
              </a:tr>
              <a:tr h="602412">
                <a:tc>
                  <a:txBody>
                    <a:bodyPr/>
                    <a:lstStyle/>
                    <a:p>
                      <a:pPr algn="l"/>
                      <a:endParaRPr lang="en-US" sz="1050" dirty="0"/>
                    </a:p>
                  </a:txBody>
                  <a:tcPr marL="30324" marR="30324" marT="15162" marB="15162">
                    <a:lnL>
                      <a:noFill/>
                    </a:lnL>
                    <a:lnR>
                      <a:noFill/>
                    </a:lnR>
                    <a:lnT>
                      <a:noFill/>
                    </a:lnT>
                    <a:lnB>
                      <a:noFill/>
                    </a:lnB>
                  </a:tcPr>
                </a:tc>
                <a:tc>
                  <a:txBody>
                    <a:bodyPr/>
                    <a:lstStyle/>
                    <a:p>
                      <a:pPr algn="l"/>
                      <a:r>
                        <a:rPr lang="en-US" sz="1050" b="1" dirty="0">
                          <a:effectLst/>
                        </a:rPr>
                        <a:t>Grading</a:t>
                      </a:r>
                      <a:r>
                        <a:rPr lang="en-US" sz="1050" dirty="0"/>
                        <a:t/>
                      </a:r>
                      <a:br>
                        <a:rPr lang="en-US" sz="1050" dirty="0"/>
                      </a:br>
                      <a:r>
                        <a:rPr lang="en-US" sz="1050" dirty="0"/>
                        <a:t>Cost will vary depending on the amount of dirt you need to move. Hourly rates apply for a tractor and operator.</a:t>
                      </a:r>
                    </a:p>
                  </a:txBody>
                  <a:tcPr marL="30324" marR="30324" marT="15162" marB="15162">
                    <a:lnL>
                      <a:noFill/>
                    </a:lnL>
                    <a:lnR>
                      <a:noFill/>
                    </a:lnR>
                    <a:lnT>
                      <a:noFill/>
                    </a:lnT>
                    <a:lnB>
                      <a:noFill/>
                    </a:lnB>
                  </a:tcPr>
                </a:tc>
                <a:tc>
                  <a:txBody>
                    <a:bodyPr/>
                    <a:lstStyle/>
                    <a:p>
                      <a:pPr algn="l"/>
                      <a:r>
                        <a:rPr lang="en-US" sz="1050" b="1" dirty="0">
                          <a:solidFill>
                            <a:srgbClr val="008000"/>
                          </a:solidFill>
                          <a:effectLst/>
                        </a:rPr>
                        <a:t>$50 per hour</a:t>
                      </a:r>
                      <a:endParaRPr lang="en-US" sz="1050" dirty="0"/>
                    </a:p>
                  </a:txBody>
                  <a:tcPr marL="30324" marR="30324" marT="15162" marB="15162">
                    <a:lnL>
                      <a:noFill/>
                    </a:lnL>
                    <a:lnR>
                      <a:noFill/>
                    </a:lnR>
                    <a:lnT>
                      <a:noFill/>
                    </a:lnT>
                    <a:lnB>
                      <a:noFill/>
                    </a:lnB>
                  </a:tcPr>
                </a:tc>
              </a:tr>
              <a:tr h="291401">
                <a:tc>
                  <a:txBody>
                    <a:bodyPr/>
                    <a:lstStyle/>
                    <a:p>
                      <a:pPr algn="l"/>
                      <a:endParaRPr lang="en-US" sz="1050" dirty="0"/>
                    </a:p>
                  </a:txBody>
                  <a:tcPr marL="30324" marR="30324" marT="15162" marB="15162">
                    <a:lnL>
                      <a:noFill/>
                    </a:lnL>
                    <a:lnR>
                      <a:noFill/>
                    </a:lnR>
                    <a:lnT>
                      <a:noFill/>
                    </a:lnT>
                    <a:lnB>
                      <a:noFill/>
                    </a:lnB>
                  </a:tcPr>
                </a:tc>
                <a:tc>
                  <a:txBody>
                    <a:bodyPr/>
                    <a:lstStyle/>
                    <a:p>
                      <a:pPr algn="l"/>
                      <a:r>
                        <a:rPr lang="en-US" sz="1050" b="1" dirty="0" smtClean="0">
                          <a:effectLst/>
                        </a:rPr>
                        <a:t>Sub-base</a:t>
                      </a:r>
                      <a:r>
                        <a:rPr lang="en-US" sz="1050" dirty="0"/>
                        <a:t/>
                      </a:r>
                      <a:br>
                        <a:rPr lang="en-US" sz="1050" dirty="0"/>
                      </a:br>
                      <a:r>
                        <a:rPr lang="en-US" sz="1050" dirty="0"/>
                        <a:t>Cost for gravel or sand delivered to the job site.</a:t>
                      </a:r>
                      <a:br>
                        <a:rPr lang="en-US" sz="1050" dirty="0"/>
                      </a:br>
                      <a:endParaRPr lang="en-US" sz="1050" dirty="0"/>
                    </a:p>
                  </a:txBody>
                  <a:tcPr marL="30324" marR="30324" marT="15162" marB="15162">
                    <a:lnL>
                      <a:noFill/>
                    </a:lnL>
                    <a:lnR>
                      <a:noFill/>
                    </a:lnR>
                    <a:lnT>
                      <a:noFill/>
                    </a:lnT>
                    <a:lnB>
                      <a:noFill/>
                    </a:lnB>
                  </a:tcPr>
                </a:tc>
                <a:tc>
                  <a:txBody>
                    <a:bodyPr/>
                    <a:lstStyle/>
                    <a:p>
                      <a:pPr algn="l"/>
                      <a:r>
                        <a:rPr lang="en-US" sz="1050" b="1">
                          <a:solidFill>
                            <a:srgbClr val="008000"/>
                          </a:solidFill>
                          <a:effectLst/>
                        </a:rPr>
                        <a:t>$12 per cubic yard</a:t>
                      </a:r>
                      <a:endParaRPr lang="en-US" sz="1050"/>
                    </a:p>
                  </a:txBody>
                  <a:tcPr marL="30324" marR="30324" marT="15162" marB="15162">
                    <a:lnL>
                      <a:noFill/>
                    </a:lnL>
                    <a:lnR>
                      <a:noFill/>
                    </a:lnR>
                    <a:lnT>
                      <a:noFill/>
                    </a:lnT>
                    <a:lnB>
                      <a:noFill/>
                    </a:lnB>
                  </a:tcPr>
                </a:tc>
              </a:tr>
              <a:tr h="950660">
                <a:tc>
                  <a:txBody>
                    <a:bodyPr/>
                    <a:lstStyle/>
                    <a:p>
                      <a:pPr algn="l"/>
                      <a:endParaRPr lang="en-US" sz="1050" dirty="0"/>
                    </a:p>
                  </a:txBody>
                  <a:tcPr marL="30324" marR="30324" marT="15162" marB="15162">
                    <a:lnL>
                      <a:noFill/>
                    </a:lnL>
                    <a:lnR>
                      <a:noFill/>
                    </a:lnR>
                    <a:lnT>
                      <a:noFill/>
                    </a:lnT>
                    <a:lnB>
                      <a:noFill/>
                    </a:lnB>
                  </a:tcPr>
                </a:tc>
                <a:tc>
                  <a:txBody>
                    <a:bodyPr/>
                    <a:lstStyle/>
                    <a:p>
                      <a:pPr algn="l"/>
                      <a:r>
                        <a:rPr lang="en-US" sz="1050" b="1" dirty="0">
                          <a:effectLst/>
                        </a:rPr>
                        <a:t>Concrete Forms and Finishing</a:t>
                      </a:r>
                      <a:r>
                        <a:rPr lang="en-US" sz="1050" dirty="0"/>
                        <a:t/>
                      </a:r>
                      <a:br>
                        <a:rPr lang="en-US" sz="1050" dirty="0"/>
                      </a:br>
                      <a:r>
                        <a:rPr lang="en-US" sz="1050" dirty="0"/>
                        <a:t>Labor is the biggest cost for concrete forms. Setting up concrete forms and finishing concrete is backbreaking work.</a:t>
                      </a:r>
                      <a:br>
                        <a:rPr lang="en-US" sz="1050" dirty="0"/>
                      </a:br>
                      <a:endParaRPr lang="en-US" sz="1050" dirty="0"/>
                    </a:p>
                  </a:txBody>
                  <a:tcPr marL="30324" marR="30324" marT="15162" marB="15162">
                    <a:lnL>
                      <a:noFill/>
                    </a:lnL>
                    <a:lnR>
                      <a:noFill/>
                    </a:lnR>
                    <a:lnT>
                      <a:noFill/>
                    </a:lnT>
                    <a:lnB>
                      <a:noFill/>
                    </a:lnB>
                  </a:tcPr>
                </a:tc>
                <a:tc>
                  <a:txBody>
                    <a:bodyPr/>
                    <a:lstStyle/>
                    <a:p>
                      <a:pPr algn="l"/>
                      <a:r>
                        <a:rPr lang="it-IT" sz="1050" b="1">
                          <a:solidFill>
                            <a:srgbClr val="008000"/>
                          </a:solidFill>
                          <a:effectLst/>
                        </a:rPr>
                        <a:t>$1 - $1.50 per square foot</a:t>
                      </a:r>
                      <a:endParaRPr lang="it-IT" sz="1050"/>
                    </a:p>
                  </a:txBody>
                  <a:tcPr marL="30324" marR="30324" marT="15162" marB="15162">
                    <a:lnL>
                      <a:noFill/>
                    </a:lnL>
                    <a:lnR>
                      <a:noFill/>
                    </a:lnR>
                    <a:lnT>
                      <a:noFill/>
                    </a:lnT>
                    <a:lnB>
                      <a:noFill/>
                    </a:lnB>
                  </a:tcPr>
                </a:tc>
              </a:tr>
              <a:tr h="1066743">
                <a:tc>
                  <a:txBody>
                    <a:bodyPr/>
                    <a:lstStyle/>
                    <a:p>
                      <a:pPr algn="l"/>
                      <a:endParaRPr lang="en-US" sz="1050"/>
                    </a:p>
                  </a:txBody>
                  <a:tcPr marL="30324" marR="30324" marT="15162" marB="15162">
                    <a:lnL>
                      <a:noFill/>
                    </a:lnL>
                    <a:lnR>
                      <a:noFill/>
                    </a:lnR>
                    <a:lnT>
                      <a:noFill/>
                    </a:lnT>
                    <a:lnB>
                      <a:noFill/>
                    </a:lnB>
                  </a:tcPr>
                </a:tc>
                <a:tc>
                  <a:txBody>
                    <a:bodyPr/>
                    <a:lstStyle/>
                    <a:p>
                      <a:pPr algn="l"/>
                      <a:r>
                        <a:rPr lang="en-US" sz="1050" b="1" dirty="0">
                          <a:effectLst/>
                        </a:rPr>
                        <a:t>Reinforcement</a:t>
                      </a:r>
                      <a:r>
                        <a:rPr lang="en-US" sz="1050" dirty="0"/>
                        <a:t/>
                      </a:r>
                      <a:br>
                        <a:rPr lang="en-US" sz="1050" dirty="0"/>
                      </a:br>
                      <a:r>
                        <a:rPr lang="en-US" sz="1050" dirty="0" smtClean="0"/>
                        <a:t>is </a:t>
                      </a:r>
                      <a:r>
                        <a:rPr lang="en-US" sz="1050" dirty="0"/>
                        <a:t>required because all concrete cracks, so if you want your cracks to remain small, you'll need reinforcement. Wire mesh, re-bar, plastic mesh, and fiber in the mix are all commonly used materials.</a:t>
                      </a:r>
                    </a:p>
                  </a:txBody>
                  <a:tcPr marL="30324" marR="30324" marT="15162" marB="15162">
                    <a:lnL>
                      <a:noFill/>
                    </a:lnL>
                    <a:lnR>
                      <a:noFill/>
                    </a:lnR>
                    <a:lnT>
                      <a:noFill/>
                    </a:lnT>
                    <a:lnB>
                      <a:noFill/>
                    </a:lnB>
                  </a:tcPr>
                </a:tc>
                <a:tc>
                  <a:txBody>
                    <a:bodyPr/>
                    <a:lstStyle/>
                    <a:p>
                      <a:r>
                        <a:rPr lang="en-US" sz="1050" b="1" dirty="0">
                          <a:solidFill>
                            <a:srgbClr val="008000"/>
                          </a:solidFill>
                          <a:effectLst/>
                        </a:rPr>
                        <a:t>.10 cents per square </a:t>
                      </a:r>
                      <a:r>
                        <a:rPr lang="en-US" sz="1050" b="1" dirty="0" smtClean="0">
                          <a:solidFill>
                            <a:srgbClr val="008000"/>
                          </a:solidFill>
                          <a:effectLst/>
                        </a:rPr>
                        <a:t>foot</a:t>
                      </a:r>
                      <a:endParaRPr lang="en-US" sz="1050" dirty="0"/>
                    </a:p>
                  </a:txBody>
                  <a:tcPr marL="30324" marR="30324" marT="15162" marB="15162">
                    <a:lnL>
                      <a:noFill/>
                    </a:lnL>
                    <a:lnR>
                      <a:noFill/>
                    </a:lnR>
                    <a:lnT>
                      <a:noFill/>
                    </a:lnT>
                    <a:lnB>
                      <a:noFill/>
                    </a:lnB>
                  </a:tcPr>
                </a:tc>
              </a:tr>
            </a:tbl>
          </a:graphicData>
        </a:graphic>
      </p:graphicFrame>
      <p:sp>
        <p:nvSpPr>
          <p:cNvPr id="8" name="Rectangle 7"/>
          <p:cNvSpPr/>
          <p:nvPr/>
        </p:nvSpPr>
        <p:spPr>
          <a:xfrm>
            <a:off x="3376611" y="5801833"/>
            <a:ext cx="9910025" cy="584776"/>
          </a:xfrm>
          <a:prstGeom prst="rect">
            <a:avLst/>
          </a:prstGeom>
        </p:spPr>
        <p:txBody>
          <a:bodyPr wrap="square">
            <a:spAutoFit/>
          </a:bodyPr>
          <a:lstStyle/>
          <a:p>
            <a:r>
              <a:rPr lang="en-US" sz="1600" dirty="0" smtClean="0">
                <a:solidFill>
                  <a:srgbClr val="800000"/>
                </a:solidFill>
              </a:rPr>
              <a:t>The factor  to consider the cost are the  formwork, the time to erect forms, </a:t>
            </a:r>
          </a:p>
          <a:p>
            <a:r>
              <a:rPr lang="en-US" sz="1600" dirty="0" smtClean="0">
                <a:solidFill>
                  <a:srgbClr val="800000"/>
                </a:solidFill>
              </a:rPr>
              <a:t>set reinforcing, place and cure concrete, dismantle forms and labor. </a:t>
            </a:r>
            <a:endParaRPr lang="en-US" sz="1600" dirty="0">
              <a:solidFill>
                <a:srgbClr val="8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772" y="1376485"/>
            <a:ext cx="10018713" cy="1752599"/>
          </a:xfrm>
        </p:spPr>
        <p:txBody>
          <a:bodyPr>
            <a:normAutofit/>
          </a:bodyPr>
          <a:lstStyle/>
          <a:p>
            <a:r>
              <a:rPr lang="en-US" sz="2000" dirty="0">
                <a:solidFill>
                  <a:srgbClr val="950800"/>
                </a:solidFill>
              </a:rPr>
              <a:t>TWA - Trans World Airlines</a:t>
            </a:r>
          </a:p>
        </p:txBody>
      </p:sp>
      <p:sp>
        <p:nvSpPr>
          <p:cNvPr id="3" name="Content Placeholder 2"/>
          <p:cNvSpPr>
            <a:spLocks noGrp="1"/>
          </p:cNvSpPr>
          <p:nvPr>
            <p:ph idx="1"/>
          </p:nvPr>
        </p:nvSpPr>
        <p:spPr>
          <a:xfrm>
            <a:off x="1288918" y="1667805"/>
            <a:ext cx="4098805" cy="4668714"/>
          </a:xfrm>
        </p:spPr>
        <p:txBody>
          <a:bodyPr>
            <a:normAutofit/>
          </a:bodyPr>
          <a:lstStyle/>
          <a:p>
            <a:r>
              <a:rPr lang="en-US" sz="1400" dirty="0" smtClean="0"/>
              <a:t>When talking about flexibility and which structures can be built, thin shell structures are ideal, because of the infinite possibilities.</a:t>
            </a:r>
          </a:p>
          <a:p>
            <a:r>
              <a:rPr lang="en-US" sz="1400" dirty="0" smtClean="0"/>
              <a:t> As shown in this image the TWA (or Trans World Airlines), located in Queens, New York at JFK airport , this is a perfect example of the many possibilities one can do while practicing with thin shell structures.</a:t>
            </a:r>
          </a:p>
          <a:p>
            <a:r>
              <a:rPr lang="en-US" sz="1400" dirty="0" smtClean="0"/>
              <a:t>Concerning what kinds of shapes can be constructed, the answer to that is complex geometry.</a:t>
            </a:r>
            <a:endParaRPr lang="en-US" sz="1400" dirty="0"/>
          </a:p>
        </p:txBody>
      </p:sp>
      <p:sp>
        <p:nvSpPr>
          <p:cNvPr id="5" name="Rectangle 4"/>
          <p:cNvSpPr/>
          <p:nvPr/>
        </p:nvSpPr>
        <p:spPr>
          <a:xfrm>
            <a:off x="4071511" y="384799"/>
            <a:ext cx="5258921" cy="707886"/>
          </a:xfrm>
          <a:prstGeom prst="rect">
            <a:avLst/>
          </a:prstGeom>
        </p:spPr>
        <p:txBody>
          <a:bodyPr wrap="none">
            <a:spAutoFit/>
          </a:bodyPr>
          <a:lstStyle/>
          <a:p>
            <a:r>
              <a:rPr lang="en-US" sz="4000" dirty="0" smtClean="0">
                <a:solidFill>
                  <a:srgbClr val="950800"/>
                </a:solidFill>
              </a:rPr>
              <a:t>Flexibility of the System</a:t>
            </a:r>
            <a:endParaRPr lang="en-US" sz="4000" dirty="0"/>
          </a:p>
        </p:txBody>
      </p:sp>
      <p:pic>
        <p:nvPicPr>
          <p:cNvPr id="6" name="Picture 5" descr="Untitled.jpg"/>
          <p:cNvPicPr>
            <a:picLocks noChangeAspect="1"/>
          </p:cNvPicPr>
          <p:nvPr/>
        </p:nvPicPr>
        <p:blipFill>
          <a:blip r:embed="rId2"/>
          <a:stretch>
            <a:fillRect/>
          </a:stretch>
        </p:blipFill>
        <p:spPr>
          <a:xfrm>
            <a:off x="5839213" y="1872653"/>
            <a:ext cx="5321300" cy="4000500"/>
          </a:xfrm>
          <a:prstGeom prst="rect">
            <a:avLst/>
          </a:prstGeom>
        </p:spPr>
      </p:pic>
    </p:spTree>
    <p:extLst>
      <p:ext uri="{BB962C8B-B14F-4D97-AF65-F5344CB8AC3E}">
        <p14:creationId xmlns:p14="http://schemas.microsoft.com/office/powerpoint/2010/main" val="416165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267" y="-301938"/>
            <a:ext cx="10018713" cy="1752599"/>
          </a:xfrm>
        </p:spPr>
        <p:txBody>
          <a:bodyPr/>
          <a:lstStyle/>
          <a:p>
            <a:r>
              <a:rPr lang="en-US" dirty="0" smtClean="0">
                <a:solidFill>
                  <a:srgbClr val="950800"/>
                </a:solidFill>
              </a:rPr>
              <a:t>Connection Details</a:t>
            </a:r>
            <a:endParaRPr lang="en-US" dirty="0">
              <a:solidFill>
                <a:srgbClr val="950800"/>
              </a:solidFill>
            </a:endParaRPr>
          </a:p>
        </p:txBody>
      </p:sp>
      <p:sp>
        <p:nvSpPr>
          <p:cNvPr id="3" name="Content Placeholder 2"/>
          <p:cNvSpPr>
            <a:spLocks noGrp="1"/>
          </p:cNvSpPr>
          <p:nvPr>
            <p:ph idx="1"/>
          </p:nvPr>
        </p:nvSpPr>
        <p:spPr>
          <a:xfrm>
            <a:off x="1484311" y="1279533"/>
            <a:ext cx="3268845" cy="3124201"/>
          </a:xfrm>
        </p:spPr>
        <p:txBody>
          <a:bodyPr>
            <a:normAutofit/>
          </a:bodyPr>
          <a:lstStyle/>
          <a:p>
            <a:r>
              <a:rPr lang="en-US" sz="1400" dirty="0" smtClean="0"/>
              <a:t>They are many ways that architects go about connecting the supporting floors and their vertical floors. When look at the TWA we can see what holds this thin shell structure is  theses complex geometry that acts as pillars to distribute the load onto the ground.</a:t>
            </a:r>
          </a:p>
          <a:p>
            <a:r>
              <a:rPr lang="en-US" sz="1400" dirty="0" smtClean="0"/>
              <a:t>Most of the interior structures have the same characteristic as the exterior structure. This structures that acts as a pathways funnels into a columns holding itself.</a:t>
            </a:r>
          </a:p>
          <a:p>
            <a:endParaRPr lang="en-US" sz="1400" dirty="0"/>
          </a:p>
        </p:txBody>
      </p:sp>
      <p:pic>
        <p:nvPicPr>
          <p:cNvPr id="7" name="Picture 6"/>
          <p:cNvPicPr>
            <a:picLocks noChangeAspect="1"/>
          </p:cNvPicPr>
          <p:nvPr/>
        </p:nvPicPr>
        <p:blipFill>
          <a:blip r:embed="rId2"/>
          <a:srcRect r="16998" b="17546"/>
          <a:stretch>
            <a:fillRect/>
          </a:stretch>
        </p:blipFill>
        <p:spPr>
          <a:xfrm>
            <a:off x="7629531" y="1065666"/>
            <a:ext cx="3472272" cy="2291180"/>
          </a:xfrm>
          <a:prstGeom prst="rect">
            <a:avLst/>
          </a:prstGeom>
        </p:spPr>
      </p:pic>
      <p:pic>
        <p:nvPicPr>
          <p:cNvPr id="8" name="Picture 7" descr="Untitled.jpg"/>
          <p:cNvPicPr>
            <a:picLocks noChangeAspect="1"/>
          </p:cNvPicPr>
          <p:nvPr/>
        </p:nvPicPr>
        <p:blipFill>
          <a:blip r:embed="rId3"/>
          <a:stretch>
            <a:fillRect/>
          </a:stretch>
        </p:blipFill>
        <p:spPr>
          <a:xfrm>
            <a:off x="4976419" y="3619234"/>
            <a:ext cx="5730628" cy="2357372"/>
          </a:xfrm>
          <a:prstGeom prst="rect">
            <a:avLst/>
          </a:prstGeom>
        </p:spPr>
      </p:pic>
      <p:pic>
        <p:nvPicPr>
          <p:cNvPr id="9" name="Picture 8" descr="Untitled.jpg"/>
          <p:cNvPicPr>
            <a:picLocks noChangeAspect="1"/>
          </p:cNvPicPr>
          <p:nvPr/>
        </p:nvPicPr>
        <p:blipFill>
          <a:blip r:embed="rId4"/>
          <a:stretch>
            <a:fillRect/>
          </a:stretch>
        </p:blipFill>
        <p:spPr>
          <a:xfrm>
            <a:off x="4735811" y="1111078"/>
            <a:ext cx="2908300" cy="2273300"/>
          </a:xfrm>
          <a:prstGeom prst="rect">
            <a:avLst/>
          </a:prstGeom>
        </p:spPr>
      </p:pic>
    </p:spTree>
    <p:extLst>
      <p:ext uri="{BB962C8B-B14F-4D97-AF65-F5344CB8AC3E}">
        <p14:creationId xmlns:p14="http://schemas.microsoft.com/office/powerpoint/2010/main" val="119471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667" y="0"/>
            <a:ext cx="10018713" cy="1752599"/>
          </a:xfrm>
        </p:spPr>
        <p:txBody>
          <a:bodyPr/>
          <a:lstStyle/>
          <a:p>
            <a:r>
              <a:rPr lang="en-US" dirty="0" smtClean="0">
                <a:solidFill>
                  <a:srgbClr val="950800"/>
                </a:solidFill>
              </a:rPr>
              <a:t>Massing Implications</a:t>
            </a:r>
            <a:endParaRPr lang="en-US" dirty="0">
              <a:solidFill>
                <a:srgbClr val="950800"/>
              </a:solidFill>
            </a:endParaRPr>
          </a:p>
        </p:txBody>
      </p:sp>
      <p:sp>
        <p:nvSpPr>
          <p:cNvPr id="3" name="Content Placeholder 2"/>
          <p:cNvSpPr>
            <a:spLocks noGrp="1"/>
          </p:cNvSpPr>
          <p:nvPr>
            <p:ph idx="1"/>
          </p:nvPr>
        </p:nvSpPr>
        <p:spPr>
          <a:xfrm>
            <a:off x="1484310" y="1290515"/>
            <a:ext cx="3448175" cy="3124201"/>
          </a:xfrm>
        </p:spPr>
        <p:txBody>
          <a:bodyPr>
            <a:normAutofit lnSpcReduction="10000"/>
          </a:bodyPr>
          <a:lstStyle/>
          <a:p>
            <a:r>
              <a:rPr lang="en-US" sz="1400" dirty="0" smtClean="0"/>
              <a:t>Usually when architects construct thin shell structures, they usually span very wide and for </a:t>
            </a:r>
            <a:r>
              <a:rPr lang="en-US" sz="1400" dirty="0"/>
              <a:t>the most part </a:t>
            </a:r>
            <a:r>
              <a:rPr lang="en-US" sz="1400" dirty="0" smtClean="0"/>
              <a:t>the </a:t>
            </a:r>
            <a:r>
              <a:rPr lang="en-US" sz="1400" dirty="0"/>
              <a:t>thin-shell structures </a:t>
            </a:r>
            <a:r>
              <a:rPr lang="en-US" sz="1400" dirty="0" smtClean="0"/>
              <a:t>when properly and thought out fully can hold its on weight. Thin shell structures give the appearance as though they are defying gravity because of its appearance of it lightness.</a:t>
            </a:r>
          </a:p>
          <a:p>
            <a:r>
              <a:rPr lang="en-US" sz="1400" dirty="0" smtClean="0"/>
              <a:t>Another example of a thin shell structure </a:t>
            </a:r>
            <a:r>
              <a:rPr lang="en-US" sz="1400" dirty="0"/>
              <a:t>is Kresge Auditorium is an auditorium building for the Massachusetts Institute of Technology, located at 48 Massachusetts Avenue, Cambridge, </a:t>
            </a:r>
            <a:r>
              <a:rPr lang="en-US" sz="1400" dirty="0" smtClean="0"/>
              <a:t>Massachusetts. </a:t>
            </a:r>
            <a:endParaRPr lang="en-US" sz="1400" dirty="0"/>
          </a:p>
        </p:txBody>
      </p:sp>
      <p:pic>
        <p:nvPicPr>
          <p:cNvPr id="4" name="Picture 3"/>
          <p:cNvPicPr>
            <a:picLocks noChangeAspect="1"/>
          </p:cNvPicPr>
          <p:nvPr/>
        </p:nvPicPr>
        <p:blipFill>
          <a:blip r:embed="rId2"/>
          <a:srcRect t="23776"/>
          <a:stretch>
            <a:fillRect/>
          </a:stretch>
        </p:blipFill>
        <p:spPr>
          <a:xfrm>
            <a:off x="5257813" y="1642901"/>
            <a:ext cx="4421875" cy="2247016"/>
          </a:xfrm>
          <a:prstGeom prst="rect">
            <a:avLst/>
          </a:prstGeom>
        </p:spPr>
      </p:pic>
      <p:pic>
        <p:nvPicPr>
          <p:cNvPr id="6" name="Picture 5"/>
          <p:cNvPicPr>
            <a:picLocks noChangeAspect="1"/>
          </p:cNvPicPr>
          <p:nvPr/>
        </p:nvPicPr>
        <p:blipFill>
          <a:blip r:embed="rId3"/>
          <a:stretch>
            <a:fillRect/>
          </a:stretch>
        </p:blipFill>
        <p:spPr>
          <a:xfrm>
            <a:off x="2925106" y="4359194"/>
            <a:ext cx="2385997" cy="2330075"/>
          </a:xfrm>
          <a:prstGeom prst="rect">
            <a:avLst/>
          </a:prstGeom>
        </p:spPr>
      </p:pic>
      <p:sp>
        <p:nvSpPr>
          <p:cNvPr id="8" name="Rectangle 7"/>
          <p:cNvSpPr/>
          <p:nvPr/>
        </p:nvSpPr>
        <p:spPr>
          <a:xfrm>
            <a:off x="6590966" y="4410012"/>
            <a:ext cx="1574319" cy="307777"/>
          </a:xfrm>
          <a:prstGeom prst="rect">
            <a:avLst/>
          </a:prstGeom>
        </p:spPr>
        <p:txBody>
          <a:bodyPr wrap="none">
            <a:spAutoFit/>
          </a:bodyPr>
          <a:lstStyle/>
          <a:p>
            <a:r>
              <a:rPr lang="en-US" sz="1400" dirty="0" err="1" smtClean="0">
                <a:solidFill>
                  <a:srgbClr val="800000"/>
                </a:solidFill>
              </a:rPr>
              <a:t>Kresge</a:t>
            </a:r>
            <a:r>
              <a:rPr lang="en-US" sz="1400" dirty="0" smtClean="0">
                <a:solidFill>
                  <a:srgbClr val="800000"/>
                </a:solidFill>
              </a:rPr>
              <a:t> Auditorium  </a:t>
            </a:r>
            <a:endParaRPr lang="en-US" sz="1400" dirty="0">
              <a:solidFill>
                <a:srgbClr val="800000"/>
              </a:solidFill>
            </a:endParaRPr>
          </a:p>
        </p:txBody>
      </p:sp>
    </p:spTree>
    <p:extLst>
      <p:ext uri="{BB962C8B-B14F-4D97-AF65-F5344CB8AC3E}">
        <p14:creationId xmlns:p14="http://schemas.microsoft.com/office/powerpoint/2010/main" val="1794529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889" y="0"/>
            <a:ext cx="10018713" cy="1752599"/>
          </a:xfrm>
        </p:spPr>
        <p:txBody>
          <a:bodyPr/>
          <a:lstStyle/>
          <a:p>
            <a:r>
              <a:rPr lang="en-US" dirty="0" smtClean="0">
                <a:solidFill>
                  <a:srgbClr val="950800"/>
                </a:solidFill>
              </a:rPr>
              <a:t>Diversity of forms available</a:t>
            </a:r>
            <a:endParaRPr lang="en-US" dirty="0">
              <a:solidFill>
                <a:srgbClr val="950800"/>
              </a:solidFill>
            </a:endParaRPr>
          </a:p>
        </p:txBody>
      </p:sp>
      <p:pic>
        <p:nvPicPr>
          <p:cNvPr id="6" name="Picture 5" descr="W-wa_Ochota_PKP-WKD.jpg"/>
          <p:cNvPicPr>
            <a:picLocks noChangeAspect="1"/>
          </p:cNvPicPr>
          <p:nvPr/>
        </p:nvPicPr>
        <p:blipFill>
          <a:blip r:embed="rId2"/>
          <a:srcRect t="24181" b="12046"/>
          <a:stretch>
            <a:fillRect/>
          </a:stretch>
        </p:blipFill>
        <p:spPr>
          <a:xfrm>
            <a:off x="3033016" y="4173855"/>
            <a:ext cx="4729364" cy="1829392"/>
          </a:xfrm>
          <a:prstGeom prst="rect">
            <a:avLst/>
          </a:prstGeom>
        </p:spPr>
      </p:pic>
      <p:pic>
        <p:nvPicPr>
          <p:cNvPr id="7" name="Picture 6"/>
          <p:cNvPicPr>
            <a:picLocks noChangeAspect="1"/>
          </p:cNvPicPr>
          <p:nvPr/>
        </p:nvPicPr>
        <p:blipFill>
          <a:blip r:embed="rId3"/>
          <a:srcRect t="14213"/>
          <a:stretch>
            <a:fillRect/>
          </a:stretch>
        </p:blipFill>
        <p:spPr>
          <a:xfrm>
            <a:off x="8556571" y="1642901"/>
            <a:ext cx="2465300" cy="2169517"/>
          </a:xfrm>
          <a:prstGeom prst="rect">
            <a:avLst/>
          </a:prstGeom>
        </p:spPr>
      </p:pic>
      <p:sp>
        <p:nvSpPr>
          <p:cNvPr id="16" name="Rectangle 15"/>
          <p:cNvSpPr/>
          <p:nvPr/>
        </p:nvSpPr>
        <p:spPr>
          <a:xfrm>
            <a:off x="8987104" y="3928137"/>
            <a:ext cx="1767018" cy="369332"/>
          </a:xfrm>
          <a:prstGeom prst="rect">
            <a:avLst/>
          </a:prstGeom>
        </p:spPr>
        <p:txBody>
          <a:bodyPr wrap="none">
            <a:spAutoFit/>
          </a:bodyPr>
          <a:lstStyle/>
          <a:p>
            <a:r>
              <a:rPr lang="en-US" dirty="0" smtClean="0">
                <a:solidFill>
                  <a:srgbClr val="800000"/>
                </a:solidFill>
              </a:rPr>
              <a:t>Parabolic Arches</a:t>
            </a:r>
          </a:p>
        </p:txBody>
      </p:sp>
      <p:pic>
        <p:nvPicPr>
          <p:cNvPr id="18" name="Picture 17"/>
          <p:cNvPicPr>
            <a:picLocks noChangeAspect="1"/>
          </p:cNvPicPr>
          <p:nvPr/>
        </p:nvPicPr>
        <p:blipFill>
          <a:blip r:embed="rId4"/>
          <a:stretch>
            <a:fillRect/>
          </a:stretch>
        </p:blipFill>
        <p:spPr>
          <a:xfrm>
            <a:off x="1349217" y="1402618"/>
            <a:ext cx="3624392" cy="1765213"/>
          </a:xfrm>
          <a:prstGeom prst="rect">
            <a:avLst/>
          </a:prstGeom>
        </p:spPr>
      </p:pic>
      <p:sp>
        <p:nvSpPr>
          <p:cNvPr id="19" name="Rectangle 18"/>
          <p:cNvSpPr/>
          <p:nvPr/>
        </p:nvSpPr>
        <p:spPr>
          <a:xfrm>
            <a:off x="2070360" y="3208811"/>
            <a:ext cx="2260580" cy="369332"/>
          </a:xfrm>
          <a:prstGeom prst="rect">
            <a:avLst/>
          </a:prstGeom>
        </p:spPr>
        <p:txBody>
          <a:bodyPr wrap="none">
            <a:spAutoFit/>
          </a:bodyPr>
          <a:lstStyle/>
          <a:p>
            <a:r>
              <a:rPr lang="en-US" dirty="0" smtClean="0">
                <a:solidFill>
                  <a:srgbClr val="800000"/>
                </a:solidFill>
              </a:rPr>
              <a:t>hyperbolic </a:t>
            </a:r>
            <a:r>
              <a:rPr lang="en-US" dirty="0" err="1" smtClean="0">
                <a:solidFill>
                  <a:srgbClr val="800000"/>
                </a:solidFill>
              </a:rPr>
              <a:t>paraboloid</a:t>
            </a:r>
            <a:r>
              <a:rPr lang="en-US" dirty="0" smtClean="0">
                <a:solidFill>
                  <a:srgbClr val="800000"/>
                </a:solidFill>
              </a:rPr>
              <a:t> </a:t>
            </a:r>
          </a:p>
        </p:txBody>
      </p:sp>
      <p:sp>
        <p:nvSpPr>
          <p:cNvPr id="20" name="Rectangle 19"/>
          <p:cNvSpPr/>
          <p:nvPr/>
        </p:nvSpPr>
        <p:spPr>
          <a:xfrm>
            <a:off x="4761519" y="6228196"/>
            <a:ext cx="1887393" cy="369332"/>
          </a:xfrm>
          <a:prstGeom prst="rect">
            <a:avLst/>
          </a:prstGeom>
        </p:spPr>
        <p:txBody>
          <a:bodyPr wrap="none">
            <a:spAutoFit/>
          </a:bodyPr>
          <a:lstStyle/>
          <a:p>
            <a:r>
              <a:rPr lang="en-US" dirty="0" smtClean="0">
                <a:solidFill>
                  <a:srgbClr val="800000"/>
                </a:solidFill>
              </a:rPr>
              <a:t>Hyperbolic saddle</a:t>
            </a:r>
            <a:endParaRPr lang="en-US" dirty="0">
              <a:solidFill>
                <a:srgbClr val="8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4" y="-461788"/>
            <a:ext cx="10018713" cy="1752599"/>
          </a:xfrm>
        </p:spPr>
        <p:txBody>
          <a:bodyPr/>
          <a:lstStyle/>
          <a:p>
            <a:r>
              <a:rPr lang="en-US" dirty="0" smtClean="0">
                <a:solidFill>
                  <a:srgbClr val="950800"/>
                </a:solidFill>
              </a:rPr>
              <a:t>Case study building</a:t>
            </a:r>
            <a:endParaRPr lang="en-US" dirty="0">
              <a:solidFill>
                <a:srgbClr val="950800"/>
              </a:solidFill>
            </a:endParaRPr>
          </a:p>
        </p:txBody>
      </p:sp>
      <p:pic>
        <p:nvPicPr>
          <p:cNvPr id="4" name="Content Placeholder 3" descr="Restaurant_Plan.jpg"/>
          <p:cNvPicPr>
            <a:picLocks noGrp="1" noChangeAspect="1"/>
          </p:cNvPicPr>
          <p:nvPr>
            <p:ph idx="1"/>
          </p:nvPr>
        </p:nvPicPr>
        <p:blipFill>
          <a:blip r:embed="rId2"/>
          <a:srcRect l="1168" r="944" b="7425"/>
          <a:stretch>
            <a:fillRect/>
          </a:stretch>
        </p:blipFill>
        <p:spPr>
          <a:xfrm>
            <a:off x="9059072" y="748799"/>
            <a:ext cx="2726603" cy="2892223"/>
          </a:xfrm>
        </p:spPr>
      </p:pic>
      <p:pic>
        <p:nvPicPr>
          <p:cNvPr id="5" name="Picture 4" descr="Restaurant_Elevation.jpg"/>
          <p:cNvPicPr>
            <a:picLocks noChangeAspect="1"/>
          </p:cNvPicPr>
          <p:nvPr/>
        </p:nvPicPr>
        <p:blipFill>
          <a:blip r:embed="rId3"/>
          <a:srcRect l="1139" t="5448" b="14302"/>
          <a:stretch>
            <a:fillRect/>
          </a:stretch>
        </p:blipFill>
        <p:spPr>
          <a:xfrm>
            <a:off x="3694679" y="3445651"/>
            <a:ext cx="5169879" cy="1340961"/>
          </a:xfrm>
          <a:prstGeom prst="rect">
            <a:avLst/>
          </a:prstGeom>
        </p:spPr>
      </p:pic>
      <p:pic>
        <p:nvPicPr>
          <p:cNvPr id="8" name="Picture 7" descr="Restaurant_Section.jpg"/>
          <p:cNvPicPr>
            <a:picLocks noChangeAspect="1"/>
          </p:cNvPicPr>
          <p:nvPr/>
        </p:nvPicPr>
        <p:blipFill>
          <a:blip r:embed="rId4"/>
          <a:srcRect t="19490" b="10653"/>
          <a:stretch>
            <a:fillRect/>
          </a:stretch>
        </p:blipFill>
        <p:spPr>
          <a:xfrm>
            <a:off x="3650741" y="5221760"/>
            <a:ext cx="5168532" cy="1153708"/>
          </a:xfrm>
          <a:prstGeom prst="rect">
            <a:avLst/>
          </a:prstGeom>
        </p:spPr>
      </p:pic>
      <p:pic>
        <p:nvPicPr>
          <p:cNvPr id="10" name="Picture 9" descr="image090_1.jpg"/>
          <p:cNvPicPr>
            <a:picLocks noChangeAspect="1"/>
          </p:cNvPicPr>
          <p:nvPr/>
        </p:nvPicPr>
        <p:blipFill>
          <a:blip r:embed="rId5"/>
          <a:stretch>
            <a:fillRect/>
          </a:stretch>
        </p:blipFill>
        <p:spPr>
          <a:xfrm>
            <a:off x="4436514" y="873157"/>
            <a:ext cx="3810000" cy="2305050"/>
          </a:xfrm>
          <a:prstGeom prst="rect">
            <a:avLst/>
          </a:prstGeom>
        </p:spPr>
      </p:pic>
      <p:sp>
        <p:nvSpPr>
          <p:cNvPr id="12" name="TextBox 11"/>
          <p:cNvSpPr txBox="1"/>
          <p:nvPr/>
        </p:nvSpPr>
        <p:spPr>
          <a:xfrm>
            <a:off x="9092377" y="4680046"/>
            <a:ext cx="3099623" cy="1077218"/>
          </a:xfrm>
          <a:prstGeom prst="rect">
            <a:avLst/>
          </a:prstGeom>
          <a:noFill/>
        </p:spPr>
        <p:txBody>
          <a:bodyPr wrap="square" rtlCol="0">
            <a:spAutoFit/>
          </a:bodyPr>
          <a:lstStyle/>
          <a:p>
            <a:r>
              <a:rPr lang="en-US" sz="1600" dirty="0" smtClean="0">
                <a:solidFill>
                  <a:srgbClr val="800000"/>
                </a:solidFill>
              </a:rPr>
              <a:t>Los </a:t>
            </a:r>
            <a:r>
              <a:rPr lang="en-US" sz="1600" dirty="0" err="1" smtClean="0">
                <a:solidFill>
                  <a:srgbClr val="800000"/>
                </a:solidFill>
              </a:rPr>
              <a:t>Manantiales</a:t>
            </a:r>
            <a:r>
              <a:rPr lang="en-US" sz="1600" dirty="0" smtClean="0">
                <a:solidFill>
                  <a:srgbClr val="800000"/>
                </a:solidFill>
              </a:rPr>
              <a:t> Restaurant </a:t>
            </a:r>
          </a:p>
          <a:p>
            <a:r>
              <a:rPr lang="en-US" sz="1600" dirty="0" smtClean="0">
                <a:solidFill>
                  <a:srgbClr val="800000"/>
                </a:solidFill>
              </a:rPr>
              <a:t>Construction- 1958, </a:t>
            </a:r>
          </a:p>
          <a:p>
            <a:r>
              <a:rPr lang="en-US" sz="1600" dirty="0" smtClean="0">
                <a:solidFill>
                  <a:srgbClr val="800000"/>
                </a:solidFill>
              </a:rPr>
              <a:t>Location: Mexico DF, Mexico</a:t>
            </a:r>
          </a:p>
          <a:p>
            <a:r>
              <a:rPr lang="en-US" sz="1600" dirty="0" smtClean="0">
                <a:solidFill>
                  <a:srgbClr val="800000"/>
                </a:solidFill>
              </a:rPr>
              <a:t>Architect: Felix Candela</a:t>
            </a:r>
          </a:p>
        </p:txBody>
      </p:sp>
      <p:sp>
        <p:nvSpPr>
          <p:cNvPr id="13" name="TextBox 12"/>
          <p:cNvSpPr txBox="1"/>
          <p:nvPr/>
        </p:nvSpPr>
        <p:spPr>
          <a:xfrm>
            <a:off x="9885045" y="3641022"/>
            <a:ext cx="1873984" cy="307777"/>
          </a:xfrm>
          <a:prstGeom prst="rect">
            <a:avLst/>
          </a:prstGeom>
          <a:noFill/>
        </p:spPr>
        <p:txBody>
          <a:bodyPr wrap="square" rtlCol="0">
            <a:spAutoFit/>
          </a:bodyPr>
          <a:lstStyle/>
          <a:p>
            <a:r>
              <a:rPr lang="en-US" sz="1400" dirty="0" smtClean="0">
                <a:solidFill>
                  <a:srgbClr val="800000"/>
                </a:solidFill>
              </a:rPr>
              <a:t>Plan</a:t>
            </a:r>
            <a:endParaRPr lang="en-US" sz="1400" dirty="0">
              <a:solidFill>
                <a:srgbClr val="800000"/>
              </a:solidFill>
            </a:endParaRPr>
          </a:p>
        </p:txBody>
      </p:sp>
      <p:sp>
        <p:nvSpPr>
          <p:cNvPr id="14" name="TextBox 13"/>
          <p:cNvSpPr txBox="1"/>
          <p:nvPr/>
        </p:nvSpPr>
        <p:spPr>
          <a:xfrm>
            <a:off x="5268111" y="4832445"/>
            <a:ext cx="1873984" cy="307777"/>
          </a:xfrm>
          <a:prstGeom prst="rect">
            <a:avLst/>
          </a:prstGeom>
          <a:noFill/>
        </p:spPr>
        <p:txBody>
          <a:bodyPr wrap="square" rtlCol="0">
            <a:spAutoFit/>
          </a:bodyPr>
          <a:lstStyle/>
          <a:p>
            <a:r>
              <a:rPr lang="en-US" sz="1400" dirty="0" smtClean="0">
                <a:solidFill>
                  <a:srgbClr val="800000"/>
                </a:solidFill>
              </a:rPr>
              <a:t>Elevation</a:t>
            </a:r>
            <a:endParaRPr lang="en-US" sz="1400" dirty="0">
              <a:solidFill>
                <a:srgbClr val="800000"/>
              </a:solidFill>
            </a:endParaRPr>
          </a:p>
        </p:txBody>
      </p:sp>
      <p:sp>
        <p:nvSpPr>
          <p:cNvPr id="15" name="TextBox 14"/>
          <p:cNvSpPr txBox="1"/>
          <p:nvPr/>
        </p:nvSpPr>
        <p:spPr>
          <a:xfrm>
            <a:off x="5491561" y="6417015"/>
            <a:ext cx="1873984" cy="307777"/>
          </a:xfrm>
          <a:prstGeom prst="rect">
            <a:avLst/>
          </a:prstGeom>
          <a:noFill/>
        </p:spPr>
        <p:txBody>
          <a:bodyPr wrap="square" rtlCol="0">
            <a:spAutoFit/>
          </a:bodyPr>
          <a:lstStyle/>
          <a:p>
            <a:r>
              <a:rPr lang="en-US" sz="1400" dirty="0" smtClean="0">
                <a:solidFill>
                  <a:srgbClr val="800000"/>
                </a:solidFill>
              </a:rPr>
              <a:t>Section</a:t>
            </a:r>
            <a:endParaRPr lang="en-US" sz="1400" dirty="0">
              <a:solidFill>
                <a:srgbClr val="8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TC103457496[[fn=Parallax]]</Template>
  <TotalTime>833</TotalTime>
  <Words>578</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Corbel</vt:lpstr>
      <vt:lpstr>Parallax</vt:lpstr>
      <vt:lpstr>Thin Shell Structures</vt:lpstr>
      <vt:lpstr>System spans and effective spans</vt:lpstr>
      <vt:lpstr>Construction cost</vt:lpstr>
      <vt:lpstr>TWA - Trans World Airlines</vt:lpstr>
      <vt:lpstr>Connection Details</vt:lpstr>
      <vt:lpstr>Massing Implications</vt:lpstr>
      <vt:lpstr>Diversity of forms available</vt:lpstr>
      <vt:lpstr>Case study building</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Shell Structures</dc:title>
  <dc:subject/>
  <dc:creator>Larry Molina</dc:creator>
  <cp:keywords/>
  <dc:description/>
  <cp:lastModifiedBy>student834a</cp:lastModifiedBy>
  <cp:revision>42</cp:revision>
  <dcterms:created xsi:type="dcterms:W3CDTF">2013-09-20T04:16:56Z</dcterms:created>
  <dcterms:modified xsi:type="dcterms:W3CDTF">2013-09-20T13:42:13Z</dcterms:modified>
  <cp:category/>
</cp:coreProperties>
</file>