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66" r:id="rId6"/>
    <p:sldId id="270" r:id="rId7"/>
    <p:sldId id="269" r:id="rId8"/>
    <p:sldId id="258" r:id="rId9"/>
    <p:sldId id="278" r:id="rId10"/>
    <p:sldId id="279" r:id="rId11"/>
    <p:sldId id="280" r:id="rId12"/>
    <p:sldId id="281" r:id="rId13"/>
    <p:sldId id="283" r:id="rId14"/>
    <p:sldId id="257" r:id="rId15"/>
    <p:sldId id="275" r:id="rId16"/>
    <p:sldId id="277" r:id="rId17"/>
    <p:sldId id="276" r:id="rId18"/>
    <p:sldId id="268" r:id="rId19"/>
    <p:sldId id="267" r:id="rId20"/>
    <p:sldId id="282"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CEE95DDE-0A36-492A-8A8F-C7368968C4E6}" type="datetimeFigureOut">
              <a:rPr lang="en-US" smtClean="0"/>
              <a:pPr/>
              <a:t>10/24/2013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1E90252-8B08-4784-9113-DCCDBAC4E6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CEE95DDE-0A36-492A-8A8F-C7368968C4E6}" type="datetimeFigureOut">
              <a:rPr lang="en-US" smtClean="0"/>
              <a:pPr/>
              <a:t>10/24/2013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1E90252-8B08-4784-9113-DCCDBAC4E6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CEE95DDE-0A36-492A-8A8F-C7368968C4E6}" type="datetimeFigureOut">
              <a:rPr lang="en-US" smtClean="0"/>
              <a:pPr/>
              <a:t>10/24/2013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1E90252-8B08-4784-9113-DCCDBAC4E6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CEE95DDE-0A36-492A-8A8F-C7368968C4E6}" type="datetimeFigureOut">
              <a:rPr lang="en-US" smtClean="0"/>
              <a:pPr/>
              <a:t>10/24/2013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1E90252-8B08-4784-9113-DCCDBAC4E6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E95DDE-0A36-492A-8A8F-C7368968C4E6}" type="datetimeFigureOut">
              <a:rPr lang="en-US" smtClean="0"/>
              <a:pPr/>
              <a:t>10/24/2013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1E90252-8B08-4784-9113-DCCDBAC4E6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CEE95DDE-0A36-492A-8A8F-C7368968C4E6}" type="datetimeFigureOut">
              <a:rPr lang="en-US" smtClean="0"/>
              <a:pPr/>
              <a:t>10/24/2013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1E90252-8B08-4784-9113-DCCDBAC4E6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CEE95DDE-0A36-492A-8A8F-C7368968C4E6}" type="datetimeFigureOut">
              <a:rPr lang="en-US" smtClean="0"/>
              <a:pPr/>
              <a:t>10/24/2013</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21E90252-8B08-4784-9113-DCCDBAC4E6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CEE95DDE-0A36-492A-8A8F-C7368968C4E6}" type="datetimeFigureOut">
              <a:rPr lang="en-US" smtClean="0"/>
              <a:pPr/>
              <a:t>10/24/2013</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21E90252-8B08-4784-9113-DCCDBAC4E6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E95DDE-0A36-492A-8A8F-C7368968C4E6}" type="datetimeFigureOut">
              <a:rPr lang="en-US" smtClean="0"/>
              <a:pPr/>
              <a:t>10/24/2013</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21E90252-8B08-4784-9113-DCCDBAC4E6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E95DDE-0A36-492A-8A8F-C7368968C4E6}" type="datetimeFigureOut">
              <a:rPr lang="en-US" smtClean="0"/>
              <a:pPr/>
              <a:t>10/24/2013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1E90252-8B08-4784-9113-DCCDBAC4E6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E95DDE-0A36-492A-8A8F-C7368968C4E6}" type="datetimeFigureOut">
              <a:rPr lang="en-US" smtClean="0"/>
              <a:pPr/>
              <a:t>10/24/2013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1E90252-8B08-4784-9113-DCCDBAC4E6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95DDE-0A36-492A-8A8F-C7368968C4E6}" type="datetimeFigureOut">
              <a:rPr lang="en-US" smtClean="0"/>
              <a:pPr/>
              <a:t>10/24/2013</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90252-8B08-4784-9113-DCCDBAC4E6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url?sa=i&amp;rct=j&amp;q=&amp;esrc=s&amp;frm=1&amp;source=images&amp;cd=&amp;cad=rja&amp;docid=bnPYIyQM-FZrCM&amp;tbnid=U0iSvUQVSbjNWM:&amp;ved=0CAUQjRw&amp;url=http://www.imiweb.org/design_tools/masonry_details/details/11.030.0211.php&amp;ei=xDxfUo71OIuI9gSBzYHoCg&amp;psig=AFQjCNHrfd-ipJSrz0yvSNAjkz8R_ZB2wQ&amp;ust=138205949245420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url?sa=i&amp;rct=j&amp;q=&amp;esrc=s&amp;frm=1&amp;source=images&amp;cd=&amp;cad=rja&amp;docid=m6DmiPh-GfqdrM&amp;tbnid=0BTe0OPzJVjJbM:&amp;ved=0CAUQjRw&amp;url=http://www.buildinggreen.com/auth/article.cfm/2007/8/2/TerraClad-Rainscreen-Cladding/&amp;ei=bzxfUv-_B5KO9ASKioHQDw&amp;psig=AFQjCNHrfd-ipJSrz0yvSNAjkz8R_ZB2wQ&amp;ust=138205949245420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Cladding Systems: Metal Panels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Subtitle 3"/>
          <p:cNvSpPr>
            <a:spLocks noGrp="1"/>
          </p:cNvSpPr>
          <p:nvPr>
            <p:ph type="subTitle" idx="1"/>
          </p:nvPr>
        </p:nvSpPr>
        <p:spPr/>
        <p:txBody>
          <a:bodyPr/>
          <a:lstStyle/>
          <a:p>
            <a:r>
              <a:rPr lang="en-US" dirty="0" smtClean="0"/>
              <a:t>Sheathing over walls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1422" y="0"/>
            <a:ext cx="7987808" cy="1522413"/>
          </a:xfrm>
        </p:spPr>
        <p:txBody>
          <a:bodyPr>
            <a:normAutofit/>
          </a:bodyPr>
          <a:lstStyle/>
          <a:p>
            <a:r>
              <a:rPr lang="en-US" sz="2800" b="1" dirty="0" smtClean="0">
                <a:ln w="6600">
                  <a:solidFill>
                    <a:schemeClr val="accent2"/>
                  </a:solidFill>
                  <a:prstDash val="solid"/>
                </a:ln>
                <a:solidFill>
                  <a:srgbClr val="FFFFFF"/>
                </a:solidFill>
                <a:effectLst>
                  <a:outerShdw dist="38100" dir="2700000" algn="tl" rotWithShape="0">
                    <a:schemeClr val="accent2"/>
                  </a:outerShdw>
                </a:effectLst>
              </a:rPr>
              <a:t>R panel connections</a:t>
            </a:r>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2"/>
          <a:stretch>
            <a:fillRect/>
          </a:stretch>
        </p:blipFill>
        <p:spPr>
          <a:xfrm>
            <a:off x="763632" y="1541274"/>
            <a:ext cx="3213240" cy="2207570"/>
          </a:xfrm>
          <a:prstGeom prst="rect">
            <a:avLst/>
          </a:prstGeom>
        </p:spPr>
      </p:pic>
      <p:sp>
        <p:nvSpPr>
          <p:cNvPr id="6" name="TextBox 5"/>
          <p:cNvSpPr txBox="1"/>
          <p:nvPr/>
        </p:nvSpPr>
        <p:spPr>
          <a:xfrm>
            <a:off x="935087" y="3655892"/>
            <a:ext cx="2000315" cy="369012"/>
          </a:xfrm>
          <a:prstGeom prst="rect">
            <a:avLst/>
          </a:prstGeom>
          <a:noFill/>
        </p:spPr>
        <p:txBody>
          <a:bodyPr wrap="square" rtlCol="0">
            <a:spAutoFit/>
          </a:bodyPr>
          <a:lstStyle/>
          <a:p>
            <a:r>
              <a:rPr lang="en-US" sz="1798" dirty="0"/>
              <a:t>Inside corner detail</a:t>
            </a:r>
          </a:p>
        </p:txBody>
      </p:sp>
      <p:pic>
        <p:nvPicPr>
          <p:cNvPr id="7" name="Picture 6"/>
          <p:cNvPicPr>
            <a:picLocks noChangeAspect="1"/>
          </p:cNvPicPr>
          <p:nvPr/>
        </p:nvPicPr>
        <p:blipFill>
          <a:blip r:embed="rId3"/>
          <a:stretch>
            <a:fillRect/>
          </a:stretch>
        </p:blipFill>
        <p:spPr>
          <a:xfrm>
            <a:off x="4707110" y="1680826"/>
            <a:ext cx="3600567" cy="2068018"/>
          </a:xfrm>
          <a:prstGeom prst="rect">
            <a:avLst/>
          </a:prstGeom>
        </p:spPr>
      </p:pic>
      <p:sp>
        <p:nvSpPr>
          <p:cNvPr id="8" name="TextBox 7"/>
          <p:cNvSpPr txBox="1"/>
          <p:nvPr/>
        </p:nvSpPr>
        <p:spPr>
          <a:xfrm>
            <a:off x="4707110" y="3740386"/>
            <a:ext cx="3257656" cy="369012"/>
          </a:xfrm>
          <a:prstGeom prst="rect">
            <a:avLst/>
          </a:prstGeom>
          <a:noFill/>
        </p:spPr>
        <p:txBody>
          <a:bodyPr wrap="square" rtlCol="0">
            <a:spAutoFit/>
          </a:bodyPr>
          <a:lstStyle/>
          <a:p>
            <a:r>
              <a:rPr lang="en-US" sz="1798" dirty="0"/>
              <a:t>Outside corner detail</a:t>
            </a:r>
          </a:p>
        </p:txBody>
      </p:sp>
      <p:pic>
        <p:nvPicPr>
          <p:cNvPr id="9" name="Picture 8"/>
          <p:cNvPicPr>
            <a:picLocks noChangeAspect="1"/>
          </p:cNvPicPr>
          <p:nvPr/>
        </p:nvPicPr>
        <p:blipFill>
          <a:blip r:embed="rId4"/>
          <a:stretch>
            <a:fillRect/>
          </a:stretch>
        </p:blipFill>
        <p:spPr>
          <a:xfrm>
            <a:off x="381000" y="4530059"/>
            <a:ext cx="5400419" cy="1986104"/>
          </a:xfrm>
          <a:prstGeom prst="rect">
            <a:avLst/>
          </a:prstGeom>
        </p:spPr>
      </p:pic>
      <p:pic>
        <p:nvPicPr>
          <p:cNvPr id="10" name="Picture 9"/>
          <p:cNvPicPr>
            <a:picLocks noChangeAspect="1"/>
          </p:cNvPicPr>
          <p:nvPr/>
        </p:nvPicPr>
        <p:blipFill>
          <a:blip r:embed="rId5"/>
          <a:stretch>
            <a:fillRect/>
          </a:stretch>
        </p:blipFill>
        <p:spPr>
          <a:xfrm>
            <a:off x="5943600" y="4529129"/>
            <a:ext cx="2983902" cy="1396720"/>
          </a:xfrm>
          <a:prstGeom prst="rect">
            <a:avLst/>
          </a:prstGeom>
        </p:spPr>
      </p:pic>
    </p:spTree>
    <p:extLst>
      <p:ext uri="{BB962C8B-B14F-4D97-AF65-F5344CB8AC3E}">
        <p14:creationId xmlns:p14="http://schemas.microsoft.com/office/powerpoint/2010/main" val="1737560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96" y="152400"/>
            <a:ext cx="8452582" cy="682224"/>
          </a:xfrm>
        </p:spPr>
        <p:txBody>
          <a:bodyPr>
            <a:normAutofit/>
          </a:bodyPr>
          <a:lstStyle/>
          <a:p>
            <a:r>
              <a:rPr lang="en-US" sz="2800" b="1" dirty="0" smtClean="0">
                <a:ln w="6600">
                  <a:solidFill>
                    <a:schemeClr val="accent2"/>
                  </a:solidFill>
                  <a:prstDash val="solid"/>
                </a:ln>
                <a:solidFill>
                  <a:srgbClr val="FFFFFF"/>
                </a:solidFill>
                <a:effectLst>
                  <a:outerShdw dist="38100" dir="2700000" algn="tl" rotWithShape="0">
                    <a:schemeClr val="accent2"/>
                  </a:outerShdw>
                </a:effectLst>
              </a:rPr>
              <a:t>R panel connections</a:t>
            </a:r>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TextBox 2"/>
          <p:cNvSpPr txBox="1"/>
          <p:nvPr/>
        </p:nvSpPr>
        <p:spPr>
          <a:xfrm>
            <a:off x="1561999" y="3913707"/>
            <a:ext cx="2000315" cy="369012"/>
          </a:xfrm>
          <a:prstGeom prst="rect">
            <a:avLst/>
          </a:prstGeom>
          <a:noFill/>
        </p:spPr>
        <p:txBody>
          <a:bodyPr wrap="square" rtlCol="0">
            <a:spAutoFit/>
          </a:bodyPr>
          <a:lstStyle/>
          <a:p>
            <a:r>
              <a:rPr lang="en-US" sz="1798" dirty="0"/>
              <a:t>Eve detail</a:t>
            </a:r>
          </a:p>
        </p:txBody>
      </p:sp>
      <p:sp>
        <p:nvSpPr>
          <p:cNvPr id="4" name="TextBox 3"/>
          <p:cNvSpPr txBox="1"/>
          <p:nvPr/>
        </p:nvSpPr>
        <p:spPr>
          <a:xfrm>
            <a:off x="5334022" y="4006658"/>
            <a:ext cx="3257656" cy="369012"/>
          </a:xfrm>
          <a:prstGeom prst="rect">
            <a:avLst/>
          </a:prstGeom>
          <a:noFill/>
        </p:spPr>
        <p:txBody>
          <a:bodyPr wrap="square" rtlCol="0">
            <a:spAutoFit/>
          </a:bodyPr>
          <a:lstStyle/>
          <a:p>
            <a:r>
              <a:rPr lang="en-US" sz="1798" dirty="0"/>
              <a:t>Valley detail</a:t>
            </a:r>
          </a:p>
        </p:txBody>
      </p:sp>
      <p:pic>
        <p:nvPicPr>
          <p:cNvPr id="5" name="Picture 4" descr="C:\Users\STUDEN~1\AppData\Local\Temp\SNAGHTMLf8fb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056" y="1341873"/>
            <a:ext cx="3086201" cy="24861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STUDEN~1\AppData\Local\Temp\SNAGHTML101efb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06169"/>
            <a:ext cx="3543415" cy="23575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48001" y="4409546"/>
            <a:ext cx="3457256" cy="2064353"/>
          </a:xfrm>
          <a:prstGeom prst="rect">
            <a:avLst/>
          </a:prstGeom>
        </p:spPr>
      </p:pic>
      <p:sp>
        <p:nvSpPr>
          <p:cNvPr id="8" name="TextBox 7"/>
          <p:cNvSpPr txBox="1"/>
          <p:nvPr/>
        </p:nvSpPr>
        <p:spPr>
          <a:xfrm>
            <a:off x="1376471" y="6473899"/>
            <a:ext cx="2000315" cy="369012"/>
          </a:xfrm>
          <a:prstGeom prst="rect">
            <a:avLst/>
          </a:prstGeom>
          <a:noFill/>
        </p:spPr>
        <p:txBody>
          <a:bodyPr wrap="square" rtlCol="0">
            <a:spAutoFit/>
          </a:bodyPr>
          <a:lstStyle/>
          <a:p>
            <a:r>
              <a:rPr lang="en-US" sz="1798" dirty="0"/>
              <a:t>Ridge detail</a:t>
            </a:r>
          </a:p>
        </p:txBody>
      </p:sp>
      <p:pic>
        <p:nvPicPr>
          <p:cNvPr id="9" name="Picture 8"/>
          <p:cNvPicPr>
            <a:picLocks noChangeAspect="1"/>
          </p:cNvPicPr>
          <p:nvPr/>
        </p:nvPicPr>
        <p:blipFill>
          <a:blip r:embed="rId5"/>
          <a:stretch>
            <a:fillRect/>
          </a:stretch>
        </p:blipFill>
        <p:spPr>
          <a:xfrm>
            <a:off x="5155802" y="4477405"/>
            <a:ext cx="3035813" cy="1928635"/>
          </a:xfrm>
          <a:prstGeom prst="rect">
            <a:avLst/>
          </a:prstGeom>
        </p:spPr>
      </p:pic>
      <p:sp>
        <p:nvSpPr>
          <p:cNvPr id="10" name="TextBox 9"/>
          <p:cNvSpPr txBox="1"/>
          <p:nvPr/>
        </p:nvSpPr>
        <p:spPr>
          <a:xfrm>
            <a:off x="5505477" y="6473899"/>
            <a:ext cx="2000315" cy="369012"/>
          </a:xfrm>
          <a:prstGeom prst="rect">
            <a:avLst/>
          </a:prstGeom>
          <a:noFill/>
        </p:spPr>
        <p:txBody>
          <a:bodyPr wrap="square" rtlCol="0">
            <a:spAutoFit/>
          </a:bodyPr>
          <a:lstStyle/>
          <a:p>
            <a:r>
              <a:rPr lang="en-US" sz="1798" dirty="0"/>
              <a:t>Base detail</a:t>
            </a:r>
          </a:p>
        </p:txBody>
      </p:sp>
    </p:spTree>
    <p:extLst>
      <p:ext uri="{BB962C8B-B14F-4D97-AF65-F5344CB8AC3E}">
        <p14:creationId xmlns:p14="http://schemas.microsoft.com/office/powerpoint/2010/main" val="349345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337963" cy="737862"/>
          </a:xfrm>
        </p:spPr>
        <p:txBody>
          <a:bodyPr>
            <a:normAutofit/>
          </a:bodyPr>
          <a:lstStyle/>
          <a:p>
            <a:r>
              <a:rPr lang="en-US" sz="2800" b="1" dirty="0" smtClean="0">
                <a:ln w="6600">
                  <a:solidFill>
                    <a:schemeClr val="accent2"/>
                  </a:solidFill>
                  <a:prstDash val="solid"/>
                </a:ln>
                <a:solidFill>
                  <a:srgbClr val="FFFFFF"/>
                </a:solidFill>
                <a:effectLst>
                  <a:outerShdw dist="38100" dir="2700000" algn="tl" rotWithShape="0">
                    <a:schemeClr val="accent2"/>
                  </a:outerShdw>
                </a:effectLst>
              </a:rPr>
              <a:t>Metal panel</a:t>
            </a:r>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Content Placeholder 2"/>
          <p:cNvSpPr>
            <a:spLocks noGrp="1"/>
          </p:cNvSpPr>
          <p:nvPr>
            <p:ph idx="1"/>
          </p:nvPr>
        </p:nvSpPr>
        <p:spPr>
          <a:xfrm>
            <a:off x="287449" y="1258175"/>
            <a:ext cx="4114799" cy="4951250"/>
          </a:xfrm>
        </p:spPr>
        <p:txBody>
          <a:bodyPr>
            <a:normAutofit fontScale="92500" lnSpcReduction="20000"/>
          </a:bodyPr>
          <a:lstStyle/>
          <a:p>
            <a:r>
              <a:rPr lang="en-US" sz="1800" b="1" i="1" u="sng" dirty="0"/>
              <a:t>Thermal Effects</a:t>
            </a:r>
          </a:p>
          <a:p>
            <a:pPr marL="0" indent="0">
              <a:buNone/>
            </a:pPr>
            <a:r>
              <a:rPr lang="en-US" sz="1800" dirty="0"/>
              <a:t>All insulated metal panels must demonstrate the ability to withstand exposure </a:t>
            </a:r>
            <a:r>
              <a:rPr lang="en-US" sz="1800" dirty="0" smtClean="0"/>
              <a:t>to temperature </a:t>
            </a:r>
            <a:r>
              <a:rPr lang="en-US" sz="1800" dirty="0"/>
              <a:t>extremes on both the exterior and interior skins. Panel temperatures on </a:t>
            </a:r>
            <a:r>
              <a:rPr lang="en-US" sz="1800" dirty="0" smtClean="0"/>
              <a:t>the outer </a:t>
            </a:r>
            <a:r>
              <a:rPr lang="en-US" sz="1800" dirty="0"/>
              <a:t>skin can reach service temperatures of 180 degrees F with dark colors. The </a:t>
            </a:r>
            <a:r>
              <a:rPr lang="en-US" sz="1800" dirty="0" smtClean="0"/>
              <a:t>surface temperature </a:t>
            </a:r>
            <a:r>
              <a:rPr lang="en-US" sz="1800" dirty="0"/>
              <a:t>can be reduced by using lighter colors and paint systems containing </a:t>
            </a:r>
            <a:r>
              <a:rPr lang="en-US" sz="1800" dirty="0" smtClean="0"/>
              <a:t>cool infrared </a:t>
            </a:r>
            <a:r>
              <a:rPr lang="en-US" sz="1800" dirty="0"/>
              <a:t>reflective pigments. The inner skin is usually limited to a lower </a:t>
            </a:r>
            <a:r>
              <a:rPr lang="en-US" sz="1800" dirty="0" smtClean="0"/>
              <a:t>in-service temperature</a:t>
            </a:r>
            <a:r>
              <a:rPr lang="en-US" sz="1800" dirty="0"/>
              <a:t>. Depending on the manufacturer the maximum allowable liner </a:t>
            </a:r>
            <a:r>
              <a:rPr lang="en-US" sz="1800" dirty="0" smtClean="0"/>
              <a:t>temperature will </a:t>
            </a:r>
            <a:r>
              <a:rPr lang="en-US" sz="1800" dirty="0"/>
              <a:t>range from 120 degrees F to 160 degrees F. It should be noted that </a:t>
            </a:r>
            <a:r>
              <a:rPr lang="en-US" sz="1800" dirty="0" smtClean="0"/>
              <a:t>panels manufactured </a:t>
            </a:r>
            <a:r>
              <a:rPr lang="en-US" sz="1800" dirty="0"/>
              <a:t>in a pinch roll/contact adhesive process usually will not perform well </a:t>
            </a:r>
            <a:r>
              <a:rPr lang="en-US" sz="1800" dirty="0" smtClean="0"/>
              <a:t>in high </a:t>
            </a:r>
            <a:r>
              <a:rPr lang="en-US" sz="1800" dirty="0"/>
              <a:t>temperatures. The minimum interior temperature for cold storage applications </a:t>
            </a:r>
            <a:r>
              <a:rPr lang="en-US" sz="1800" dirty="0" smtClean="0"/>
              <a:t>can be </a:t>
            </a:r>
            <a:r>
              <a:rPr lang="en-US" sz="1800" dirty="0"/>
              <a:t>as low as .–40 degrees F.</a:t>
            </a:r>
          </a:p>
        </p:txBody>
      </p:sp>
      <p:sp>
        <p:nvSpPr>
          <p:cNvPr id="4" name="TextBox 3"/>
          <p:cNvSpPr txBox="1"/>
          <p:nvPr/>
        </p:nvSpPr>
        <p:spPr>
          <a:xfrm>
            <a:off x="5458737" y="2216959"/>
            <a:ext cx="2914745" cy="1752403"/>
          </a:xfrm>
          <a:prstGeom prst="rect">
            <a:avLst/>
          </a:prstGeom>
          <a:noFill/>
        </p:spPr>
        <p:txBody>
          <a:bodyPr wrap="square" rtlCol="0">
            <a:spAutoFit/>
          </a:bodyPr>
          <a:lstStyle/>
          <a:p>
            <a:r>
              <a:rPr lang="en-US" sz="1798" b="1" i="1" u="sng" dirty="0"/>
              <a:t>R value</a:t>
            </a:r>
          </a:p>
          <a:p>
            <a:pPr marL="257175" indent="-257175">
              <a:buFont typeface="Arial" panose="020B0604020202020204" pitchFamily="34" charset="0"/>
              <a:buChar char="•"/>
            </a:pPr>
            <a:r>
              <a:rPr lang="en-US" sz="1798" dirty="0"/>
              <a:t>Aluminum: .61</a:t>
            </a:r>
          </a:p>
          <a:p>
            <a:pPr marL="257175" indent="-257175">
              <a:buFont typeface="Arial" panose="020B0604020202020204" pitchFamily="34" charset="0"/>
              <a:buChar char="•"/>
            </a:pPr>
            <a:r>
              <a:rPr lang="en-US" sz="1798" dirty="0"/>
              <a:t>Aluminum w/ .5” insulation: 1.80</a:t>
            </a:r>
          </a:p>
          <a:p>
            <a:pPr marL="257175" indent="-257175">
              <a:buFont typeface="Arial" panose="020B0604020202020204" pitchFamily="34" charset="0"/>
              <a:buChar char="•"/>
            </a:pPr>
            <a:r>
              <a:rPr lang="en-US" sz="1798" dirty="0"/>
              <a:t>Gauge steel: .34 per inch thick</a:t>
            </a:r>
          </a:p>
        </p:txBody>
      </p:sp>
      <p:pic>
        <p:nvPicPr>
          <p:cNvPr id="5" name="Picture 4"/>
          <p:cNvPicPr>
            <a:picLocks noChangeAspect="1"/>
          </p:cNvPicPr>
          <p:nvPr/>
        </p:nvPicPr>
        <p:blipFill>
          <a:blip r:embed="rId2"/>
          <a:stretch>
            <a:fillRect/>
          </a:stretch>
        </p:blipFill>
        <p:spPr>
          <a:xfrm>
            <a:off x="4367834" y="4184875"/>
            <a:ext cx="4605331" cy="1581229"/>
          </a:xfrm>
          <a:prstGeom prst="rect">
            <a:avLst/>
          </a:prstGeom>
        </p:spPr>
      </p:pic>
    </p:spTree>
    <p:extLst>
      <p:ext uri="{BB962C8B-B14F-4D97-AF65-F5344CB8AC3E}">
        <p14:creationId xmlns:p14="http://schemas.microsoft.com/office/powerpoint/2010/main" val="405469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6049003" cy="1221968"/>
          </a:xfrm>
        </p:spPr>
        <p:txBody>
          <a:bodyPr>
            <a:normAutofit/>
          </a:bodyPr>
          <a:lstStyle/>
          <a:p>
            <a:r>
              <a:rPr lang="en-US" sz="2800" b="1" dirty="0" smtClean="0">
                <a:ln w="6600">
                  <a:solidFill>
                    <a:schemeClr val="accent2"/>
                  </a:solidFill>
                  <a:prstDash val="solid"/>
                </a:ln>
                <a:solidFill>
                  <a:srgbClr val="FFFFFF"/>
                </a:solidFill>
                <a:effectLst>
                  <a:outerShdw dist="38100" dir="2700000" algn="tl" rotWithShape="0">
                    <a:schemeClr val="accent2"/>
                  </a:outerShdw>
                </a:effectLst>
              </a:rPr>
              <a:t>Metal panel Fire Resistance </a:t>
            </a:r>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TextBox 2"/>
          <p:cNvSpPr txBox="1"/>
          <p:nvPr/>
        </p:nvSpPr>
        <p:spPr>
          <a:xfrm>
            <a:off x="914400" y="2303621"/>
            <a:ext cx="3810000" cy="3046988"/>
          </a:xfrm>
          <a:prstGeom prst="rect">
            <a:avLst/>
          </a:prstGeom>
          <a:noFill/>
        </p:spPr>
        <p:txBody>
          <a:bodyPr wrap="square" rtlCol="0">
            <a:spAutoFit/>
          </a:bodyPr>
          <a:lstStyle/>
          <a:p>
            <a:r>
              <a:rPr lang="en-US" sz="1600" dirty="0" smtClean="0"/>
              <a:t>To </a:t>
            </a:r>
            <a:r>
              <a:rPr lang="en-US" sz="1600" dirty="0"/>
              <a:t>conform to the requirements of the major building codes, insulated metal panels</a:t>
            </a:r>
          </a:p>
          <a:p>
            <a:r>
              <a:rPr lang="en-US" sz="1600" dirty="0"/>
              <a:t>should be tested by Underwriters Laboratories, FM Approvals or similar testing and</a:t>
            </a:r>
          </a:p>
          <a:p>
            <a:r>
              <a:rPr lang="en-US" sz="1600" dirty="0"/>
              <a:t>listing agencies for conformance with the requirements of the model building codes. The</a:t>
            </a:r>
          </a:p>
          <a:p>
            <a:r>
              <a:rPr lang="en-US" sz="1600" dirty="0"/>
              <a:t>foam core should have a maximum flame spread of 25* and a maximum smoke</a:t>
            </a:r>
          </a:p>
          <a:p>
            <a:r>
              <a:rPr lang="en-US" sz="1600" dirty="0"/>
              <a:t>developed rating of 450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907869"/>
            <a:ext cx="3256986" cy="2442740"/>
          </a:xfrm>
          <a:prstGeom prst="rect">
            <a:avLst/>
          </a:prstGeom>
        </p:spPr>
      </p:pic>
    </p:spTree>
    <p:extLst>
      <p:ext uri="{BB962C8B-B14F-4D97-AF65-F5344CB8AC3E}">
        <p14:creationId xmlns:p14="http://schemas.microsoft.com/office/powerpoint/2010/main" val="318665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Rain Screen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Subtítulo"/>
          <p:cNvSpPr>
            <a:spLocks noGrp="1"/>
          </p:cNvSpPr>
          <p:nvPr>
            <p:ph type="subTitle" idx="1"/>
          </p:nvPr>
        </p:nvSpPr>
        <p:spPr/>
        <p:txBody>
          <a:bodyPr/>
          <a:lstStyle/>
          <a:p>
            <a:r>
              <a:rPr lang="en-US" dirty="0" smtClean="0"/>
              <a:t>Terracotta and Fiber Panel</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600200"/>
            <a:ext cx="2895600" cy="258532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smtClean="0"/>
              <a:t>The </a:t>
            </a:r>
            <a:r>
              <a:rPr lang="en-US" dirty="0"/>
              <a:t>system </a:t>
            </a:r>
            <a:r>
              <a:rPr lang="en-US" dirty="0" smtClean="0"/>
              <a:t>contains:</a:t>
            </a:r>
          </a:p>
          <a:p>
            <a:pPr>
              <a:buFontTx/>
              <a:buChar char="-"/>
            </a:pPr>
            <a:r>
              <a:rPr lang="en-US" dirty="0" smtClean="0"/>
              <a:t>a back </a:t>
            </a:r>
            <a:r>
              <a:rPr lang="en-US" dirty="0"/>
              <a:t>ventilated ceramic shell to keep the construction </a:t>
            </a:r>
            <a:r>
              <a:rPr lang="en-US" dirty="0" smtClean="0"/>
              <a:t>dry</a:t>
            </a:r>
          </a:p>
          <a:p>
            <a:r>
              <a:rPr lang="en-US" dirty="0" smtClean="0"/>
              <a:t> -protective membrane to keep moister from entering the structure  </a:t>
            </a:r>
          </a:p>
          <a:p>
            <a:pPr>
              <a:buFontTx/>
              <a:buChar char="-"/>
            </a:pPr>
            <a:r>
              <a:rPr lang="en-US" dirty="0" smtClean="0"/>
              <a:t>heat insulation</a:t>
            </a:r>
          </a:p>
          <a:p>
            <a:pPr>
              <a:buFontTx/>
              <a:buChar char="-"/>
            </a:pPr>
            <a:r>
              <a:rPr lang="en-US" dirty="0" smtClean="0"/>
              <a:t>natural beauty of clay</a:t>
            </a:r>
            <a:endParaRPr lang="en-US" dirty="0"/>
          </a:p>
        </p:txBody>
      </p:sp>
      <p:pic>
        <p:nvPicPr>
          <p:cNvPr id="4" name="Picture 3" descr="C:\Users\Priscilla\Desktop\9.jpg"/>
          <p:cNvPicPr>
            <a:picLocks noChangeAspect="1" noChangeArrowheads="1"/>
          </p:cNvPicPr>
          <p:nvPr/>
        </p:nvPicPr>
        <p:blipFill>
          <a:blip r:embed="rId2" cstate="print"/>
          <a:srcRect/>
          <a:stretch>
            <a:fillRect/>
          </a:stretch>
        </p:blipFill>
        <p:spPr bwMode="auto">
          <a:xfrm>
            <a:off x="3276600" y="1066800"/>
            <a:ext cx="5607049" cy="4205287"/>
          </a:xfrm>
          <a:prstGeom prst="rect">
            <a:avLst/>
          </a:prstGeom>
          <a:noFill/>
        </p:spPr>
      </p:pic>
    </p:spTree>
    <p:extLst>
      <p:ext uri="{BB962C8B-B14F-4D97-AF65-F5344CB8AC3E}">
        <p14:creationId xmlns:p14="http://schemas.microsoft.com/office/powerpoint/2010/main" val="365043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riscilla\Desktop\11.030.0212.jpg"/>
          <p:cNvPicPr>
            <a:picLocks noChangeAspect="1" noChangeArrowheads="1"/>
          </p:cNvPicPr>
          <p:nvPr/>
        </p:nvPicPr>
        <p:blipFill>
          <a:blip r:embed="rId2" cstate="print"/>
          <a:srcRect l="11088" t="5006" r="6689" b="15858"/>
          <a:stretch>
            <a:fillRect/>
          </a:stretch>
        </p:blipFill>
        <p:spPr bwMode="auto">
          <a:xfrm>
            <a:off x="261937" y="1066799"/>
            <a:ext cx="4735310" cy="3519487"/>
          </a:xfrm>
          <a:prstGeom prst="rect">
            <a:avLst/>
          </a:prstGeom>
          <a:noFill/>
        </p:spPr>
      </p:pic>
      <p:pic>
        <p:nvPicPr>
          <p:cNvPr id="3" name="Picture 2" descr="C:\Users\Priscilla\Desktop\Untitled1.png"/>
          <p:cNvPicPr>
            <a:picLocks noChangeAspect="1" noChangeArrowheads="1"/>
          </p:cNvPicPr>
          <p:nvPr/>
        </p:nvPicPr>
        <p:blipFill>
          <a:blip r:embed="rId3" cstate="print"/>
          <a:srcRect/>
          <a:stretch>
            <a:fillRect/>
          </a:stretch>
        </p:blipFill>
        <p:spPr bwMode="auto">
          <a:xfrm>
            <a:off x="5367337" y="852487"/>
            <a:ext cx="3514725" cy="5229226"/>
          </a:xfrm>
          <a:prstGeom prst="rect">
            <a:avLst/>
          </a:prstGeom>
          <a:noFill/>
        </p:spPr>
      </p:pic>
    </p:spTree>
    <p:extLst>
      <p:ext uri="{BB962C8B-B14F-4D97-AF65-F5344CB8AC3E}">
        <p14:creationId xmlns:p14="http://schemas.microsoft.com/office/powerpoint/2010/main" val="357297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306" y="1661160"/>
            <a:ext cx="4572000" cy="369332"/>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p>
        </p:txBody>
      </p:sp>
      <p:pic>
        <p:nvPicPr>
          <p:cNvPr id="3" name="Picture 2" descr="C:\Users\Priscilla\Desktop\pareti03tb_en.jpg"/>
          <p:cNvPicPr>
            <a:picLocks noChangeAspect="1" noChangeArrowheads="1"/>
          </p:cNvPicPr>
          <p:nvPr/>
        </p:nvPicPr>
        <p:blipFill>
          <a:blip r:embed="rId2" cstate="print"/>
          <a:srcRect/>
          <a:stretch>
            <a:fillRect/>
          </a:stretch>
        </p:blipFill>
        <p:spPr bwMode="auto">
          <a:xfrm>
            <a:off x="479306" y="746760"/>
            <a:ext cx="4876800" cy="5364480"/>
          </a:xfrm>
          <a:prstGeom prst="rect">
            <a:avLst/>
          </a:prstGeom>
          <a:noFill/>
        </p:spPr>
      </p:pic>
      <p:sp>
        <p:nvSpPr>
          <p:cNvPr id="4" name="Rectangle 3"/>
          <p:cNvSpPr/>
          <p:nvPr/>
        </p:nvSpPr>
        <p:spPr>
          <a:xfrm>
            <a:off x="5448904" y="1060995"/>
            <a:ext cx="3259354" cy="120032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water vapor </a:t>
            </a:r>
            <a:r>
              <a:rPr lang="en-US" dirty="0" smtClean="0"/>
              <a:t> passes </a:t>
            </a:r>
            <a:r>
              <a:rPr lang="en-US" dirty="0"/>
              <a:t>through the </a:t>
            </a:r>
            <a:endParaRPr lang="en-US" dirty="0" smtClean="0"/>
          </a:p>
          <a:p>
            <a:r>
              <a:rPr lang="en-US" dirty="0" smtClean="0"/>
              <a:t>walls releasing water</a:t>
            </a:r>
            <a:r>
              <a:rPr lang="en-US" dirty="0"/>
              <a:t> </a:t>
            </a:r>
            <a:endParaRPr lang="en-US" dirty="0" smtClean="0"/>
          </a:p>
          <a:p>
            <a:r>
              <a:rPr lang="en-US" dirty="0" smtClean="0"/>
              <a:t>While the air flows up ward </a:t>
            </a:r>
          </a:p>
          <a:p>
            <a:r>
              <a:rPr lang="en-US" dirty="0" smtClean="0"/>
              <a:t>creating a chimney effect</a:t>
            </a:r>
            <a:endParaRPr lang="en-US" dirty="0"/>
          </a:p>
        </p:txBody>
      </p:sp>
      <p:sp>
        <p:nvSpPr>
          <p:cNvPr id="5" name="Rectangle 4"/>
          <p:cNvSpPr/>
          <p:nvPr/>
        </p:nvSpPr>
        <p:spPr>
          <a:xfrm>
            <a:off x="5372704" y="4947195"/>
            <a:ext cx="3537187"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Summer-heat from the outside gets</a:t>
            </a:r>
          </a:p>
          <a:p>
            <a:r>
              <a:rPr lang="en-US" dirty="0" smtClean="0"/>
              <a:t> transferred inside</a:t>
            </a:r>
          </a:p>
        </p:txBody>
      </p:sp>
      <p:sp>
        <p:nvSpPr>
          <p:cNvPr id="6" name="Rectangle 5"/>
          <p:cNvSpPr/>
          <p:nvPr/>
        </p:nvSpPr>
        <p:spPr>
          <a:xfrm>
            <a:off x="5372704" y="2889795"/>
            <a:ext cx="3207160"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winter-heat from the inside gets</a:t>
            </a:r>
          </a:p>
          <a:p>
            <a:r>
              <a:rPr lang="en-US" dirty="0" smtClean="0"/>
              <a:t> transferred outside</a:t>
            </a:r>
          </a:p>
        </p:txBody>
      </p:sp>
    </p:spTree>
    <p:extLst>
      <p:ext uri="{BB962C8B-B14F-4D97-AF65-F5344CB8AC3E}">
        <p14:creationId xmlns:p14="http://schemas.microsoft.com/office/powerpoint/2010/main" val="2151431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Rain Penetration &amp; Moisture Control</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Marcador de contenido"/>
          <p:cNvSpPr>
            <a:spLocks noGrp="1"/>
          </p:cNvSpPr>
          <p:nvPr>
            <p:ph idx="1"/>
          </p:nvPr>
        </p:nvSpPr>
        <p:spPr>
          <a:xfrm>
            <a:off x="457200" y="1600200"/>
            <a:ext cx="4572000" cy="4267200"/>
          </a:xfrm>
        </p:spPr>
        <p:txBody>
          <a:bodyPr>
            <a:normAutofit fontScale="40000" lnSpcReduction="20000"/>
          </a:bodyPr>
          <a:lstStyle/>
          <a:p>
            <a:pPr>
              <a:buNone/>
            </a:pPr>
            <a:r>
              <a:rPr lang="en-US" dirty="0" smtClean="0"/>
              <a:t>	The rainscreen principle is not new, nor is the idea of rainscreen applied to wall design. For centuries in Norway, the rainscreen idea was intuitively used, without any scientific or systematic foundation. They utilized drained and back-ventilated claddings with both closed and open joints.</a:t>
            </a:r>
          </a:p>
          <a:p>
            <a:pPr>
              <a:buNone/>
            </a:pPr>
            <a:r>
              <a:rPr lang="en-US" dirty="0" smtClean="0"/>
              <a:t>For centuries terra cotta has been used in building construction, mostly as roof and floor tiles. Terra cotta today now provides a premier architectural option used in Rainscreen and ventilated exterior wall construction. Terra cotta is available in a wide range of profile shapes and earth tone colors to provide an architecturally appealing,  energy-efficient building. Terra Cotta is a 100% natural material that is non-combustible that provides LEED certification value as a sustainable material.</a:t>
            </a:r>
          </a:p>
          <a:p>
            <a:pPr>
              <a:buNone/>
            </a:pPr>
            <a:r>
              <a:rPr lang="en-US" dirty="0" smtClean="0"/>
              <a:t>The Terracotta Rainscreen system allows air to circulate behind the panels to provide pressure equalization, preventing water from being drawn into the building. Additionally, a vapor barrier on the outside face of the back-up wall acts as a final air and water barrier. </a:t>
            </a:r>
          </a:p>
          <a:p>
            <a:pPr>
              <a:buNone/>
            </a:pPr>
            <a:r>
              <a:rPr lang="en-US" dirty="0" smtClean="0"/>
              <a:t>Sustainable Design 80 year-plus life expectancy, with a naturally ventilated wall cavity, helps to eliminate the potential for “sick building syndrome” common to closed cavity walls. All materials fully recyclable. </a:t>
            </a:r>
            <a:endParaRPr lang="en-US" dirty="0"/>
          </a:p>
        </p:txBody>
      </p:sp>
      <p:pic>
        <p:nvPicPr>
          <p:cNvPr id="4" name="3 Imagen" descr="03-Rainscreen-Wall.jpg"/>
          <p:cNvPicPr>
            <a:picLocks noChangeAspect="1"/>
          </p:cNvPicPr>
          <p:nvPr/>
        </p:nvPicPr>
        <p:blipFill>
          <a:blip r:embed="rId2" cstate="print"/>
          <a:stretch>
            <a:fillRect/>
          </a:stretch>
        </p:blipFill>
        <p:spPr>
          <a:xfrm>
            <a:off x="5410200" y="1600200"/>
            <a:ext cx="2714625" cy="3810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External Architectural Finishes</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838200" y="1219200"/>
            <a:ext cx="2438400" cy="2438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352800" y="1219200"/>
            <a:ext cx="2438400" cy="2438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38201" y="3886201"/>
            <a:ext cx="2438400" cy="2438400"/>
          </a:xfrm>
          <a:prstGeom prst="rect">
            <a:avLst/>
          </a:prstGeom>
          <a:noFill/>
          <a:ln w="9525">
            <a:noFill/>
            <a:miter lim="800000"/>
            <a:headEnd/>
            <a:tailEnd/>
          </a:ln>
        </p:spPr>
      </p:pic>
      <p:sp>
        <p:nvSpPr>
          <p:cNvPr id="7" name="6 CuadroTexto"/>
          <p:cNvSpPr txBox="1"/>
          <p:nvPr/>
        </p:nvSpPr>
        <p:spPr>
          <a:xfrm>
            <a:off x="3352800" y="5486400"/>
            <a:ext cx="4038600" cy="954107"/>
          </a:xfrm>
          <a:prstGeom prst="rect">
            <a:avLst/>
          </a:prstGeom>
          <a:noFill/>
        </p:spPr>
        <p:txBody>
          <a:bodyPr wrap="square" rtlCol="0">
            <a:spAutoFit/>
          </a:bodyPr>
          <a:lstStyle/>
          <a:p>
            <a:r>
              <a:rPr lang="en-US" sz="1400" b="1" dirty="0" smtClean="0"/>
              <a:t>Surface </a:t>
            </a:r>
            <a:r>
              <a:rPr lang="en-US" sz="1400" b="1" dirty="0"/>
              <a:t>finishes:</a:t>
            </a:r>
          </a:p>
          <a:p>
            <a:r>
              <a:rPr lang="en-US" sz="1400" dirty="0"/>
              <a:t>Natural, polished, textured, peeled, profiled, engobe, </a:t>
            </a:r>
            <a:r>
              <a:rPr lang="en-US" sz="1400" dirty="0" smtClean="0"/>
              <a:t>glazed. Curved </a:t>
            </a:r>
            <a:r>
              <a:rPr lang="en-US" sz="1400" dirty="0"/>
              <a:t>surfaces can not be </a:t>
            </a:r>
            <a:r>
              <a:rPr lang="en-US" sz="1400" dirty="0" smtClean="0"/>
              <a:t>polished. Other </a:t>
            </a:r>
            <a:r>
              <a:rPr lang="en-US" sz="1400" dirty="0"/>
              <a:t>surfaces are available on request.</a:t>
            </a:r>
          </a:p>
        </p:txBody>
      </p:sp>
      <p:pic>
        <p:nvPicPr>
          <p:cNvPr id="1029" name="Picture 5"/>
          <p:cNvPicPr>
            <a:picLocks noChangeAspect="1" noChangeArrowheads="1"/>
          </p:cNvPicPr>
          <p:nvPr/>
        </p:nvPicPr>
        <p:blipFill>
          <a:blip r:embed="rId5" cstate="print"/>
          <a:srcRect/>
          <a:stretch>
            <a:fillRect/>
          </a:stretch>
        </p:blipFill>
        <p:spPr bwMode="auto">
          <a:xfrm>
            <a:off x="3352800" y="3886200"/>
            <a:ext cx="3095625" cy="1552575"/>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5943600" y="1219200"/>
            <a:ext cx="2438400" cy="2438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76543" y="4343400"/>
            <a:ext cx="3352800" cy="1747838"/>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ct val="20000"/>
              </a:spcBef>
            </a:pPr>
            <a:r>
              <a:rPr lang="en-US" sz="1400" dirty="0" smtClean="0"/>
              <a:t>-low maintenance</a:t>
            </a:r>
          </a:p>
          <a:p>
            <a:pPr lvl="0">
              <a:spcBef>
                <a:spcPct val="20000"/>
              </a:spcBef>
            </a:pPr>
            <a:r>
              <a:rPr lang="en-US" sz="1400" dirty="0" smtClean="0"/>
              <a:t>-material that is fashionable</a:t>
            </a:r>
          </a:p>
          <a:p>
            <a:pPr>
              <a:spcBef>
                <a:spcPct val="20000"/>
              </a:spcBef>
            </a:pPr>
            <a:r>
              <a:rPr lang="en-US" sz="1400" dirty="0" smtClean="0"/>
              <a:t> -flexibility in the design process.</a:t>
            </a:r>
          </a:p>
          <a:p>
            <a:pPr>
              <a:spcBef>
                <a:spcPct val="20000"/>
              </a:spcBef>
            </a:pPr>
            <a:r>
              <a:rPr lang="en-US" sz="1400" dirty="0" smtClean="0"/>
              <a:t>-New metal panels can be installed over any type of cladding – including brick, block, pre case concrete, stucco, or even existing metal systems.</a:t>
            </a:r>
          </a:p>
          <a:p>
            <a:pPr lvl="0">
              <a:spcBef>
                <a:spcPct val="20000"/>
              </a:spcBef>
            </a:pPr>
            <a:endParaRPr lang="en-US" sz="2000" dirty="0" smtClean="0"/>
          </a:p>
          <a:p>
            <a:pPr lvl="0" algn="ctr">
              <a:spcBef>
                <a:spcPct val="20000"/>
              </a:spcBef>
            </a:pPr>
            <a:endParaRPr lang="en-US" sz="2000" dirty="0" smtClean="0"/>
          </a:p>
          <a:p>
            <a:pPr lvl="0" algn="ctr">
              <a:spcBef>
                <a:spcPct val="20000"/>
              </a:spcBef>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descr="C:\Users\Priscilla\Desktop\intelliclad_rainscreen_metal_wall_cladding_model.jpg"/>
          <p:cNvPicPr>
            <a:picLocks noChangeAspect="1" noChangeArrowheads="1"/>
          </p:cNvPicPr>
          <p:nvPr/>
        </p:nvPicPr>
        <p:blipFill>
          <a:blip r:embed="rId2" cstate="print"/>
          <a:srcRect/>
          <a:stretch>
            <a:fillRect/>
          </a:stretch>
        </p:blipFill>
        <p:spPr bwMode="auto">
          <a:xfrm>
            <a:off x="3810000" y="152400"/>
            <a:ext cx="4991100" cy="6562725"/>
          </a:xfrm>
          <a:prstGeom prst="rect">
            <a:avLst/>
          </a:prstGeom>
          <a:noFill/>
        </p:spPr>
      </p:pic>
      <p:sp>
        <p:nvSpPr>
          <p:cNvPr id="7" name="2 Subtítulo"/>
          <p:cNvSpPr txBox="1">
            <a:spLocks/>
          </p:cNvSpPr>
          <p:nvPr/>
        </p:nvSpPr>
        <p:spPr>
          <a:xfrm>
            <a:off x="30933" y="457200"/>
            <a:ext cx="3657600" cy="373582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smtClean="0"/>
              <a:t>Metal and aluminum wall panels offer flexibility and tremendous design potential. Some companies offer Dry Reveal Rainscreen Systems, Wet Joint Systems, Extrusion – Captured Edge Systems. You'll choose from a variety of durable materials: Composite Aluminum, Stainless Steel, Rheinzink, Copper, and many others. These high-quality, exterior wall system  extend your design and architecture options. Metal Panels also give the building maximum flexibility and the ability to withstand the most severe environmental conditions.</a:t>
            </a:r>
          </a:p>
          <a:p>
            <a:endParaRPr lang="en-US" dirty="0" smtClean="0"/>
          </a:p>
          <a:p>
            <a:pPr marL="0" indent="0">
              <a:buNone/>
            </a:pPr>
            <a:endParaRPr lang="en-US" dirty="0" smtClean="0"/>
          </a:p>
          <a:p>
            <a:endParaRPr lang="en-US" dirty="0"/>
          </a:p>
        </p:txBody>
      </p:sp>
      <p:sp>
        <p:nvSpPr>
          <p:cNvPr id="2" name="TextBox 1"/>
          <p:cNvSpPr txBox="1"/>
          <p:nvPr/>
        </p:nvSpPr>
        <p:spPr>
          <a:xfrm>
            <a:off x="304800" y="3974068"/>
            <a:ext cx="2514600" cy="369332"/>
          </a:xfrm>
          <a:prstGeom prst="rect">
            <a:avLst/>
          </a:prstGeom>
          <a:noFill/>
        </p:spPr>
        <p:txBody>
          <a:bodyPr wrap="square" rtlCol="0">
            <a:spAutoFit/>
          </a:bodyPr>
          <a:lstStyle/>
          <a:p>
            <a:r>
              <a:rPr lang="en-US" dirty="0" smtClean="0"/>
              <a:t>Advantages</a:t>
            </a:r>
            <a:endParaRPr lang="en-US" dirty="0"/>
          </a:p>
        </p:txBody>
      </p:sp>
      <p:sp>
        <p:nvSpPr>
          <p:cNvPr id="8" name="TextBox 7"/>
          <p:cNvSpPr txBox="1"/>
          <p:nvPr/>
        </p:nvSpPr>
        <p:spPr>
          <a:xfrm>
            <a:off x="3962400" y="6248400"/>
            <a:ext cx="2514600" cy="369332"/>
          </a:xfrm>
          <a:prstGeom prst="rect">
            <a:avLst/>
          </a:prstGeom>
          <a:noFill/>
        </p:spPr>
        <p:txBody>
          <a:bodyPr wrap="square" rtlCol="0">
            <a:spAutoFit/>
          </a:bodyPr>
          <a:lstStyle/>
          <a:p>
            <a:r>
              <a:rPr lang="en-US" dirty="0" smtClean="0"/>
              <a:t>Metal panel</a:t>
            </a:r>
            <a:endParaRPr lang="en-US" dirty="0"/>
          </a:p>
        </p:txBody>
      </p:sp>
    </p:spTree>
    <p:extLst>
      <p:ext uri="{BB962C8B-B14F-4D97-AF65-F5344CB8AC3E}">
        <p14:creationId xmlns:p14="http://schemas.microsoft.com/office/powerpoint/2010/main" val="114799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6554470" cy="982623"/>
          </a:xfrm>
        </p:spPr>
        <p:txBody>
          <a:bodyPr/>
          <a:lstStyle/>
          <a:p>
            <a:r>
              <a:rPr lang="en-US" sz="3200" b="1" dirty="0" smtClean="0">
                <a:ln w="6600">
                  <a:solidFill>
                    <a:schemeClr val="accent2"/>
                  </a:solidFill>
                  <a:prstDash val="solid"/>
                </a:ln>
                <a:solidFill>
                  <a:srgbClr val="FFFFFF"/>
                </a:solidFill>
                <a:effectLst>
                  <a:outerShdw dist="38100" dir="2700000" algn="tl" rotWithShape="0">
                    <a:schemeClr val="accent2"/>
                  </a:outerShdw>
                </a:effectLst>
              </a:rPr>
              <a:t>Costs</a:t>
            </a:r>
            <a:r>
              <a:rPr lang="en-US" dirty="0" smtClean="0"/>
              <a:t> </a:t>
            </a:r>
            <a:endParaRPr lang="en-US" dirty="0"/>
          </a:p>
        </p:txBody>
      </p:sp>
      <p:sp>
        <p:nvSpPr>
          <p:cNvPr id="3" name="Content Placeholder 4"/>
          <p:cNvSpPr>
            <a:spLocks noGrp="1"/>
          </p:cNvSpPr>
          <p:nvPr>
            <p:ph idx="1"/>
          </p:nvPr>
        </p:nvSpPr>
        <p:spPr>
          <a:xfrm>
            <a:off x="609600" y="2198460"/>
            <a:ext cx="3277235" cy="2918280"/>
          </a:xfrm>
        </p:spPr>
        <p:txBody>
          <a:bodyPr>
            <a:normAutofit fontScale="55000" lnSpcReduction="20000"/>
          </a:bodyPr>
          <a:lstStyle/>
          <a:p>
            <a:r>
              <a:rPr lang="en-US" dirty="0"/>
              <a:t>Price: US $26 - 40 / Square </a:t>
            </a:r>
            <a:r>
              <a:rPr lang="en-US" dirty="0" smtClean="0"/>
              <a:t>Meter</a:t>
            </a:r>
          </a:p>
          <a:p>
            <a:r>
              <a:rPr lang="en-US" dirty="0"/>
              <a:t>Minimum Order Quantity:100 Square </a:t>
            </a:r>
            <a:r>
              <a:rPr lang="en-US" dirty="0" smtClean="0"/>
              <a:t>Meter</a:t>
            </a:r>
            <a:endParaRPr lang="en-US" dirty="0"/>
          </a:p>
          <a:p>
            <a:r>
              <a:rPr lang="en-US" dirty="0"/>
              <a:t>Supply Ability: 10000 Square Meter/Square Meters per </a:t>
            </a:r>
            <a:r>
              <a:rPr lang="en-US" dirty="0" smtClean="0"/>
              <a:t>Day</a:t>
            </a:r>
          </a:p>
          <a:p>
            <a:r>
              <a:rPr lang="en-US" dirty="0"/>
              <a:t>T</a:t>
            </a:r>
            <a:r>
              <a:rPr lang="en-US" dirty="0" smtClean="0"/>
              <a:t>hickness</a:t>
            </a:r>
            <a:r>
              <a:rPr lang="en-US" dirty="0"/>
              <a:t>: 18mm </a:t>
            </a:r>
            <a:r>
              <a:rPr lang="en-US" dirty="0" smtClean="0"/>
              <a:t> </a:t>
            </a:r>
          </a:p>
          <a:p>
            <a:r>
              <a:rPr lang="en-US" dirty="0"/>
              <a:t>size: </a:t>
            </a:r>
            <a:r>
              <a:rPr lang="en-US" dirty="0" smtClean="0"/>
              <a:t>300x900mm</a:t>
            </a:r>
          </a:p>
          <a:p>
            <a:r>
              <a:rPr lang="en-US" dirty="0"/>
              <a:t>weight: 8.37kg/pc </a:t>
            </a:r>
          </a:p>
        </p:txBody>
      </p:sp>
      <p:pic>
        <p:nvPicPr>
          <p:cNvPr id="4" name="Picture 6" descr="http://www.imiweb.org/images/design/mds/11.030.0211.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89" t="7431" r="18610" b="15591"/>
          <a:stretch/>
        </p:blipFill>
        <p:spPr bwMode="auto">
          <a:xfrm>
            <a:off x="4495800" y="2198460"/>
            <a:ext cx="3313746" cy="2918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079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492842" cy="1271187"/>
          </a:xfrm>
        </p:spPr>
        <p:txBody>
          <a:bodyPr>
            <a:normAutofit/>
          </a:bodyPr>
          <a:lstStyle/>
          <a:p>
            <a:r>
              <a:rPr lang="en-US" sz="2000" b="1" dirty="0" smtClean="0">
                <a:ln w="6600">
                  <a:solidFill>
                    <a:schemeClr val="accent2"/>
                  </a:solidFill>
                  <a:prstDash val="solid"/>
                </a:ln>
                <a:solidFill>
                  <a:srgbClr val="FFFFFF"/>
                </a:solidFill>
                <a:effectLst>
                  <a:outerShdw dist="38100" dir="2700000" algn="tl" rotWithShape="0">
                    <a:schemeClr val="accent2"/>
                  </a:outerShdw>
                </a:effectLst>
              </a:rPr>
              <a:t>ENVIRONMENTAL IMPLICATIONS</a:t>
            </a: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Content Placeholder 2"/>
          <p:cNvSpPr>
            <a:spLocks noGrp="1"/>
          </p:cNvSpPr>
          <p:nvPr>
            <p:ph idx="1"/>
          </p:nvPr>
        </p:nvSpPr>
        <p:spPr>
          <a:xfrm>
            <a:off x="381000" y="1347387"/>
            <a:ext cx="4801235" cy="4169246"/>
          </a:xfrm>
        </p:spPr>
        <p:txBody>
          <a:bodyPr>
            <a:noAutofit/>
          </a:bodyPr>
          <a:lstStyle/>
          <a:p>
            <a:pPr marL="0" indent="0">
              <a:buNone/>
            </a:pPr>
            <a:r>
              <a:rPr lang="pt-BR" sz="1600" dirty="0" smtClean="0"/>
              <a:t>Terracade  </a:t>
            </a:r>
            <a:r>
              <a:rPr lang="pt-BR" sz="1600" dirty="0"/>
              <a:t>is a rear ventilated façade,</a:t>
            </a:r>
            <a:r>
              <a:rPr lang="en-US" sz="1600" dirty="0"/>
              <a:t>which creates an airspace outside the load-bearing wall. </a:t>
            </a:r>
          </a:p>
          <a:p>
            <a:pPr marL="0" indent="0">
              <a:buNone/>
            </a:pPr>
            <a:r>
              <a:rPr lang="en-US" sz="1600" dirty="0"/>
              <a:t>improving comfort levels and providing energy savings. The airspace provides natural ventilation with a chimney effect, which facilitates the removal of heat, humidity and condensation away from the</a:t>
            </a:r>
          </a:p>
          <a:p>
            <a:pPr marL="0" indent="0">
              <a:buNone/>
            </a:pPr>
            <a:r>
              <a:rPr lang="en-US" sz="1600" dirty="0"/>
              <a:t>building structure. Terracade  tiles are classified exposure grade so they can be used in all environments including severe marine environments and areas subject to heavy industrial pollution. Terracotta tiles are robust and extremely durable and have an extremely long service life. Terracade XP provides the natural beauty, low maintenance and longevity of real terracotta. Terracade  also offers design edibility as individual tiles can be replaced at any stage for ease of maintenance or to</a:t>
            </a:r>
          </a:p>
          <a:p>
            <a:pPr marL="0" indent="0">
              <a:buNone/>
            </a:pPr>
            <a:r>
              <a:rPr lang="en-US" sz="1600" dirty="0"/>
              <a:t>facilitate changes to update the buildings appearance. The tiles can also be secured by mechanical means to prevent vandalism.</a:t>
            </a:r>
          </a:p>
        </p:txBody>
      </p:sp>
      <p:pic>
        <p:nvPicPr>
          <p:cNvPr id="4" name="Picture 2" descr="http://www.buildinggreen.com/cgi-bin/scale.cgi?width=200&amp;src=/productimages/3494_terra_cla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33600"/>
            <a:ext cx="3312516" cy="354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1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riscilla\Desktop\weather-protection_58.jpg"/>
          <p:cNvPicPr>
            <a:picLocks noChangeAspect="1" noChangeArrowheads="1"/>
          </p:cNvPicPr>
          <p:nvPr/>
        </p:nvPicPr>
        <p:blipFill>
          <a:blip r:embed="rId2" cstate="print"/>
          <a:srcRect/>
          <a:stretch>
            <a:fillRect/>
          </a:stretch>
        </p:blipFill>
        <p:spPr bwMode="auto">
          <a:xfrm>
            <a:off x="1581149" y="1397881"/>
            <a:ext cx="5867399" cy="3685702"/>
          </a:xfrm>
          <a:prstGeom prst="rect">
            <a:avLst/>
          </a:prstGeom>
          <a:noFill/>
        </p:spPr>
      </p:pic>
      <p:sp>
        <p:nvSpPr>
          <p:cNvPr id="5" name="Rectangle 4"/>
          <p:cNvSpPr>
            <a:spLocks noChangeArrowheads="1"/>
          </p:cNvSpPr>
          <p:nvPr/>
        </p:nvSpPr>
        <p:spPr bwMode="auto">
          <a:xfrm>
            <a:off x="285748" y="5334000"/>
            <a:ext cx="8458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Red arrows channels for ventilation and allows rain water and condensation to be drained off behind the cladding surface.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1981200" y="304800"/>
            <a:ext cx="586739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How </a:t>
            </a:r>
            <a:r>
              <a:rPr lang="en-US" sz="2400" b="1"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rPr>
              <a:t>the ventilation system works</a:t>
            </a:r>
            <a:endParaRPr kumimoji="0" lang="en-US" sz="2400" b="1" i="0" u="none" strike="noStrike" normalizeH="0" baseline="0" dirty="0" smtClean="0">
              <a:ln w="6600">
                <a:solidFill>
                  <a:schemeClr val="accent2"/>
                </a:solidFill>
                <a:prstDash val="solid"/>
              </a:ln>
              <a:solidFill>
                <a:srgbClr val="FFFFFF"/>
              </a:solidFill>
              <a:effectLst>
                <a:outerShdw dist="38100" dir="2700000" algn="tl" rotWithShape="0">
                  <a:schemeClr val="accent2"/>
                </a:outerShdw>
              </a:effectLst>
              <a:latin typeface="Arial" pitchFamily="34" charset="0"/>
              <a:cs typeface="Arial" pitchFamily="34" charset="0"/>
            </a:endParaRPr>
          </a:p>
        </p:txBody>
      </p:sp>
    </p:spTree>
    <p:extLst>
      <p:ext uri="{BB962C8B-B14F-4D97-AF65-F5344CB8AC3E}">
        <p14:creationId xmlns:p14="http://schemas.microsoft.com/office/powerpoint/2010/main" val="315030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352550" y="4635668"/>
            <a:ext cx="1447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a:solidFill>
                  <a:srgbClr val="333333"/>
                </a:solidFill>
                <a:latin typeface="Arial" pitchFamily="34" charset="0"/>
                <a:ea typeface="Calibri" pitchFamily="34" charset="0"/>
                <a:cs typeface="Arial" pitchFamily="34" charset="0"/>
              </a:rPr>
              <a:t>S</a:t>
            </a:r>
            <a:r>
              <a:rPr kumimoji="0" lang="en-US" sz="28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ection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C:\Users\Priscilla\Desktop\35.gif"/>
          <p:cNvPicPr>
            <a:picLocks noChangeAspect="1" noChangeArrowheads="1"/>
          </p:cNvPicPr>
          <p:nvPr/>
        </p:nvPicPr>
        <p:blipFill>
          <a:blip r:embed="rId2" cstate="print"/>
          <a:srcRect/>
          <a:stretch>
            <a:fillRect/>
          </a:stretch>
        </p:blipFill>
        <p:spPr bwMode="auto">
          <a:xfrm>
            <a:off x="209550" y="597068"/>
            <a:ext cx="3733800" cy="3895598"/>
          </a:xfrm>
          <a:prstGeom prst="rect">
            <a:avLst/>
          </a:prstGeom>
          <a:noFill/>
        </p:spPr>
      </p:pic>
      <p:pic>
        <p:nvPicPr>
          <p:cNvPr id="6" name="Picture 5" descr="C:\Users\Priscilla\Desktop\36.gif"/>
          <p:cNvPicPr>
            <a:picLocks noChangeAspect="1" noChangeArrowheads="1"/>
          </p:cNvPicPr>
          <p:nvPr/>
        </p:nvPicPr>
        <p:blipFill>
          <a:blip r:embed="rId3" cstate="print"/>
          <a:srcRect/>
          <a:stretch>
            <a:fillRect/>
          </a:stretch>
        </p:blipFill>
        <p:spPr bwMode="auto">
          <a:xfrm>
            <a:off x="4571130" y="597068"/>
            <a:ext cx="4363320" cy="3505200"/>
          </a:xfrm>
          <a:prstGeom prst="rect">
            <a:avLst/>
          </a:prstGeom>
          <a:noFill/>
        </p:spPr>
      </p:pic>
      <p:sp>
        <p:nvSpPr>
          <p:cNvPr id="7" name="Rectangle 6"/>
          <p:cNvSpPr>
            <a:spLocks noChangeArrowheads="1"/>
          </p:cNvSpPr>
          <p:nvPr/>
        </p:nvSpPr>
        <p:spPr bwMode="auto">
          <a:xfrm>
            <a:off x="6000750" y="4559468"/>
            <a:ext cx="1066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Plan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819150" y="5397668"/>
            <a:ext cx="2590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Connection from the bracket to panel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5314950" y="5245268"/>
            <a:ext cx="2590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33"/>
                </a:solidFill>
                <a:effectLst/>
                <a:latin typeface="Arial" pitchFamily="34" charset="0"/>
                <a:ea typeface="Calibri" pitchFamily="34" charset="0"/>
                <a:cs typeface="Arial" pitchFamily="34" charset="0"/>
              </a:rPr>
              <a:t>Between bracket and panel</a:t>
            </a:r>
            <a:r>
              <a:rPr kumimoji="0" lang="en-US" sz="2000" b="0" i="0" u="none" strike="noStrike" cap="none" normalizeH="0" dirty="0" smtClean="0">
                <a:ln>
                  <a:noFill/>
                </a:ln>
                <a:solidFill>
                  <a:srgbClr val="333333"/>
                </a:solidFill>
                <a:effectLst/>
                <a:latin typeface="Arial" pitchFamily="34" charset="0"/>
                <a:ea typeface="Calibri" pitchFamily="34" charset="0"/>
                <a:cs typeface="Arial" pitchFamily="34" charset="0"/>
              </a:rPr>
              <a:t> (channel track &amp;isolator cup)</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 name="Straight Connector 9"/>
          <p:cNvCxnSpPr/>
          <p:nvPr/>
        </p:nvCxnSpPr>
        <p:spPr>
          <a:xfrm>
            <a:off x="3105150" y="1206668"/>
            <a:ext cx="60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19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Rain Penetration &amp; Moisture Control</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Rectángulo"/>
          <p:cNvSpPr/>
          <p:nvPr/>
        </p:nvSpPr>
        <p:spPr>
          <a:xfrm>
            <a:off x="304800" y="914400"/>
            <a:ext cx="4267200" cy="5693866"/>
          </a:xfrm>
          <a:prstGeom prst="rect">
            <a:avLst/>
          </a:prstGeom>
        </p:spPr>
        <p:txBody>
          <a:bodyPr wrap="square">
            <a:spAutoFit/>
          </a:bodyPr>
          <a:lstStyle/>
          <a:p>
            <a:endParaRPr lang="en-US" sz="1400" dirty="0"/>
          </a:p>
          <a:p>
            <a:r>
              <a:rPr lang="en-US" sz="1400" b="1" dirty="0" smtClean="0"/>
              <a:t>What is Rainscreen Cladding?</a:t>
            </a:r>
          </a:p>
          <a:p>
            <a:r>
              <a:rPr lang="en-US" sz="1400" dirty="0" smtClean="0"/>
              <a:t>The term “Rainscreen” refers to an approach to moisture control for building exterior wall assemblies that is based on two distinct layers – an outer cladding layer and an interior layer which performs multiple functions, including acting as the building structural wall, insulation, air and weather barrier. These two layers are separated by a ventilated air cavity which allows any moisture that passes through the cladding layer to be drained to the exterior.  Materials commonly used as the outer layer include metals like aluminum, steel, zinc and copper, as well as terra cotta, stone &amp; wood. There are two primary approaches to rainscreen design, defined as Drained &amp; Back-Ventilated (DB/V) and Pressure-Equalized/ Compartmentalized (PER). To learn more about rainscreen design principles, please visit our Continuing Education page to schedule an AIA CES presentation for your office.</a:t>
            </a:r>
          </a:p>
          <a:p>
            <a:r>
              <a:rPr lang="en-US" sz="1400" dirty="0" smtClean="0"/>
              <a:t>Manufacturers of panels used in rainscreen applications include Centria, VMZINC and Dri-Design. Dry-joint detailing makes these systems virtually maintenance-free and a more sophisticated approach to moisture control than wet-joint systems that rely on sealants and gaskets at joints for moisture control</a:t>
            </a:r>
          </a:p>
          <a:p>
            <a:endParaRPr lang="en-US" sz="1400" dirty="0"/>
          </a:p>
        </p:txBody>
      </p:sp>
      <p:pic>
        <p:nvPicPr>
          <p:cNvPr id="5" name="Picture 2" descr="http://mckomptech.nazwa.pl/wespometal/wp-content/uploads/2011/10/ostatnie_5.jpg"/>
          <p:cNvPicPr>
            <a:picLocks noChangeAspect="1" noChangeArrowheads="1"/>
          </p:cNvPicPr>
          <p:nvPr/>
        </p:nvPicPr>
        <p:blipFill>
          <a:blip r:embed="rId2" cstate="print"/>
          <a:srcRect/>
          <a:stretch>
            <a:fillRect/>
          </a:stretch>
        </p:blipFill>
        <p:spPr bwMode="auto">
          <a:xfrm>
            <a:off x="4572000" y="1371600"/>
            <a:ext cx="4326308" cy="4800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33400" y="762000"/>
            <a:ext cx="4419600" cy="2462213"/>
          </a:xfrm>
          <a:prstGeom prst="rect">
            <a:avLst/>
          </a:prstGeom>
        </p:spPr>
        <p:txBody>
          <a:bodyPr wrap="square">
            <a:spAutoFit/>
          </a:bodyPr>
          <a:lstStyle/>
          <a:p>
            <a:r>
              <a:rPr lang="en-US" sz="1400" dirty="0" smtClean="0"/>
              <a:t>MetalWrap Series achieves energy efficiency goals with a single component that eliminates the need for conventional batt or board insulation, exterior gypsum, air barriers, vapor retarders and building wraps. Featuring an air and vapor barrier, along with insulation and a metal drain plane, MetalWrap Series controls moisture and air infiltration without sacrificing thermal efficiency. As a single panel, MetalWrap delivers thermal performance with U-values that exceed ASHRAE requirements, while also meeting the requirements for the NFPA 285 multi-story fire test.</a:t>
            </a:r>
            <a:endParaRPr lang="en-US" sz="1400" dirty="0"/>
          </a:p>
        </p:txBody>
      </p:sp>
      <p:sp>
        <p:nvSpPr>
          <p:cNvPr id="8" name="7 Rectángulo"/>
          <p:cNvSpPr/>
          <p:nvPr/>
        </p:nvSpPr>
        <p:spPr>
          <a:xfrm>
            <a:off x="609600" y="228600"/>
            <a:ext cx="4572000" cy="52322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CENTRIA METAL PANELS</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52" name="Picture 8" descr="http://www.asi-sd.com/products/images/MetalWrap.jpg"/>
          <p:cNvPicPr>
            <a:picLocks noChangeAspect="1" noChangeArrowheads="1"/>
          </p:cNvPicPr>
          <p:nvPr/>
        </p:nvPicPr>
        <p:blipFill>
          <a:blip r:embed="rId2" cstate="print"/>
          <a:srcRect/>
          <a:stretch>
            <a:fillRect/>
          </a:stretch>
        </p:blipFill>
        <p:spPr bwMode="auto">
          <a:xfrm>
            <a:off x="304800" y="3313073"/>
            <a:ext cx="5083990" cy="3316327"/>
          </a:xfrm>
          <a:prstGeom prst="rect">
            <a:avLst/>
          </a:prstGeom>
          <a:noFill/>
        </p:spPr>
      </p:pic>
      <p:pic>
        <p:nvPicPr>
          <p:cNvPr id="1026" name="Picture 2" descr="http://d2gzmlqnkfjqmm.cloudfront.net/data/product/content/agg/mcgrawhill/CENTRIA/NST36612/B02C62D51620FB1032F5C9BEA751EBB3_C022AB54A4F2A52BF54A714CD1708326.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759376"/>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86400" y="3607842"/>
            <a:ext cx="3352800" cy="2677656"/>
          </a:xfrm>
          <a:prstGeom prst="rect">
            <a:avLst/>
          </a:prstGeom>
        </p:spPr>
        <p:txBody>
          <a:bodyPr wrap="square">
            <a:spAutoFit/>
          </a:bodyPr>
          <a:lstStyle/>
          <a:p>
            <a:pPr algn="just" fontAlgn="base"/>
            <a:r>
              <a:rPr lang="en-US" sz="1200" dirty="0">
                <a:solidFill>
                  <a:srgbClr val="555659"/>
                </a:solidFill>
                <a:latin typeface="inherit"/>
              </a:rPr>
              <a:t>The </a:t>
            </a:r>
            <a:r>
              <a:rPr lang="en-US" sz="1200" dirty="0" err="1">
                <a:solidFill>
                  <a:srgbClr val="555659"/>
                </a:solidFill>
                <a:latin typeface="inherit"/>
              </a:rPr>
              <a:t>MetalWrap</a:t>
            </a:r>
            <a:r>
              <a:rPr lang="en-US" sz="1200" dirty="0">
                <a:solidFill>
                  <a:srgbClr val="555659"/>
                </a:solidFill>
                <a:latin typeface="inherit"/>
              </a:rPr>
              <a:t> Series 100 is designed specifically for CENTRIA non-insulated metal wall systems. The simplicity of the </a:t>
            </a:r>
            <a:r>
              <a:rPr lang="en-US" sz="1200" dirty="0" err="1">
                <a:solidFill>
                  <a:srgbClr val="555659"/>
                </a:solidFill>
                <a:latin typeface="inherit"/>
              </a:rPr>
              <a:t>MetalWrap</a:t>
            </a:r>
            <a:r>
              <a:rPr lang="en-US" sz="1200" dirty="0">
                <a:solidFill>
                  <a:srgbClr val="555659"/>
                </a:solidFill>
                <a:latin typeface="inherit"/>
              </a:rPr>
              <a:t> Series is in its integrated single-panel design. </a:t>
            </a:r>
            <a:r>
              <a:rPr lang="en-US" sz="1200" dirty="0" err="1">
                <a:solidFill>
                  <a:srgbClr val="555659"/>
                </a:solidFill>
                <a:latin typeface="inherit"/>
              </a:rPr>
              <a:t>MetalWrap</a:t>
            </a:r>
            <a:r>
              <a:rPr lang="en-US" sz="1200" dirty="0">
                <a:solidFill>
                  <a:srgbClr val="555659"/>
                </a:solidFill>
                <a:latin typeface="inherit"/>
              </a:rPr>
              <a:t> Series includes an air and vapor barrier, insulation and metal drain plane all on one panel. This technology eliminates the need for conventional </a:t>
            </a:r>
            <a:r>
              <a:rPr lang="en-US" sz="1200" dirty="0" err="1">
                <a:solidFill>
                  <a:srgbClr val="555659"/>
                </a:solidFill>
                <a:latin typeface="inherit"/>
              </a:rPr>
              <a:t>batt</a:t>
            </a:r>
            <a:r>
              <a:rPr lang="en-US" sz="1200" dirty="0">
                <a:solidFill>
                  <a:srgbClr val="555659"/>
                </a:solidFill>
                <a:latin typeface="inherit"/>
              </a:rPr>
              <a:t> or board installation, exterior gypsum board, air barriers, vapor retarders and building wraps, while providing better thermal efficiency and moisture control to build better walls.</a:t>
            </a:r>
            <a:endParaRPr lang="en-US" sz="1200" dirty="0">
              <a:solidFill>
                <a:srgbClr val="555659"/>
              </a:solidFill>
              <a:latin typeface="Verdana" panose="020B0604030504040204" pitchFamily="34" charset="0"/>
            </a:endParaRPr>
          </a:p>
          <a:p>
            <a:r>
              <a:rPr lang="en-US" sz="1200" dirty="0">
                <a:solidFill>
                  <a:srgbClr val="232428"/>
                </a:solidFill>
                <a:latin typeface="Century Gothic" panose="020B0502020202020204" pitchFamily="34" charset="0"/>
              </a:rPr>
              <a:t/>
            </a:r>
            <a:br>
              <a:rPr lang="en-US" sz="1200" dirty="0">
                <a:solidFill>
                  <a:srgbClr val="232428"/>
                </a:solidFill>
                <a:latin typeface="Century Gothic" panose="020B0502020202020204" pitchFamily="34" charset="0"/>
              </a:rPr>
            </a:b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62200" y="0"/>
            <a:ext cx="48768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FormaBond Composite Panels</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170" name="Picture 2" descr="http://www.centriaperformance.com/images/wall/mcm_metal_composite_panels/formabond_II/Formabond_II_Detail.jpg"/>
          <p:cNvPicPr>
            <a:picLocks noChangeAspect="1" noChangeArrowheads="1"/>
          </p:cNvPicPr>
          <p:nvPr/>
        </p:nvPicPr>
        <p:blipFill>
          <a:blip r:embed="rId2" cstate="print"/>
          <a:srcRect/>
          <a:stretch>
            <a:fillRect/>
          </a:stretch>
        </p:blipFill>
        <p:spPr bwMode="auto">
          <a:xfrm>
            <a:off x="609600" y="1066800"/>
            <a:ext cx="3886200" cy="3207390"/>
          </a:xfrm>
          <a:prstGeom prst="rect">
            <a:avLst/>
          </a:prstGeom>
          <a:noFill/>
        </p:spPr>
      </p:pic>
      <p:pic>
        <p:nvPicPr>
          <p:cNvPr id="7174" name="Picture 6" descr="http://www.centriaperformance.com/images/wall/mcm_metal_composite_panels/formabond/Formabond_8mm_RR_Detail.jpg"/>
          <p:cNvPicPr>
            <a:picLocks noChangeAspect="1" noChangeArrowheads="1"/>
          </p:cNvPicPr>
          <p:nvPr/>
        </p:nvPicPr>
        <p:blipFill>
          <a:blip r:embed="rId3" cstate="print"/>
          <a:srcRect/>
          <a:stretch>
            <a:fillRect/>
          </a:stretch>
        </p:blipFill>
        <p:spPr bwMode="auto">
          <a:xfrm>
            <a:off x="4648200" y="1066800"/>
            <a:ext cx="3895069" cy="3214710"/>
          </a:xfrm>
          <a:prstGeom prst="rect">
            <a:avLst/>
          </a:prstGeom>
          <a:noFill/>
        </p:spPr>
      </p:pic>
      <p:sp>
        <p:nvSpPr>
          <p:cNvPr id="8" name="7 Rectángulo"/>
          <p:cNvSpPr/>
          <p:nvPr/>
        </p:nvSpPr>
        <p:spPr>
          <a:xfrm>
            <a:off x="685800" y="4648200"/>
            <a:ext cx="7924800" cy="1477328"/>
          </a:xfrm>
          <a:prstGeom prst="rect">
            <a:avLst/>
          </a:prstGeom>
        </p:spPr>
        <p:txBody>
          <a:bodyPr wrap="square">
            <a:spAutoFit/>
          </a:bodyPr>
          <a:lstStyle/>
          <a:p>
            <a:r>
              <a:rPr lang="en-US" dirty="0" smtClean="0"/>
              <a:t>From a performance standpoint, FormaBond’s patented dry joinery means wet seals are eliminated, providing the optimum venting that keeps moisture out and allows wall cavities to dry effectively.  This reduces the chance of mold, material degradation and mildew. The panels also provide excellent bond strength and superior impact resistance.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northclad.com/support/media/knight/close/bg/0_library_place%20(2).jpg?rand=497585120"/>
          <p:cNvPicPr>
            <a:picLocks noChangeAspect="1" noChangeArrowheads="1"/>
          </p:cNvPicPr>
          <p:nvPr/>
        </p:nvPicPr>
        <p:blipFill>
          <a:blip r:embed="rId2" cstate="print"/>
          <a:srcRect/>
          <a:stretch>
            <a:fillRect/>
          </a:stretch>
        </p:blipFill>
        <p:spPr bwMode="auto">
          <a:xfrm>
            <a:off x="609600" y="3124200"/>
            <a:ext cx="3962400" cy="2971800"/>
          </a:xfrm>
          <a:prstGeom prst="rect">
            <a:avLst/>
          </a:prstGeom>
          <a:noFill/>
        </p:spPr>
      </p:pic>
      <p:pic>
        <p:nvPicPr>
          <p:cNvPr id="5124" name="Picture 4" descr="Dual Interlocking Series 18 Gage Steel Panels"/>
          <p:cNvPicPr>
            <a:picLocks noChangeAspect="1" noChangeArrowheads="1"/>
          </p:cNvPicPr>
          <p:nvPr/>
        </p:nvPicPr>
        <p:blipFill>
          <a:blip r:embed="rId3" cstate="print"/>
          <a:srcRect/>
          <a:stretch>
            <a:fillRect/>
          </a:stretch>
        </p:blipFill>
        <p:spPr bwMode="auto">
          <a:xfrm>
            <a:off x="5257800" y="381000"/>
            <a:ext cx="3219450" cy="5923789"/>
          </a:xfrm>
          <a:prstGeom prst="rect">
            <a:avLst/>
          </a:prstGeom>
          <a:noFill/>
        </p:spPr>
      </p:pic>
      <p:sp>
        <p:nvSpPr>
          <p:cNvPr id="5" name="4 Rectángulo"/>
          <p:cNvSpPr/>
          <p:nvPr/>
        </p:nvSpPr>
        <p:spPr>
          <a:xfrm>
            <a:off x="381000" y="381000"/>
            <a:ext cx="4572000" cy="2585323"/>
          </a:xfrm>
          <a:prstGeom prst="rect">
            <a:avLst/>
          </a:prstGeom>
        </p:spPr>
        <p:txBody>
          <a:bodyPr>
            <a:spAutoFit/>
          </a:bodyPr>
          <a:lstStyle/>
          <a:p>
            <a:r>
              <a:rPr lang="en-US" b="1" dirty="0" smtClean="0"/>
              <a:t>NorthClad® Dual</a:t>
            </a:r>
            <a:br>
              <a:rPr lang="en-US" b="1" dirty="0" smtClean="0"/>
            </a:br>
            <a:r>
              <a:rPr lang="en-US" b="1" dirty="0" smtClean="0"/>
              <a:t>Interlocking Rainscreen System</a:t>
            </a:r>
          </a:p>
          <a:p>
            <a:r>
              <a:rPr lang="en-US" dirty="0" smtClean="0"/>
              <a:t>Panels hook on the leveling system</a:t>
            </a:r>
          </a:p>
          <a:p>
            <a:r>
              <a:rPr lang="en-US" dirty="0" smtClean="0"/>
              <a:t>Self leveling mounting systems allow for easy use of insulation outboard of the sheathing</a:t>
            </a:r>
          </a:p>
          <a:p>
            <a:r>
              <a:rPr lang="en-US" dirty="0" smtClean="0"/>
              <a:t>Panels can be installed "running bond" or as a "grid"</a:t>
            </a:r>
          </a:p>
          <a:p>
            <a:r>
              <a:rPr lang="en-US" dirty="0" smtClean="0"/>
              <a:t>Vented rainscreen design for the health of your building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56136" y="-162774"/>
            <a:ext cx="10961370" cy="1522413"/>
          </a:xfrm>
        </p:spPr>
        <p:txBody>
          <a:bodyPr>
            <a:normAutofit/>
          </a:bodyPr>
          <a:lstStyle/>
          <a:p>
            <a:r>
              <a:rPr lang="en-US" sz="2400" b="1" dirty="0">
                <a:ln w="6600">
                  <a:solidFill>
                    <a:schemeClr val="accent2"/>
                  </a:solidFill>
                  <a:prstDash val="solid"/>
                </a:ln>
                <a:solidFill>
                  <a:srgbClr val="FFFFFF"/>
                </a:solidFill>
                <a:effectLst>
                  <a:outerShdw dist="38100" dir="2700000" algn="tl" rotWithShape="0">
                    <a:schemeClr val="accent2"/>
                  </a:outerShdw>
                </a:effectLst>
              </a:rPr>
              <a:t>R panel</a:t>
            </a:r>
          </a:p>
        </p:txBody>
      </p:sp>
      <p:pic>
        <p:nvPicPr>
          <p:cNvPr id="10" name="Picture 9"/>
          <p:cNvPicPr>
            <a:picLocks noChangeAspect="1"/>
          </p:cNvPicPr>
          <p:nvPr/>
        </p:nvPicPr>
        <p:blipFill>
          <a:blip r:embed="rId2"/>
          <a:stretch>
            <a:fillRect/>
          </a:stretch>
        </p:blipFill>
        <p:spPr>
          <a:xfrm>
            <a:off x="266699" y="1752600"/>
            <a:ext cx="5940631" cy="397764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124200"/>
            <a:ext cx="3385706" cy="2419466"/>
          </a:xfrm>
          <a:prstGeom prst="rect">
            <a:avLst/>
          </a:prstGeom>
        </p:spPr>
      </p:pic>
    </p:spTree>
    <p:extLst>
      <p:ext uri="{BB962C8B-B14F-4D97-AF65-F5344CB8AC3E}">
        <p14:creationId xmlns:p14="http://schemas.microsoft.com/office/powerpoint/2010/main" val="15385429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TotalTime>
  <Words>947</Words>
  <Application>Microsoft Office PowerPoint</Application>
  <PresentationFormat>On-screen Show (4:3)</PresentationFormat>
  <Paragraphs>91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inherit</vt:lpstr>
      <vt:lpstr>Verdana</vt:lpstr>
      <vt:lpstr>Tema de Office</vt:lpstr>
      <vt:lpstr>Cladding Systems: Metal Panels </vt:lpstr>
      <vt:lpstr>PowerPoint Presentation</vt:lpstr>
      <vt:lpstr>PowerPoint Presentation</vt:lpstr>
      <vt:lpstr>PowerPoint Presentation</vt:lpstr>
      <vt:lpstr>Rain Penetration &amp; Moisture Control</vt:lpstr>
      <vt:lpstr>PowerPoint Presentation</vt:lpstr>
      <vt:lpstr>FormaBond Composite Panels</vt:lpstr>
      <vt:lpstr>PowerPoint Presentation</vt:lpstr>
      <vt:lpstr>R panel</vt:lpstr>
      <vt:lpstr>R panel connections</vt:lpstr>
      <vt:lpstr>R panel connections</vt:lpstr>
      <vt:lpstr>Metal panel</vt:lpstr>
      <vt:lpstr>Metal panel Fire Resistance </vt:lpstr>
      <vt:lpstr>Rain Screen</vt:lpstr>
      <vt:lpstr>PowerPoint Presentation</vt:lpstr>
      <vt:lpstr>PowerPoint Presentation</vt:lpstr>
      <vt:lpstr>PowerPoint Presentation</vt:lpstr>
      <vt:lpstr>Rain Penetration &amp; Moisture Control</vt:lpstr>
      <vt:lpstr>External Architectural Finishes</vt:lpstr>
      <vt:lpstr>Costs </vt:lpstr>
      <vt:lpstr>ENVIRONMENTAL IMPLICATIONS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 Panel </dc:title>
  <dc:creator>Leslie R</dc:creator>
  <cp:lastModifiedBy>student834a</cp:lastModifiedBy>
  <cp:revision>94</cp:revision>
  <dcterms:created xsi:type="dcterms:W3CDTF">2013-10-16T19:58:57Z</dcterms:created>
  <dcterms:modified xsi:type="dcterms:W3CDTF">2013-10-24T19:25:31Z</dcterms:modified>
</cp:coreProperties>
</file>